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991" r:id="rId2"/>
    <p:sldId id="992" r:id="rId3"/>
    <p:sldId id="993" r:id="rId4"/>
    <p:sldId id="997" r:id="rId5"/>
    <p:sldId id="1023" r:id="rId6"/>
    <p:sldId id="1024" r:id="rId7"/>
    <p:sldId id="1025" r:id="rId8"/>
    <p:sldId id="1026" r:id="rId9"/>
    <p:sldId id="1032" r:id="rId10"/>
    <p:sldId id="996" r:id="rId11"/>
    <p:sldId id="1001" r:id="rId12"/>
    <p:sldId id="1002" r:id="rId13"/>
    <p:sldId id="1003" r:id="rId14"/>
    <p:sldId id="1004" r:id="rId15"/>
    <p:sldId id="1027" r:id="rId16"/>
    <p:sldId id="1006" r:id="rId17"/>
    <p:sldId id="1007" r:id="rId18"/>
    <p:sldId id="1008" r:id="rId19"/>
    <p:sldId id="1009" r:id="rId20"/>
    <p:sldId id="1010" r:id="rId21"/>
    <p:sldId id="1011" r:id="rId22"/>
    <p:sldId id="1012" r:id="rId23"/>
    <p:sldId id="1013" r:id="rId24"/>
    <p:sldId id="1014" r:id="rId25"/>
    <p:sldId id="1015" r:id="rId26"/>
    <p:sldId id="1030" r:id="rId27"/>
    <p:sldId id="1016" r:id="rId28"/>
    <p:sldId id="1017" r:id="rId29"/>
    <p:sldId id="1018" r:id="rId30"/>
    <p:sldId id="1019" r:id="rId31"/>
    <p:sldId id="1020" r:id="rId32"/>
    <p:sldId id="1021"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5pPr>
    <a:lvl6pPr marL="2286000" algn="l" defTabSz="457200" rtl="0" eaLnBrk="1" latinLnBrk="0" hangingPunct="1">
      <a:defRPr kern="1200">
        <a:solidFill>
          <a:schemeClr val="tx1"/>
        </a:solidFill>
        <a:latin typeface="News Gothic MT" charset="0"/>
        <a:ea typeface="ＭＳ Ｐゴシック" charset="0"/>
        <a:cs typeface="ＭＳ Ｐゴシック" charset="0"/>
      </a:defRPr>
    </a:lvl6pPr>
    <a:lvl7pPr marL="2743200" algn="l" defTabSz="457200" rtl="0" eaLnBrk="1" latinLnBrk="0" hangingPunct="1">
      <a:defRPr kern="1200">
        <a:solidFill>
          <a:schemeClr val="tx1"/>
        </a:solidFill>
        <a:latin typeface="News Gothic MT" charset="0"/>
        <a:ea typeface="ＭＳ Ｐゴシック" charset="0"/>
        <a:cs typeface="ＭＳ Ｐゴシック" charset="0"/>
      </a:defRPr>
    </a:lvl7pPr>
    <a:lvl8pPr marL="3200400" algn="l" defTabSz="457200" rtl="0" eaLnBrk="1" latinLnBrk="0" hangingPunct="1">
      <a:defRPr kern="1200">
        <a:solidFill>
          <a:schemeClr val="tx1"/>
        </a:solidFill>
        <a:latin typeface="News Gothic MT" charset="0"/>
        <a:ea typeface="ＭＳ Ｐゴシック" charset="0"/>
        <a:cs typeface="ＭＳ Ｐゴシック" charset="0"/>
      </a:defRPr>
    </a:lvl8pPr>
    <a:lvl9pPr marL="3657600" algn="l" defTabSz="457200" rtl="0" eaLnBrk="1" latinLnBrk="0" hangingPunct="1">
      <a:defRPr kern="1200">
        <a:solidFill>
          <a:schemeClr val="tx1"/>
        </a:solidFill>
        <a:latin typeface="News Gothic MT" charset="0"/>
        <a:ea typeface="ＭＳ Ｐゴシック" charset="0"/>
        <a:cs typeface="ＭＳ Ｐゴシック" charset="0"/>
      </a:defRPr>
    </a:lvl9pPr>
  </p:defaultTextStyle>
  <p:extLst>
    <p:ext uri="{521415D9-36F7-43E2-AB2F-B90AF26B5E84}">
      <p14:sectionLst xmlns:p14="http://schemas.microsoft.com/office/powerpoint/2010/main">
        <p14:section name="Content #1: ELD Session 1" id="{7BEA7216-05A9-9949-A736-2FAD7264871F}">
          <p14:sldIdLst>
            <p14:sldId id="991"/>
            <p14:sldId id="992"/>
            <p14:sldId id="993"/>
            <p14:sldId id="997"/>
            <p14:sldId id="1023"/>
            <p14:sldId id="1024"/>
            <p14:sldId id="1025"/>
            <p14:sldId id="1026"/>
            <p14:sldId id="1032"/>
            <p14:sldId id="996"/>
            <p14:sldId id="1001"/>
            <p14:sldId id="1002"/>
            <p14:sldId id="1003"/>
            <p14:sldId id="1004"/>
            <p14:sldId id="1027"/>
            <p14:sldId id="1006"/>
            <p14:sldId id="1007"/>
            <p14:sldId id="1008"/>
            <p14:sldId id="1009"/>
            <p14:sldId id="1010"/>
            <p14:sldId id="1011"/>
            <p14:sldId id="1012"/>
            <p14:sldId id="1013"/>
            <p14:sldId id="1014"/>
            <p14:sldId id="1015"/>
            <p14:sldId id="1030"/>
            <p14:sldId id="1016"/>
            <p14:sldId id="1017"/>
            <p14:sldId id="1018"/>
            <p14:sldId id="1019"/>
            <p14:sldId id="1020"/>
            <p14:sldId id="10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7BB107"/>
    <a:srgbClr val="C200C4"/>
    <a:srgbClr val="5ED010"/>
    <a:srgbClr val="E4E40F"/>
    <a:srgbClr val="29C310"/>
    <a:srgbClr val="FF8000"/>
    <a:srgbClr val="06F911"/>
    <a:srgbClr val="800080"/>
    <a:srgbClr val="FFE199"/>
    <a:srgbClr val="CCC1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6" autoAdjust="0"/>
    <p:restoredTop sz="37288" autoAdjust="0"/>
  </p:normalViewPr>
  <p:slideViewPr>
    <p:cSldViewPr snapToGrid="0" snapToObjects="1">
      <p:cViewPr>
        <p:scale>
          <a:sx n="90" d="100"/>
          <a:sy n="90" d="100"/>
        </p:scale>
        <p:origin x="-1664" y="528"/>
      </p:cViewPr>
      <p:guideLst>
        <p:guide orient="horz" pos="2160"/>
        <p:guide pos="2880"/>
      </p:guideLst>
    </p:cSldViewPr>
  </p:slideViewPr>
  <p:outlineViewPr>
    <p:cViewPr>
      <p:scale>
        <a:sx n="33" d="100"/>
        <a:sy n="33" d="100"/>
      </p:scale>
      <p:origin x="0" y="11784"/>
    </p:cViewPr>
  </p:outlineViewPr>
  <p:notesTextViewPr>
    <p:cViewPr>
      <p:scale>
        <a:sx n="100" d="100"/>
        <a:sy n="100" d="100"/>
      </p:scale>
      <p:origin x="0" y="0"/>
    </p:cViewPr>
  </p:notesTextViewPr>
  <p:sorterViewPr>
    <p:cViewPr>
      <p:scale>
        <a:sx n="200" d="100"/>
        <a:sy n="200" d="100"/>
      </p:scale>
      <p:origin x="0" y="1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E1BC8-DD94-FD4C-B205-1B2DEF1B120D}"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43B926C6-EB35-194E-9700-DF3B5F95ACC8}">
      <dgm:prSet phldrT="[Text]" custT="1"/>
      <dgm:spPr>
        <a:solidFill>
          <a:schemeClr val="accent2">
            <a:lumMod val="40000"/>
            <a:lumOff val="60000"/>
            <a:alpha val="90000"/>
          </a:schemeClr>
        </a:solidFill>
      </dgm:spPr>
      <dgm:t>
        <a:bodyPr/>
        <a:lstStyle/>
        <a:p>
          <a:r>
            <a:rPr lang="en-US" sz="1900" b="1" dirty="0" smtClean="0"/>
            <a:t>LAUSD Classrooms</a:t>
          </a:r>
        </a:p>
        <a:p>
          <a:r>
            <a:rPr lang="en-US" sz="1400" b="1" dirty="0" smtClean="0"/>
            <a:t>EO/IFEP/RFEP/EL/SEL</a:t>
          </a:r>
          <a:endParaRPr lang="en-US" sz="1400" b="1" dirty="0"/>
        </a:p>
      </dgm:t>
    </dgm:pt>
    <dgm:pt modelId="{55F596D1-E433-234B-91DC-D066B8ED6EDD}" type="parTrans" cxnId="{B9731FC1-9C0F-0E49-9B9E-E0DABFD76924}">
      <dgm:prSet/>
      <dgm:spPr/>
      <dgm:t>
        <a:bodyPr/>
        <a:lstStyle/>
        <a:p>
          <a:endParaRPr lang="en-US" b="1"/>
        </a:p>
      </dgm:t>
    </dgm:pt>
    <dgm:pt modelId="{B6D79E9F-5D12-D045-BC89-A88B24F8A479}" type="sibTrans" cxnId="{B9731FC1-9C0F-0E49-9B9E-E0DABFD76924}">
      <dgm:prSet/>
      <dgm:spPr/>
      <dgm:t>
        <a:bodyPr/>
        <a:lstStyle/>
        <a:p>
          <a:endParaRPr lang="en-US" b="1"/>
        </a:p>
      </dgm:t>
    </dgm:pt>
    <dgm:pt modelId="{2DF3106E-403B-3B47-B00B-CB994E555594}">
      <dgm:prSet phldrT="[Text]" custT="1"/>
      <dgm:spPr>
        <a:solidFill>
          <a:schemeClr val="accent4">
            <a:lumMod val="60000"/>
            <a:lumOff val="40000"/>
            <a:alpha val="90000"/>
          </a:schemeClr>
        </a:solidFill>
      </dgm:spPr>
      <dgm:t>
        <a:bodyPr/>
        <a:lstStyle/>
        <a:p>
          <a:r>
            <a:rPr lang="en-US" sz="1400" b="1" dirty="0" smtClean="0"/>
            <a:t>Standard English Learner Programs</a:t>
          </a:r>
        </a:p>
        <a:p>
          <a:r>
            <a:rPr lang="en-US" sz="1800" b="1" u="sng" dirty="0" smtClean="0"/>
            <a:t>57 Schools</a:t>
          </a:r>
        </a:p>
      </dgm:t>
    </dgm:pt>
    <dgm:pt modelId="{0E799B5C-E6E1-0D48-A1F6-C4853CB93114}" type="parTrans" cxnId="{F35EDA6C-CAD2-FE4C-9BA8-D9B73973F2D9}">
      <dgm:prSet/>
      <dgm:spPr/>
      <dgm:t>
        <a:bodyPr/>
        <a:lstStyle/>
        <a:p>
          <a:endParaRPr lang="en-US" b="1"/>
        </a:p>
      </dgm:t>
    </dgm:pt>
    <dgm:pt modelId="{DC3CA3AB-4888-5841-8B57-603FC1D5ED0A}" type="sibTrans" cxnId="{F35EDA6C-CAD2-FE4C-9BA8-D9B73973F2D9}">
      <dgm:prSet/>
      <dgm:spPr/>
      <dgm:t>
        <a:bodyPr/>
        <a:lstStyle/>
        <a:p>
          <a:endParaRPr lang="en-US" b="1"/>
        </a:p>
      </dgm:t>
    </dgm:pt>
    <dgm:pt modelId="{A7B925C2-202D-4E4E-BDBA-7491B3B18E1D}">
      <dgm:prSet phldrT="[Text]" custT="1"/>
      <dgm:spPr>
        <a:solidFill>
          <a:schemeClr val="tx2">
            <a:lumMod val="50000"/>
            <a:lumOff val="50000"/>
            <a:alpha val="90000"/>
          </a:schemeClr>
        </a:solidFill>
      </dgm:spPr>
      <dgm:t>
        <a:bodyPr/>
        <a:lstStyle/>
        <a:p>
          <a:r>
            <a:rPr lang="en-US" sz="1400" b="1" dirty="0" smtClean="0"/>
            <a:t>Reclassified English Learners</a:t>
          </a:r>
        </a:p>
        <a:p>
          <a:r>
            <a:rPr lang="en-US" sz="1800" b="1" u="sng" dirty="0" smtClean="0"/>
            <a:t>138,000</a:t>
          </a:r>
          <a:endParaRPr lang="en-US" sz="1800" b="1" u="sng" dirty="0"/>
        </a:p>
      </dgm:t>
    </dgm:pt>
    <dgm:pt modelId="{9524A8D5-5BE0-FC4B-AEE4-8E7193511B6E}" type="parTrans" cxnId="{7E7ECB20-A2A9-264C-98CB-32DB408AD8E9}">
      <dgm:prSet/>
      <dgm:spPr/>
      <dgm:t>
        <a:bodyPr/>
        <a:lstStyle/>
        <a:p>
          <a:endParaRPr lang="en-US" b="1"/>
        </a:p>
      </dgm:t>
    </dgm:pt>
    <dgm:pt modelId="{DDD464AE-49CA-B546-95B5-810612D3D351}" type="sibTrans" cxnId="{7E7ECB20-A2A9-264C-98CB-32DB408AD8E9}">
      <dgm:prSet/>
      <dgm:spPr/>
      <dgm:t>
        <a:bodyPr/>
        <a:lstStyle/>
        <a:p>
          <a:endParaRPr lang="en-US" b="1"/>
        </a:p>
      </dgm:t>
    </dgm:pt>
    <dgm:pt modelId="{9BE6ABB1-A442-B440-A189-B5EA961DC891}">
      <dgm:prSet phldrT="[Text]" custT="1"/>
      <dgm:spPr>
        <a:solidFill>
          <a:schemeClr val="accent5">
            <a:lumMod val="60000"/>
            <a:lumOff val="40000"/>
            <a:alpha val="90000"/>
          </a:schemeClr>
        </a:solidFill>
      </dgm:spPr>
      <dgm:t>
        <a:bodyPr/>
        <a:lstStyle/>
        <a:p>
          <a:r>
            <a:rPr lang="en-US" sz="1400" b="1" dirty="0" smtClean="0"/>
            <a:t>Dual Language and Bilingual Programs</a:t>
          </a:r>
        </a:p>
        <a:p>
          <a:r>
            <a:rPr lang="en-US" sz="1800" b="1" u="sng" dirty="0" smtClean="0"/>
            <a:t>79 programs</a:t>
          </a:r>
          <a:endParaRPr lang="en-US" sz="1800" b="1" u="sng" dirty="0"/>
        </a:p>
      </dgm:t>
    </dgm:pt>
    <dgm:pt modelId="{609C669C-38C9-604D-9C7B-C1B24B64A932}" type="parTrans" cxnId="{D8E48EFE-EF1B-1640-BE24-9A2E1E0BAA71}">
      <dgm:prSet/>
      <dgm:spPr/>
      <dgm:t>
        <a:bodyPr/>
        <a:lstStyle/>
        <a:p>
          <a:endParaRPr lang="en-US" b="1"/>
        </a:p>
      </dgm:t>
    </dgm:pt>
    <dgm:pt modelId="{11FED5AE-0773-6D42-8769-D1F25B937A98}" type="sibTrans" cxnId="{D8E48EFE-EF1B-1640-BE24-9A2E1E0BAA71}">
      <dgm:prSet/>
      <dgm:spPr/>
      <dgm:t>
        <a:bodyPr/>
        <a:lstStyle/>
        <a:p>
          <a:endParaRPr lang="en-US" b="1"/>
        </a:p>
      </dgm:t>
    </dgm:pt>
    <dgm:pt modelId="{C2717C39-21A7-2245-86C8-16D44CB577E8}">
      <dgm:prSet phldrT="[Text]" custT="1"/>
      <dgm:spPr>
        <a:solidFill>
          <a:schemeClr val="accent6">
            <a:lumMod val="40000"/>
            <a:lumOff val="60000"/>
            <a:alpha val="90000"/>
          </a:schemeClr>
        </a:solidFill>
      </dgm:spPr>
      <dgm:t>
        <a:bodyPr/>
        <a:lstStyle/>
        <a:p>
          <a:r>
            <a:rPr lang="en-US" sz="1400" b="1" dirty="0" smtClean="0"/>
            <a:t>English Learners</a:t>
          </a:r>
        </a:p>
        <a:p>
          <a:r>
            <a:rPr lang="en-US" sz="1800" b="1" u="sng" dirty="0" smtClean="0"/>
            <a:t>157,000</a:t>
          </a:r>
          <a:endParaRPr lang="en-US" sz="1800" b="1" u="sng" dirty="0"/>
        </a:p>
      </dgm:t>
    </dgm:pt>
    <dgm:pt modelId="{FD1611EE-D9CD-7746-BC8E-D14686EBEC60}" type="parTrans" cxnId="{AF0DAEF1-9B98-AD4D-B4E3-15DA6F7579D6}">
      <dgm:prSet/>
      <dgm:spPr/>
      <dgm:t>
        <a:bodyPr/>
        <a:lstStyle/>
        <a:p>
          <a:endParaRPr lang="en-US" b="1"/>
        </a:p>
      </dgm:t>
    </dgm:pt>
    <dgm:pt modelId="{26474993-39EA-BB41-9274-F692483EC17D}" type="sibTrans" cxnId="{AF0DAEF1-9B98-AD4D-B4E3-15DA6F7579D6}">
      <dgm:prSet/>
      <dgm:spPr/>
      <dgm:t>
        <a:bodyPr/>
        <a:lstStyle/>
        <a:p>
          <a:endParaRPr lang="en-US" b="1"/>
        </a:p>
      </dgm:t>
    </dgm:pt>
    <dgm:pt modelId="{67C94C06-48FF-BB47-92E5-3CBF92A95EFC}">
      <dgm:prSet custT="1"/>
      <dgm:spPr>
        <a:solidFill>
          <a:schemeClr val="accent3">
            <a:alpha val="90000"/>
          </a:schemeClr>
        </a:solidFill>
      </dgm:spPr>
      <dgm:t>
        <a:bodyPr/>
        <a:lstStyle/>
        <a:p>
          <a:r>
            <a:rPr lang="en-US" sz="1400" b="1" dirty="0" smtClean="0"/>
            <a:t>Long Term English Learners</a:t>
          </a:r>
        </a:p>
        <a:p>
          <a:r>
            <a:rPr lang="en-US" sz="1800" b="1" u="sng" dirty="0" smtClean="0"/>
            <a:t>38,000</a:t>
          </a:r>
          <a:endParaRPr lang="en-US" sz="1800" b="1" u="sng" dirty="0"/>
        </a:p>
      </dgm:t>
    </dgm:pt>
    <dgm:pt modelId="{0B1AF7F2-78CA-A64A-9CCD-8A07F61FA12B}" type="parTrans" cxnId="{2A728959-C4B9-564C-916B-01097B308625}">
      <dgm:prSet/>
      <dgm:spPr/>
      <dgm:t>
        <a:bodyPr/>
        <a:lstStyle/>
        <a:p>
          <a:endParaRPr lang="en-US" b="1"/>
        </a:p>
      </dgm:t>
    </dgm:pt>
    <dgm:pt modelId="{C798E55A-C866-404C-B7E4-1D04F9F6B756}" type="sibTrans" cxnId="{2A728959-C4B9-564C-916B-01097B308625}">
      <dgm:prSet/>
      <dgm:spPr/>
      <dgm:t>
        <a:bodyPr/>
        <a:lstStyle/>
        <a:p>
          <a:endParaRPr lang="en-US" b="1"/>
        </a:p>
      </dgm:t>
    </dgm:pt>
    <dgm:pt modelId="{97053D77-4FB6-7E46-AF2F-F00398A7499C}">
      <dgm:prSet custT="1"/>
      <dgm:spPr>
        <a:solidFill>
          <a:schemeClr val="accent5">
            <a:lumMod val="75000"/>
          </a:schemeClr>
        </a:solidFill>
      </dgm:spPr>
      <dgm:t>
        <a:bodyPr/>
        <a:lstStyle/>
        <a:p>
          <a:r>
            <a:rPr lang="en-US" sz="1400" b="1" dirty="0" smtClean="0"/>
            <a:t>Special Education English Learners</a:t>
          </a:r>
        </a:p>
        <a:p>
          <a:r>
            <a:rPr lang="en-US" sz="1400" b="1" dirty="0" smtClean="0"/>
            <a:t>45% of SWD are ELs</a:t>
          </a:r>
          <a:endParaRPr lang="en-US" sz="1400" b="1" dirty="0"/>
        </a:p>
      </dgm:t>
    </dgm:pt>
    <dgm:pt modelId="{D874A51B-FAF6-6C47-8F2F-913F0E8B3C85}" type="parTrans" cxnId="{02719E3A-0FF7-804D-B95A-F4171BDA02EB}">
      <dgm:prSet/>
      <dgm:spPr/>
      <dgm:t>
        <a:bodyPr/>
        <a:lstStyle/>
        <a:p>
          <a:endParaRPr lang="en-US"/>
        </a:p>
      </dgm:t>
    </dgm:pt>
    <dgm:pt modelId="{51140178-13EA-A845-959C-C3A325370860}" type="sibTrans" cxnId="{02719E3A-0FF7-804D-B95A-F4171BDA02EB}">
      <dgm:prSet/>
      <dgm:spPr/>
      <dgm:t>
        <a:bodyPr/>
        <a:lstStyle/>
        <a:p>
          <a:endParaRPr lang="en-US"/>
        </a:p>
      </dgm:t>
    </dgm:pt>
    <dgm:pt modelId="{55CC390A-FFB8-1B4F-93D8-EF50A21C8B63}" type="pres">
      <dgm:prSet presAssocID="{672E1BC8-DD94-FD4C-B205-1B2DEF1B120D}" presName="composite" presStyleCnt="0">
        <dgm:presLayoutVars>
          <dgm:chMax val="1"/>
          <dgm:dir/>
          <dgm:resizeHandles val="exact"/>
        </dgm:presLayoutVars>
      </dgm:prSet>
      <dgm:spPr/>
      <dgm:t>
        <a:bodyPr/>
        <a:lstStyle/>
        <a:p>
          <a:endParaRPr lang="en-US"/>
        </a:p>
      </dgm:t>
    </dgm:pt>
    <dgm:pt modelId="{349D87AB-6448-EF40-8A10-75A34545A361}" type="pres">
      <dgm:prSet presAssocID="{672E1BC8-DD94-FD4C-B205-1B2DEF1B120D}" presName="radial" presStyleCnt="0">
        <dgm:presLayoutVars>
          <dgm:animLvl val="ctr"/>
        </dgm:presLayoutVars>
      </dgm:prSet>
      <dgm:spPr/>
    </dgm:pt>
    <dgm:pt modelId="{08BC13AF-A20B-4F4C-BD6F-9A5AC02EBD19}" type="pres">
      <dgm:prSet presAssocID="{43B926C6-EB35-194E-9700-DF3B5F95ACC8}" presName="centerShape" presStyleLbl="vennNode1" presStyleIdx="0" presStyleCnt="7" custScaleX="93115" custScaleY="77010"/>
      <dgm:spPr/>
      <dgm:t>
        <a:bodyPr/>
        <a:lstStyle/>
        <a:p>
          <a:endParaRPr lang="en-US"/>
        </a:p>
      </dgm:t>
    </dgm:pt>
    <dgm:pt modelId="{F4581708-6DBB-AD44-B494-0F7F0AE60C00}" type="pres">
      <dgm:prSet presAssocID="{C2717C39-21A7-2245-86C8-16D44CB577E8}" presName="node" presStyleLbl="vennNode1" presStyleIdx="1" presStyleCnt="7" custScaleX="168772" custScaleY="145708" custRadScaleRad="85571" custRadScaleInc="6624">
        <dgm:presLayoutVars>
          <dgm:bulletEnabled val="1"/>
        </dgm:presLayoutVars>
      </dgm:prSet>
      <dgm:spPr/>
      <dgm:t>
        <a:bodyPr/>
        <a:lstStyle/>
        <a:p>
          <a:endParaRPr lang="en-US"/>
        </a:p>
      </dgm:t>
    </dgm:pt>
    <dgm:pt modelId="{B1F53A6C-75F2-6F43-B225-6C5F91ABA7DC}" type="pres">
      <dgm:prSet presAssocID="{2DF3106E-403B-3B47-B00B-CB994E555594}" presName="node" presStyleLbl="vennNode1" presStyleIdx="2" presStyleCnt="7" custScaleX="161104" custScaleY="129192" custRadScaleRad="117696" custRadScaleInc="14403">
        <dgm:presLayoutVars>
          <dgm:bulletEnabled val="1"/>
        </dgm:presLayoutVars>
      </dgm:prSet>
      <dgm:spPr/>
      <dgm:t>
        <a:bodyPr/>
        <a:lstStyle/>
        <a:p>
          <a:endParaRPr lang="en-US"/>
        </a:p>
      </dgm:t>
    </dgm:pt>
    <dgm:pt modelId="{FF6D0C3B-CED8-DD46-BA0B-B9046650FB63}" type="pres">
      <dgm:prSet presAssocID="{A7B925C2-202D-4E4E-BDBA-7491B3B18E1D}" presName="node" presStyleLbl="vennNode1" presStyleIdx="3" presStyleCnt="7" custScaleX="167417" custScaleY="131089" custRadScaleRad="127264" custRadScaleInc="-10947">
        <dgm:presLayoutVars>
          <dgm:bulletEnabled val="1"/>
        </dgm:presLayoutVars>
      </dgm:prSet>
      <dgm:spPr/>
      <dgm:t>
        <a:bodyPr/>
        <a:lstStyle/>
        <a:p>
          <a:endParaRPr lang="en-US"/>
        </a:p>
      </dgm:t>
    </dgm:pt>
    <dgm:pt modelId="{03022926-9093-814C-9E98-1E62810E62D8}" type="pres">
      <dgm:prSet presAssocID="{9BE6ABB1-A442-B440-A189-B5EA961DC891}" presName="node" presStyleLbl="vennNode1" presStyleIdx="4" presStyleCnt="7" custScaleX="185990" custScaleY="140540" custRadScaleRad="87000" custRadScaleInc="-2629">
        <dgm:presLayoutVars>
          <dgm:bulletEnabled val="1"/>
        </dgm:presLayoutVars>
      </dgm:prSet>
      <dgm:spPr/>
      <dgm:t>
        <a:bodyPr/>
        <a:lstStyle/>
        <a:p>
          <a:endParaRPr lang="en-US"/>
        </a:p>
      </dgm:t>
    </dgm:pt>
    <dgm:pt modelId="{220D7ACD-69CC-2E4D-BA9D-009AF06ADE23}" type="pres">
      <dgm:prSet presAssocID="{67C94C06-48FF-BB47-92E5-3CBF92A95EFC}" presName="node" presStyleLbl="vennNode1" presStyleIdx="5" presStyleCnt="7" custScaleX="161802" custScaleY="132362" custRadScaleRad="125115" custRadScaleInc="11483">
        <dgm:presLayoutVars>
          <dgm:bulletEnabled val="1"/>
        </dgm:presLayoutVars>
      </dgm:prSet>
      <dgm:spPr/>
      <dgm:t>
        <a:bodyPr/>
        <a:lstStyle/>
        <a:p>
          <a:endParaRPr lang="en-US"/>
        </a:p>
      </dgm:t>
    </dgm:pt>
    <dgm:pt modelId="{52ABA9FC-99E1-014B-A3AB-00E816CCEC55}" type="pres">
      <dgm:prSet presAssocID="{97053D77-4FB6-7E46-AF2F-F00398A7499C}" presName="node" presStyleLbl="vennNode1" presStyleIdx="6" presStyleCnt="7" custScaleX="159943" custScaleY="129055" custRadScaleRad="108521" custRadScaleInc="-4274">
        <dgm:presLayoutVars>
          <dgm:bulletEnabled val="1"/>
        </dgm:presLayoutVars>
      </dgm:prSet>
      <dgm:spPr/>
      <dgm:t>
        <a:bodyPr/>
        <a:lstStyle/>
        <a:p>
          <a:endParaRPr lang="en-US"/>
        </a:p>
      </dgm:t>
    </dgm:pt>
  </dgm:ptLst>
  <dgm:cxnLst>
    <dgm:cxn modelId="{17CFC45D-8D9B-9643-866B-E6F2A77B568C}" type="presOf" srcId="{2DF3106E-403B-3B47-B00B-CB994E555594}" destId="{B1F53A6C-75F2-6F43-B225-6C5F91ABA7DC}" srcOrd="0" destOrd="0" presId="urn:microsoft.com/office/officeart/2005/8/layout/radial3"/>
    <dgm:cxn modelId="{02719E3A-0FF7-804D-B95A-F4171BDA02EB}" srcId="{43B926C6-EB35-194E-9700-DF3B5F95ACC8}" destId="{97053D77-4FB6-7E46-AF2F-F00398A7499C}" srcOrd="5" destOrd="0" parTransId="{D874A51B-FAF6-6C47-8F2F-913F0E8B3C85}" sibTransId="{51140178-13EA-A845-959C-C3A325370860}"/>
    <dgm:cxn modelId="{AF0DAEF1-9B98-AD4D-B4E3-15DA6F7579D6}" srcId="{43B926C6-EB35-194E-9700-DF3B5F95ACC8}" destId="{C2717C39-21A7-2245-86C8-16D44CB577E8}" srcOrd="0" destOrd="0" parTransId="{FD1611EE-D9CD-7746-BC8E-D14686EBEC60}" sibTransId="{26474993-39EA-BB41-9274-F692483EC17D}"/>
    <dgm:cxn modelId="{B9731FC1-9C0F-0E49-9B9E-E0DABFD76924}" srcId="{672E1BC8-DD94-FD4C-B205-1B2DEF1B120D}" destId="{43B926C6-EB35-194E-9700-DF3B5F95ACC8}" srcOrd="0" destOrd="0" parTransId="{55F596D1-E433-234B-91DC-D066B8ED6EDD}" sibTransId="{B6D79E9F-5D12-D045-BC89-A88B24F8A479}"/>
    <dgm:cxn modelId="{D8E48EFE-EF1B-1640-BE24-9A2E1E0BAA71}" srcId="{43B926C6-EB35-194E-9700-DF3B5F95ACC8}" destId="{9BE6ABB1-A442-B440-A189-B5EA961DC891}" srcOrd="3" destOrd="0" parTransId="{609C669C-38C9-604D-9C7B-C1B24B64A932}" sibTransId="{11FED5AE-0773-6D42-8769-D1F25B937A98}"/>
    <dgm:cxn modelId="{2A728959-C4B9-564C-916B-01097B308625}" srcId="{43B926C6-EB35-194E-9700-DF3B5F95ACC8}" destId="{67C94C06-48FF-BB47-92E5-3CBF92A95EFC}" srcOrd="4" destOrd="0" parTransId="{0B1AF7F2-78CA-A64A-9CCD-8A07F61FA12B}" sibTransId="{C798E55A-C866-404C-B7E4-1D04F9F6B756}"/>
    <dgm:cxn modelId="{6545F995-CAC2-964B-B9C2-F956BC3C3748}" type="presOf" srcId="{9BE6ABB1-A442-B440-A189-B5EA961DC891}" destId="{03022926-9093-814C-9E98-1E62810E62D8}" srcOrd="0" destOrd="0" presId="urn:microsoft.com/office/officeart/2005/8/layout/radial3"/>
    <dgm:cxn modelId="{9E887144-753C-DE48-958F-C06A0C55E4A6}" type="presOf" srcId="{C2717C39-21A7-2245-86C8-16D44CB577E8}" destId="{F4581708-6DBB-AD44-B494-0F7F0AE60C00}" srcOrd="0" destOrd="0" presId="urn:microsoft.com/office/officeart/2005/8/layout/radial3"/>
    <dgm:cxn modelId="{7E7ECB20-A2A9-264C-98CB-32DB408AD8E9}" srcId="{43B926C6-EB35-194E-9700-DF3B5F95ACC8}" destId="{A7B925C2-202D-4E4E-BDBA-7491B3B18E1D}" srcOrd="2" destOrd="0" parTransId="{9524A8D5-5BE0-FC4B-AEE4-8E7193511B6E}" sibTransId="{DDD464AE-49CA-B546-95B5-810612D3D351}"/>
    <dgm:cxn modelId="{C912A326-680E-6E4A-BA18-6B2298728B11}" type="presOf" srcId="{43B926C6-EB35-194E-9700-DF3B5F95ACC8}" destId="{08BC13AF-A20B-4F4C-BD6F-9A5AC02EBD19}" srcOrd="0" destOrd="0" presId="urn:microsoft.com/office/officeart/2005/8/layout/radial3"/>
    <dgm:cxn modelId="{53FCA60F-275D-154A-B2E7-D3FCEB6043E6}" type="presOf" srcId="{97053D77-4FB6-7E46-AF2F-F00398A7499C}" destId="{52ABA9FC-99E1-014B-A3AB-00E816CCEC55}" srcOrd="0" destOrd="0" presId="urn:microsoft.com/office/officeart/2005/8/layout/radial3"/>
    <dgm:cxn modelId="{7E057B0E-0891-6B4A-BF82-96473579BB50}" type="presOf" srcId="{67C94C06-48FF-BB47-92E5-3CBF92A95EFC}" destId="{220D7ACD-69CC-2E4D-BA9D-009AF06ADE23}" srcOrd="0" destOrd="0" presId="urn:microsoft.com/office/officeart/2005/8/layout/radial3"/>
    <dgm:cxn modelId="{D2AEA435-86A4-BE47-9085-4FB48C9F616A}" type="presOf" srcId="{672E1BC8-DD94-FD4C-B205-1B2DEF1B120D}" destId="{55CC390A-FFB8-1B4F-93D8-EF50A21C8B63}" srcOrd="0" destOrd="0" presId="urn:microsoft.com/office/officeart/2005/8/layout/radial3"/>
    <dgm:cxn modelId="{E0E15F00-F818-1548-9EBA-1529C00FD579}" type="presOf" srcId="{A7B925C2-202D-4E4E-BDBA-7491B3B18E1D}" destId="{FF6D0C3B-CED8-DD46-BA0B-B9046650FB63}" srcOrd="0" destOrd="0" presId="urn:microsoft.com/office/officeart/2005/8/layout/radial3"/>
    <dgm:cxn modelId="{F35EDA6C-CAD2-FE4C-9BA8-D9B73973F2D9}" srcId="{43B926C6-EB35-194E-9700-DF3B5F95ACC8}" destId="{2DF3106E-403B-3B47-B00B-CB994E555594}" srcOrd="1" destOrd="0" parTransId="{0E799B5C-E6E1-0D48-A1F6-C4853CB93114}" sibTransId="{DC3CA3AB-4888-5841-8B57-603FC1D5ED0A}"/>
    <dgm:cxn modelId="{6B7ECE74-8C2F-DD49-98AD-53386C4D18C3}" type="presParOf" srcId="{55CC390A-FFB8-1B4F-93D8-EF50A21C8B63}" destId="{349D87AB-6448-EF40-8A10-75A34545A361}" srcOrd="0" destOrd="0" presId="urn:microsoft.com/office/officeart/2005/8/layout/radial3"/>
    <dgm:cxn modelId="{1C1DEA16-719B-B14C-84F4-3E636B3BC8E9}" type="presParOf" srcId="{349D87AB-6448-EF40-8A10-75A34545A361}" destId="{08BC13AF-A20B-4F4C-BD6F-9A5AC02EBD19}" srcOrd="0" destOrd="0" presId="urn:microsoft.com/office/officeart/2005/8/layout/radial3"/>
    <dgm:cxn modelId="{167527C6-5156-5648-B222-E5B78A8A92CE}" type="presParOf" srcId="{349D87AB-6448-EF40-8A10-75A34545A361}" destId="{F4581708-6DBB-AD44-B494-0F7F0AE60C00}" srcOrd="1" destOrd="0" presId="urn:microsoft.com/office/officeart/2005/8/layout/radial3"/>
    <dgm:cxn modelId="{CEE6CF1F-8CBB-DD4C-A6DF-187DCB197807}" type="presParOf" srcId="{349D87AB-6448-EF40-8A10-75A34545A361}" destId="{B1F53A6C-75F2-6F43-B225-6C5F91ABA7DC}" srcOrd="2" destOrd="0" presId="urn:microsoft.com/office/officeart/2005/8/layout/radial3"/>
    <dgm:cxn modelId="{B2031836-5738-EE4F-8F13-DA32030405EE}" type="presParOf" srcId="{349D87AB-6448-EF40-8A10-75A34545A361}" destId="{FF6D0C3B-CED8-DD46-BA0B-B9046650FB63}" srcOrd="3" destOrd="0" presId="urn:microsoft.com/office/officeart/2005/8/layout/radial3"/>
    <dgm:cxn modelId="{A8F393A3-DA82-9C44-B178-1D20DB9AD515}" type="presParOf" srcId="{349D87AB-6448-EF40-8A10-75A34545A361}" destId="{03022926-9093-814C-9E98-1E62810E62D8}" srcOrd="4" destOrd="0" presId="urn:microsoft.com/office/officeart/2005/8/layout/radial3"/>
    <dgm:cxn modelId="{C0101222-E8D7-B346-A4B7-348F690A7113}" type="presParOf" srcId="{349D87AB-6448-EF40-8A10-75A34545A361}" destId="{220D7ACD-69CC-2E4D-BA9D-009AF06ADE23}" srcOrd="5" destOrd="0" presId="urn:microsoft.com/office/officeart/2005/8/layout/radial3"/>
    <dgm:cxn modelId="{6640297A-AE61-2348-9E7F-B2D538935B86}" type="presParOf" srcId="{349D87AB-6448-EF40-8A10-75A34545A361}" destId="{52ABA9FC-99E1-014B-A3AB-00E816CCEC55}"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custT="1"/>
      <dgm:spPr>
        <a:solidFill>
          <a:srgbClr val="FFC202"/>
        </a:solidFill>
      </dgm:spPr>
      <dgm:t>
        <a:bodyPr/>
        <a:lstStyle/>
        <a:p>
          <a:pPr rtl="0"/>
          <a:r>
            <a:rPr kumimoji="0" lang="en-US" sz="18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rtl="0"/>
          <a:r>
            <a:rPr kumimoji="0" lang="en-US" sz="16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custT="1"/>
      <dgm:spPr>
        <a:solidFill>
          <a:srgbClr val="84C800"/>
        </a:solidFill>
      </dgm:spPr>
      <dgm:t>
        <a:bodyPr/>
        <a:lstStyle/>
        <a:p>
          <a:pPr rtl="0"/>
          <a:r>
            <a:rPr lang="en-US" sz="1800" b="0" dirty="0" smtClean="0">
              <a:solidFill>
                <a:srgbClr val="000000"/>
              </a:solidFill>
              <a:latin typeface="Century Gothic"/>
              <a:cs typeface="Century Gothic"/>
            </a:rPr>
            <a:t>Standards</a:t>
          </a:r>
          <a:r>
            <a:rPr lang="en-US" sz="1800" b="0" baseline="0" dirty="0" smtClean="0">
              <a:solidFill>
                <a:srgbClr val="000000"/>
              </a:solidFill>
              <a:latin typeface="Century Gothic"/>
              <a:cs typeface="Century Gothic"/>
            </a:rPr>
            <a:t> in grade level/spans that parallel CCSS</a:t>
          </a:r>
        </a:p>
        <a:p>
          <a:pPr rtl="0"/>
          <a:r>
            <a:rPr lang="en-US" sz="1100" b="0" baseline="0" dirty="0" smtClean="0">
              <a:solidFill>
                <a:srgbClr val="000000"/>
              </a:solidFill>
              <a:latin typeface="Century Gothic"/>
              <a:cs typeface="Century Gothic"/>
            </a:rPr>
            <a:t>(K, 1, 2, 3, 4, 5, 6, 7, 8</a:t>
          </a:r>
          <a:r>
            <a:rPr lang="en-US" sz="1100" b="0" baseline="0" dirty="0" smtClean="0">
              <a:solidFill>
                <a:srgbClr val="000000"/>
              </a:solidFill>
            </a:rPr>
            <a:t>, 9-10, 11-12)</a:t>
          </a:r>
          <a:endParaRPr lang="en-US" sz="1100" b="0" dirty="0">
            <a:solidFill>
              <a:srgbClr val="000000"/>
            </a:solidFill>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X="1675" custLinFactNeighborY="3005">
        <dgm:presLayoutVars>
          <dgm:bulletEnabled val="1"/>
        </dgm:presLayoutVars>
      </dgm:prSet>
      <dgm:spPr/>
      <dgm:t>
        <a:bodyPr/>
        <a:lstStyle/>
        <a:p>
          <a:endParaRPr lang="en-US"/>
        </a:p>
      </dgm:t>
    </dgm:pt>
  </dgm:ptLst>
  <dgm:cxnLst>
    <dgm:cxn modelId="{1D078A77-BF02-D84B-921F-37801A569214}" type="presOf" srcId="{239A4C4F-3C26-1343-B8AE-D1264255DB25}" destId="{F6F15FB3-2779-1045-ADE2-2BED46D429D0}" srcOrd="0" destOrd="0" presId="urn:microsoft.com/office/officeart/2005/8/layout/process1"/>
    <dgm:cxn modelId="{DB6B4A93-88D2-774F-8B32-2F87A63D7F8B}" type="presOf" srcId="{CA7B8E0A-37E3-0843-B631-CEA9E0783F07}" destId="{E63C2108-A214-3040-B681-AAB0695574A0}" srcOrd="0" destOrd="0" presId="urn:microsoft.com/office/officeart/2005/8/layout/process1"/>
    <dgm:cxn modelId="{2FA979C5-B598-864E-B348-ED3C24168D03}" type="presOf" srcId="{44846AF5-25DF-4A47-8D6B-4AB7AACBCA1B}" destId="{A44C998F-E7D3-0949-9E87-2D7FC6411AAF}"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2B47466B-BC45-954E-97E6-A278A8ED35C1}" type="presOf" srcId="{1AFFC101-BD09-D047-A2D3-6DC805B5FEC1}" destId="{8AA78C2F-C037-BE48-9D83-11EA27A6A406}" srcOrd="0" destOrd="0" presId="urn:microsoft.com/office/officeart/2005/8/layout/process1"/>
    <dgm:cxn modelId="{5C140053-0B14-164E-B03D-145173E4361E}"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D936060C-922C-944B-869D-DDC7C5AD3726}" type="presParOf" srcId="{A44C998F-E7D3-0949-9E87-2D7FC6411AAF}" destId="{E63C2108-A214-3040-B681-AAB0695574A0}" srcOrd="0" destOrd="0" presId="urn:microsoft.com/office/officeart/2005/8/layout/process1"/>
    <dgm:cxn modelId="{DC5B149F-803B-EF44-B727-EE3D719536D3}" type="presParOf" srcId="{A44C998F-E7D3-0949-9E87-2D7FC6411AAF}" destId="{8AA78C2F-C037-BE48-9D83-11EA27A6A406}" srcOrd="1" destOrd="0" presId="urn:microsoft.com/office/officeart/2005/8/layout/process1"/>
    <dgm:cxn modelId="{FA3EFB9E-CE26-E240-B1C0-9200907F183B}" type="presParOf" srcId="{8AA78C2F-C037-BE48-9D83-11EA27A6A406}" destId="{74C5BE3B-6341-864F-848F-B5DED256B3C0}" srcOrd="0" destOrd="0" presId="urn:microsoft.com/office/officeart/2005/8/layout/process1"/>
    <dgm:cxn modelId="{12BAEE2E-B7FF-0349-A17E-94D7C0895CD8}"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dgm:spPr>
        <a:solidFill>
          <a:srgbClr val="FFC202"/>
        </a:solidFill>
      </dgm:spPr>
      <dgm:t>
        <a:bodyPr/>
        <a:lstStyle/>
        <a:p>
          <a:pPr rtl="0"/>
          <a:r>
            <a:rPr lang="en-US" b="0" dirty="0" smtClean="0">
              <a:solidFill>
                <a:srgbClr val="000000"/>
              </a:solidFill>
              <a:latin typeface="Century Gothic"/>
              <a:cs typeface="Century Gothic"/>
            </a:rPr>
            <a:t>Standards and PLDs focusing on four isolated domains: listening, speaking, reading and writing as isolated domains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3ED03F2F-B174-454D-9D97-6BC81AF229B0}" type="presOf" srcId="{44846AF5-25DF-4A47-8D6B-4AB7AACBCA1B}" destId="{A44C998F-E7D3-0949-9E87-2D7FC6411AAF}" srcOrd="0" destOrd="0" presId="urn:microsoft.com/office/officeart/2005/8/layout/process1"/>
    <dgm:cxn modelId="{F963F0EF-140E-6B47-808B-7BE098681444}" type="presOf" srcId="{1AFFC101-BD09-D047-A2D3-6DC805B5FEC1}" destId="{8AA78C2F-C037-BE48-9D83-11EA27A6A406}" srcOrd="0" destOrd="0" presId="urn:microsoft.com/office/officeart/2005/8/layout/process1"/>
    <dgm:cxn modelId="{3A31D238-BBF6-4545-BAD4-D252D985887B}"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B2BEB1A0-1093-F64D-B1AF-03A83F6333DE}" type="presOf" srcId="{CA7B8E0A-37E3-0843-B631-CEA9E0783F07}" destId="{E63C2108-A214-3040-B681-AAB0695574A0}" srcOrd="0" destOrd="0" presId="urn:microsoft.com/office/officeart/2005/8/layout/process1"/>
    <dgm:cxn modelId="{ECF1C773-D238-7346-A7CC-0F816C9A6EC3}"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A5FC2B4D-F9D8-E54B-8477-8DF7EB02762B}" type="presParOf" srcId="{A44C998F-E7D3-0949-9E87-2D7FC6411AAF}" destId="{E63C2108-A214-3040-B681-AAB0695574A0}" srcOrd="0" destOrd="0" presId="urn:microsoft.com/office/officeart/2005/8/layout/process1"/>
    <dgm:cxn modelId="{A4548607-7409-EA47-9884-16E499641B5E}" type="presParOf" srcId="{A44C998F-E7D3-0949-9E87-2D7FC6411AAF}" destId="{8AA78C2F-C037-BE48-9D83-11EA27A6A406}" srcOrd="1" destOrd="0" presId="urn:microsoft.com/office/officeart/2005/8/layout/process1"/>
    <dgm:cxn modelId="{67F1382C-CB77-274A-A932-976B6003EB17}" type="presParOf" srcId="{8AA78C2F-C037-BE48-9D83-11EA27A6A406}" destId="{74C5BE3B-6341-864F-848F-B5DED256B3C0}" srcOrd="0" destOrd="0" presId="urn:microsoft.com/office/officeart/2005/8/layout/process1"/>
    <dgm:cxn modelId="{BE4A9657-D41F-E244-B4E5-640444D70839}"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1" qsCatId="simple" csTypeId="urn:microsoft.com/office/officeart/2005/8/colors/accent1_2" csCatId="accent1"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an individual and lock-step linear process  </a:t>
          </a:r>
          <a:endParaRPr lang="en-US" b="0" dirty="0">
            <a:solidFill>
              <a:schemeClr val="tx1"/>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 non-linear, spiraling, dynamic, and complex social process</a:t>
          </a:r>
          <a:endParaRPr lang="en-US" b="0" dirty="0">
            <a:solidFill>
              <a:schemeClr val="tx1"/>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B90D7A02-2C0A-DB45-9986-49B834181C74}" type="presOf" srcId="{1AFFC101-BD09-D047-A2D3-6DC805B5FEC1}" destId="{8AA78C2F-C037-BE48-9D83-11EA27A6A406}" srcOrd="0" destOrd="0" presId="urn:microsoft.com/office/officeart/2005/8/layout/process1"/>
    <dgm:cxn modelId="{31830CED-3578-4B40-8705-13A40A2E1C20}" type="presOf" srcId="{239A4C4F-3C26-1343-B8AE-D1264255DB25}" destId="{F6F15FB3-2779-1045-ADE2-2BED46D429D0}" srcOrd="0" destOrd="0" presId="urn:microsoft.com/office/officeart/2005/8/layout/process1"/>
    <dgm:cxn modelId="{E6B715B9-B338-9641-912B-99210FB642A7}" type="presOf" srcId="{1AFFC101-BD09-D047-A2D3-6DC805B5FEC1}" destId="{74C5BE3B-6341-864F-848F-B5DED256B3C0}" srcOrd="1"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978886FA-F801-7542-9556-3E6A45A33D3F}" type="presOf" srcId="{CA7B8E0A-37E3-0843-B631-CEA9E0783F07}" destId="{E63C2108-A214-3040-B681-AAB0695574A0}"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347EF389-C689-7C46-9135-75FA6C0BE868}" type="presOf" srcId="{44846AF5-25DF-4A47-8D6B-4AB7AACBCA1B}" destId="{A44C998F-E7D3-0949-9E87-2D7FC6411AAF}" srcOrd="0" destOrd="0" presId="urn:microsoft.com/office/officeart/2005/8/layout/process1"/>
    <dgm:cxn modelId="{2CCB5877-282C-2748-AEAA-1F8C436CBFE4}" type="presParOf" srcId="{A44C998F-E7D3-0949-9E87-2D7FC6411AAF}" destId="{E63C2108-A214-3040-B681-AAB0695574A0}" srcOrd="0" destOrd="0" presId="urn:microsoft.com/office/officeart/2005/8/layout/process1"/>
    <dgm:cxn modelId="{00D146D7-25FA-674E-B23B-3DA2EE4F3857}" type="presParOf" srcId="{A44C998F-E7D3-0949-9E87-2D7FC6411AAF}" destId="{8AA78C2F-C037-BE48-9D83-11EA27A6A406}" srcOrd="1" destOrd="0" presId="urn:microsoft.com/office/officeart/2005/8/layout/process1"/>
    <dgm:cxn modelId="{ADF7DE51-160C-8D4E-A359-EF783F6A2A6D}" type="presParOf" srcId="{8AA78C2F-C037-BE48-9D83-11EA27A6A406}" destId="{74C5BE3B-6341-864F-848F-B5DED256B3C0}" srcOrd="0" destOrd="0" presId="urn:microsoft.com/office/officeart/2005/8/layout/process1"/>
    <dgm:cxn modelId="{3573A85A-D4DB-AC47-9300-C86FFA1BB99C}"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accuracy and grammatical correctness, often isolated from content </a:t>
          </a:r>
          <a:r>
            <a:rPr kumimoji="0" lang="en-US" b="0" i="0" u="none" strike="noStrike" cap="none" normalizeH="0" baseline="0" dirty="0" smtClean="0">
              <a:ln/>
              <a:solidFill>
                <a:srgbClr val="000000"/>
              </a:solidFill>
              <a:effectLst/>
              <a:latin typeface="Arial" charset="0"/>
              <a:ea typeface="ヒラギノ角ゴ ProN W3" pitchFamily="-1" charset="-128"/>
              <a:sym typeface="Arial" charset="0"/>
            </a:rPr>
            <a:t>areas</a:t>
          </a:r>
          <a:endParaRPr lang="en-US" b="0" dirty="0">
            <a:solidFill>
              <a:srgbClr val="000000"/>
            </a:solidFill>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effective collaboration, interpretation, and communication across the disciplines.  Discourse, text structure, syntax, and vocabulary addressed within meaningful contexts.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23A705E3-A5C5-CF45-B505-B3E1DE9182F5}" type="presOf" srcId="{44846AF5-25DF-4A47-8D6B-4AB7AACBCA1B}" destId="{A44C998F-E7D3-0949-9E87-2D7FC6411AAF}" srcOrd="0" destOrd="0" presId="urn:microsoft.com/office/officeart/2005/8/layout/process1"/>
    <dgm:cxn modelId="{668C269B-812E-DF46-B235-DB3F94B2B3AE}" type="presOf" srcId="{1AFFC101-BD09-D047-A2D3-6DC805B5FEC1}" destId="{74C5BE3B-6341-864F-848F-B5DED256B3C0}" srcOrd="1" destOrd="0" presId="urn:microsoft.com/office/officeart/2005/8/layout/process1"/>
    <dgm:cxn modelId="{751ABADA-924F-9846-B4EA-7E008A578AF8}" type="presOf" srcId="{1AFFC101-BD09-D047-A2D3-6DC805B5FEC1}" destId="{8AA78C2F-C037-BE48-9D83-11EA27A6A406}" srcOrd="0" destOrd="0" presId="urn:microsoft.com/office/officeart/2005/8/layout/process1"/>
    <dgm:cxn modelId="{8FA8EE08-CC29-B148-AD8B-211D7FDBEA90}"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47CB52FB-71F8-0642-B53B-44DA31213E90}" srcId="{44846AF5-25DF-4A47-8D6B-4AB7AACBCA1B}" destId="{239A4C4F-3C26-1343-B8AE-D1264255DB25}" srcOrd="1" destOrd="0" parTransId="{B8CA8647-15B3-E040-86CE-F30D64780BE4}" sibTransId="{53CCA1A1-B4CC-A847-B716-81CF75CEFF89}"/>
    <dgm:cxn modelId="{9CDA265F-2D23-804B-93CB-0BC94047E9DE}" type="presOf" srcId="{CA7B8E0A-37E3-0843-B631-CEA9E0783F07}" destId="{E63C2108-A214-3040-B681-AAB0695574A0}" srcOrd="0" destOrd="0" presId="urn:microsoft.com/office/officeart/2005/8/layout/process1"/>
    <dgm:cxn modelId="{699E2883-75D8-534B-A208-00791EF0789C}" type="presParOf" srcId="{A44C998F-E7D3-0949-9E87-2D7FC6411AAF}" destId="{E63C2108-A214-3040-B681-AAB0695574A0}" srcOrd="0" destOrd="0" presId="urn:microsoft.com/office/officeart/2005/8/layout/process1"/>
    <dgm:cxn modelId="{9C18D05C-F362-314C-97D2-13A224BC16B1}" type="presParOf" srcId="{A44C998F-E7D3-0949-9E87-2D7FC6411AAF}" destId="{8AA78C2F-C037-BE48-9D83-11EA27A6A406}" srcOrd="1" destOrd="0" presId="urn:microsoft.com/office/officeart/2005/8/layout/process1"/>
    <dgm:cxn modelId="{AAD31C84-A968-3949-AB3F-10B88916A394}" type="presParOf" srcId="{8AA78C2F-C037-BE48-9D83-11EA27A6A406}" destId="{74C5BE3B-6341-864F-848F-B5DED256B3C0}" srcOrd="0" destOrd="0" presId="urn:microsoft.com/office/officeart/2005/8/layout/process1"/>
    <dgm:cxn modelId="{4DC92916-9CFC-FD44-AD1D-F77EE2C755C3}"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1" qsCatId="simple" csTypeId="urn:microsoft.com/office/officeart/2005/8/colors/colorful2" csCatId="colorful"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Use of simplified texts and activities, often separate from content knowledge</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Use of complex texts and intellectually challenging activities with </a:t>
          </a:r>
          <a:r>
            <a:rPr kumimoji="0" lang="en-US" b="0" i="1"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content</a:t>
          </a:r>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 integral to language learning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ScaleX="101488" custLinFactNeighborY="-5882">
        <dgm:presLayoutVars>
          <dgm:bulletEnabled val="1"/>
        </dgm:presLayoutVars>
      </dgm:prSet>
      <dgm:spPr/>
      <dgm:t>
        <a:bodyPr/>
        <a:lstStyle/>
        <a:p>
          <a:endParaRPr lang="en-US"/>
        </a:p>
      </dgm:t>
    </dgm:pt>
  </dgm:ptLst>
  <dgm:cxnLst>
    <dgm:cxn modelId="{90355A6B-CA87-6749-9D86-DC5BA0EAEBC1}" type="presOf" srcId="{CA7B8E0A-37E3-0843-B631-CEA9E0783F07}" destId="{E63C2108-A214-3040-B681-AAB0695574A0}" srcOrd="0" destOrd="0" presId="urn:microsoft.com/office/officeart/2005/8/layout/process1"/>
    <dgm:cxn modelId="{D5980163-30D5-8B4B-AF65-52B6F7FEF7E5}"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5D4EEC70-6A92-D041-A85F-DCC730775E0D}" type="presOf" srcId="{44846AF5-25DF-4A47-8D6B-4AB7AACBCA1B}" destId="{A44C998F-E7D3-0949-9E87-2D7FC6411AAF}" srcOrd="0" destOrd="0" presId="urn:microsoft.com/office/officeart/2005/8/layout/process1"/>
    <dgm:cxn modelId="{67982000-979A-8E4E-9CAD-ECFA25FC7283}"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D0AA79FE-7EE3-9A41-B42F-1F0C2B4909B3}" type="presOf" srcId="{1AFFC101-BD09-D047-A2D3-6DC805B5FEC1}" destId="{8AA78C2F-C037-BE48-9D83-11EA27A6A406}" srcOrd="0" destOrd="0" presId="urn:microsoft.com/office/officeart/2005/8/layout/process1"/>
    <dgm:cxn modelId="{1F446D4D-BC48-4A44-83BE-89F70D784C6D}" type="presParOf" srcId="{A44C998F-E7D3-0949-9E87-2D7FC6411AAF}" destId="{E63C2108-A214-3040-B681-AAB0695574A0}" srcOrd="0" destOrd="0" presId="urn:microsoft.com/office/officeart/2005/8/layout/process1"/>
    <dgm:cxn modelId="{0083B944-2AA9-9140-9DC7-112B055AEE31}" type="presParOf" srcId="{A44C998F-E7D3-0949-9E87-2D7FC6411AAF}" destId="{8AA78C2F-C037-BE48-9D83-11EA27A6A406}" srcOrd="1" destOrd="0" presId="urn:microsoft.com/office/officeart/2005/8/layout/process1"/>
    <dgm:cxn modelId="{BA405421-8C6B-DF42-9F99-AD184AA117B4}" type="presParOf" srcId="{8AA78C2F-C037-BE48-9D83-11EA27A6A406}" destId="{74C5BE3B-6341-864F-848F-B5DED256B3C0}" srcOrd="0" destOrd="0" presId="urn:microsoft.com/office/officeart/2005/8/layout/process1"/>
    <dgm:cxn modelId="{45D1F927-A030-1640-8AA3-D9402B5C40CE}"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DBF31-0BAE-D347-A4BB-87FCEC4050A8}" type="doc">
      <dgm:prSet loTypeId="urn:microsoft.com/office/officeart/2005/8/layout/hProcess9" loCatId="" qsTypeId="urn:microsoft.com/office/officeart/2005/8/quickstyle/simple4" qsCatId="simple" csTypeId="urn:microsoft.com/office/officeart/2005/8/colors/colorful1" csCatId="colorful" phldr="1"/>
      <dgm:spPr/>
      <dgm:t>
        <a:bodyPr/>
        <a:lstStyle/>
        <a:p>
          <a:endParaRPr lang="en-US"/>
        </a:p>
      </dgm:t>
    </dgm:pt>
    <dgm:pt modelId="{EA719DA4-4B50-034A-A860-AE24C5883CF9}">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2011 Assembly Bill Complete Revised </a:t>
          </a:r>
          <a:endParaRPr lang="en-US" b="1" dirty="0">
            <a:solidFill>
              <a:schemeClr val="tx1">
                <a:lumMod val="95000"/>
                <a:lumOff val="5000"/>
              </a:schemeClr>
            </a:solidFill>
            <a:latin typeface="Century Gothic"/>
            <a:cs typeface="Century Gothic"/>
          </a:endParaRPr>
        </a:p>
      </dgm:t>
    </dgm:pt>
    <dgm:pt modelId="{B7D42D99-DB60-D849-B798-6EDD830E0BF5}" type="parTrans" cxnId="{E009BD01-A700-3444-A5EA-C7282E559717}">
      <dgm:prSet/>
      <dgm:spPr/>
      <dgm:t>
        <a:bodyPr/>
        <a:lstStyle/>
        <a:p>
          <a:endParaRPr lang="en-US"/>
        </a:p>
      </dgm:t>
    </dgm:pt>
    <dgm:pt modelId="{F735388F-8C17-E640-BC51-EBA7F46E7051}" type="sibTrans" cxnId="{E009BD01-A700-3444-A5EA-C7282E559717}">
      <dgm:prSet/>
      <dgm:spPr/>
      <dgm:t>
        <a:bodyPr/>
        <a:lstStyle/>
        <a:p>
          <a:endParaRPr lang="en-US"/>
        </a:p>
      </dgm:t>
    </dgm:pt>
    <dgm:pt modelId="{4D21FE5F-322F-F248-8142-90515144D34F}">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Stakeholder Review</a:t>
          </a:r>
          <a:endParaRPr lang="en-US" b="1" dirty="0">
            <a:solidFill>
              <a:schemeClr val="tx1">
                <a:lumMod val="95000"/>
                <a:lumOff val="5000"/>
              </a:schemeClr>
            </a:solidFill>
            <a:latin typeface="Century Gothic"/>
            <a:cs typeface="Century Gothic"/>
          </a:endParaRPr>
        </a:p>
      </dgm:t>
    </dgm:pt>
    <dgm:pt modelId="{D38D2422-4CEB-E34F-B70D-2C9E505B10E7}" type="parTrans" cxnId="{0094ED80-6682-D443-B67C-50D4FBE9710A}">
      <dgm:prSet/>
      <dgm:spPr/>
      <dgm:t>
        <a:bodyPr/>
        <a:lstStyle/>
        <a:p>
          <a:endParaRPr lang="en-US"/>
        </a:p>
      </dgm:t>
    </dgm:pt>
    <dgm:pt modelId="{08E3B71F-86D2-4D4F-B49F-C56F6DDB3275}" type="sibTrans" cxnId="{0094ED80-6682-D443-B67C-50D4FBE9710A}">
      <dgm:prSet/>
      <dgm:spPr/>
      <dgm:t>
        <a:bodyPr/>
        <a:lstStyle/>
        <a:p>
          <a:endParaRPr lang="en-US"/>
        </a:p>
      </dgm:t>
    </dgm:pt>
    <dgm:pt modelId="{0046E466-0B33-3745-9E95-566FEABA9B30}">
      <dgm:prSet phldrT="[Text]"/>
      <dgm:spPr>
        <a:ln>
          <a:solidFill>
            <a:schemeClr val="tx1">
              <a:lumMod val="85000"/>
              <a:lumOff val="15000"/>
            </a:schemeClr>
          </a:solidFill>
        </a:ln>
      </dgm:spPr>
      <dgm:t>
        <a:bodyPr/>
        <a:lstStyle/>
        <a:p>
          <a:endParaRPr lang="en-US" b="1" dirty="0" smtClean="0">
            <a:solidFill>
              <a:schemeClr val="tx1">
                <a:lumMod val="95000"/>
                <a:lumOff val="5000"/>
              </a:schemeClr>
            </a:solidFill>
            <a:latin typeface="Century Gothic"/>
            <a:cs typeface="Century Gothic"/>
          </a:endParaRPr>
        </a:p>
        <a:p>
          <a:r>
            <a:rPr lang="en-US" b="1" dirty="0" smtClean="0">
              <a:solidFill>
                <a:schemeClr val="tx1">
                  <a:lumMod val="95000"/>
                  <a:lumOff val="5000"/>
                </a:schemeClr>
              </a:solidFill>
              <a:latin typeface="Century Gothic"/>
              <a:cs typeface="Century Gothic"/>
            </a:rPr>
            <a:t>2 Public Hearings</a:t>
          </a:r>
          <a:endParaRPr lang="en-US" b="1" dirty="0">
            <a:solidFill>
              <a:schemeClr val="tx1">
                <a:lumMod val="95000"/>
                <a:lumOff val="5000"/>
              </a:schemeClr>
            </a:solidFill>
            <a:latin typeface="Century Gothic"/>
            <a:cs typeface="Century Gothic"/>
          </a:endParaRPr>
        </a:p>
      </dgm:t>
    </dgm:pt>
    <dgm:pt modelId="{0B45B4C0-E705-D544-B1F8-F08E9A0E7AE6}" type="parTrans" cxnId="{C1888A09-D707-1547-952D-D2E159E63D71}">
      <dgm:prSet/>
      <dgm:spPr/>
      <dgm:t>
        <a:bodyPr/>
        <a:lstStyle/>
        <a:p>
          <a:endParaRPr lang="en-US"/>
        </a:p>
      </dgm:t>
    </dgm:pt>
    <dgm:pt modelId="{29F2BBCD-FEB1-1846-B868-E153491848C8}" type="sibTrans" cxnId="{C1888A09-D707-1547-952D-D2E159E63D71}">
      <dgm:prSet/>
      <dgm:spPr/>
      <dgm:t>
        <a:bodyPr/>
        <a:lstStyle/>
        <a:p>
          <a:endParaRPr lang="en-US"/>
        </a:p>
      </dgm:t>
    </dgm:pt>
    <dgm:pt modelId="{4BCB40E6-50F7-C54C-BA0F-CB22965DE9E6}">
      <dgm:prSet phldrT="[Text]"/>
      <dgm:spPr>
        <a:ln>
          <a:solidFill>
            <a:schemeClr val="tx1">
              <a:lumMod val="85000"/>
              <a:lumOff val="15000"/>
            </a:schemeClr>
          </a:solidFill>
        </a:ln>
      </dgm:spPr>
      <dgm:t>
        <a:bodyPr/>
        <a:lstStyle/>
        <a:p>
          <a:endParaRPr lang="en-US" b="1" dirty="0" smtClean="0">
            <a:solidFill>
              <a:schemeClr val="tx1">
                <a:lumMod val="95000"/>
                <a:lumOff val="5000"/>
              </a:schemeClr>
            </a:solidFill>
            <a:latin typeface="Century Gothic"/>
            <a:cs typeface="Century Gothic"/>
          </a:endParaRPr>
        </a:p>
        <a:p>
          <a:r>
            <a:rPr lang="en-US" b="1" dirty="0" smtClean="0">
              <a:solidFill>
                <a:schemeClr val="tx1">
                  <a:lumMod val="95000"/>
                  <a:lumOff val="5000"/>
                </a:schemeClr>
              </a:solidFill>
              <a:latin typeface="Century Gothic"/>
              <a:cs typeface="Century Gothic"/>
            </a:rPr>
            <a:t>Focus group Review:</a:t>
          </a:r>
          <a:endParaRPr lang="en-US" b="1" dirty="0">
            <a:solidFill>
              <a:schemeClr val="tx1">
                <a:lumMod val="95000"/>
                <a:lumOff val="5000"/>
              </a:schemeClr>
            </a:solidFill>
            <a:latin typeface="Century Gothic"/>
            <a:cs typeface="Century Gothic"/>
          </a:endParaRPr>
        </a:p>
      </dgm:t>
    </dgm:pt>
    <dgm:pt modelId="{8D4060EF-7EB5-5E45-8A9C-0A19BC59E658}" type="parTrans" cxnId="{BBA4C631-60B7-6549-9C97-6A9255D48596}">
      <dgm:prSet/>
      <dgm:spPr/>
      <dgm:t>
        <a:bodyPr/>
        <a:lstStyle/>
        <a:p>
          <a:endParaRPr lang="en-US"/>
        </a:p>
      </dgm:t>
    </dgm:pt>
    <dgm:pt modelId="{69E58B2A-9EFC-F745-968B-BC6C2CEBFB3E}" type="sibTrans" cxnId="{BBA4C631-60B7-6549-9C97-6A9255D48596}">
      <dgm:prSet/>
      <dgm:spPr/>
      <dgm:t>
        <a:bodyPr/>
        <a:lstStyle/>
        <a:p>
          <a:endParaRPr lang="en-US"/>
        </a:p>
      </dgm:t>
    </dgm:pt>
    <dgm:pt modelId="{C0A6CADA-DD05-634E-9382-B56355F2F4EE}">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County Office of Educations</a:t>
          </a:r>
          <a:endParaRPr lang="en-US" b="1" dirty="0">
            <a:solidFill>
              <a:schemeClr val="tx1">
                <a:lumMod val="95000"/>
                <a:lumOff val="5000"/>
              </a:schemeClr>
            </a:solidFill>
            <a:latin typeface="Century Gothic"/>
            <a:cs typeface="Century Gothic"/>
          </a:endParaRPr>
        </a:p>
      </dgm:t>
    </dgm:pt>
    <dgm:pt modelId="{0E051A0F-2D6E-724D-829D-A834B43F00AA}" type="parTrans" cxnId="{C0AA2CA9-51C5-3543-9906-49E0CD325945}">
      <dgm:prSet/>
      <dgm:spPr/>
      <dgm:t>
        <a:bodyPr/>
        <a:lstStyle/>
        <a:p>
          <a:endParaRPr lang="en-US"/>
        </a:p>
      </dgm:t>
    </dgm:pt>
    <dgm:pt modelId="{F3420049-CC0F-9B4B-A634-5004DF6D6775}" type="sibTrans" cxnId="{C0AA2CA9-51C5-3543-9906-49E0CD325945}">
      <dgm:prSet/>
      <dgm:spPr/>
      <dgm:t>
        <a:bodyPr/>
        <a:lstStyle/>
        <a:p>
          <a:endParaRPr lang="en-US"/>
        </a:p>
      </dgm:t>
    </dgm:pt>
    <dgm:pt modelId="{023BF690-7418-8748-881B-695D5EAD8CD4}">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Principals</a:t>
          </a:r>
          <a:endParaRPr lang="en-US" b="1" dirty="0">
            <a:solidFill>
              <a:schemeClr val="tx1">
                <a:lumMod val="95000"/>
                <a:lumOff val="5000"/>
              </a:schemeClr>
            </a:solidFill>
            <a:latin typeface="Century Gothic"/>
            <a:cs typeface="Century Gothic"/>
          </a:endParaRPr>
        </a:p>
      </dgm:t>
    </dgm:pt>
    <dgm:pt modelId="{9295167B-3FDB-574D-9E15-D1574E9674CB}" type="parTrans" cxnId="{EFBD4D5B-7521-ED42-A865-2CC8E3F2D7D4}">
      <dgm:prSet/>
      <dgm:spPr/>
      <dgm:t>
        <a:bodyPr/>
        <a:lstStyle/>
        <a:p>
          <a:endParaRPr lang="en-US"/>
        </a:p>
      </dgm:t>
    </dgm:pt>
    <dgm:pt modelId="{DF137AB4-DEE0-7E4A-83B2-7BA49D800DE6}" type="sibTrans" cxnId="{EFBD4D5B-7521-ED42-A865-2CC8E3F2D7D4}">
      <dgm:prSet/>
      <dgm:spPr/>
      <dgm:t>
        <a:bodyPr/>
        <a:lstStyle/>
        <a:p>
          <a:endParaRPr lang="en-US"/>
        </a:p>
      </dgm:t>
    </dgm:pt>
    <dgm:pt modelId="{2EB3AA22-5231-934C-957C-D1185F7C8B6A}">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Faculty of ELs</a:t>
          </a:r>
          <a:endParaRPr lang="en-US" b="1" dirty="0">
            <a:solidFill>
              <a:schemeClr val="tx1">
                <a:lumMod val="95000"/>
                <a:lumOff val="5000"/>
              </a:schemeClr>
            </a:solidFill>
            <a:latin typeface="Century Gothic"/>
            <a:cs typeface="Century Gothic"/>
          </a:endParaRPr>
        </a:p>
      </dgm:t>
    </dgm:pt>
    <dgm:pt modelId="{D01E6AF8-179F-B84B-930B-69976509FA8F}" type="parTrans" cxnId="{9F7393AA-6155-8841-9706-945EEA5E9253}">
      <dgm:prSet/>
      <dgm:spPr/>
      <dgm:t>
        <a:bodyPr/>
        <a:lstStyle/>
        <a:p>
          <a:endParaRPr lang="en-US"/>
        </a:p>
      </dgm:t>
    </dgm:pt>
    <dgm:pt modelId="{D71BBA90-1645-F74D-9F73-44967699DE08}" type="sibTrans" cxnId="{9F7393AA-6155-8841-9706-945EEA5E9253}">
      <dgm:prSet/>
      <dgm:spPr/>
      <dgm:t>
        <a:bodyPr/>
        <a:lstStyle/>
        <a:p>
          <a:endParaRPr lang="en-US"/>
        </a:p>
      </dgm:t>
    </dgm:pt>
    <dgm:pt modelId="{6AB14DEE-B505-BA47-A95D-799A1AE1C892}">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Researchers</a:t>
          </a:r>
          <a:endParaRPr lang="en-US" b="1" dirty="0">
            <a:solidFill>
              <a:schemeClr val="tx1">
                <a:lumMod val="95000"/>
                <a:lumOff val="5000"/>
              </a:schemeClr>
            </a:solidFill>
            <a:latin typeface="Century Gothic"/>
            <a:cs typeface="Century Gothic"/>
          </a:endParaRPr>
        </a:p>
      </dgm:t>
    </dgm:pt>
    <dgm:pt modelId="{EC4C5BEB-1A2B-7248-903D-FAC76DE87DAC}" type="parTrans" cxnId="{16F15D5C-D4D2-BA43-BDEB-BB812B0B8ADB}">
      <dgm:prSet/>
      <dgm:spPr/>
      <dgm:t>
        <a:bodyPr/>
        <a:lstStyle/>
        <a:p>
          <a:endParaRPr lang="en-US"/>
        </a:p>
      </dgm:t>
    </dgm:pt>
    <dgm:pt modelId="{04DCE0C1-FF22-B849-AD03-1967094479B9}" type="sibTrans" cxnId="{16F15D5C-D4D2-BA43-BDEB-BB812B0B8ADB}">
      <dgm:prSet/>
      <dgm:spPr/>
      <dgm:t>
        <a:bodyPr/>
        <a:lstStyle/>
        <a:p>
          <a:endParaRPr lang="en-US"/>
        </a:p>
      </dgm:t>
    </dgm:pt>
    <dgm:pt modelId="{01253880-6766-F44B-9A20-EB43A0EFBE02}">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Oral Written feedback over over one month period.</a:t>
          </a:r>
          <a:endParaRPr lang="en-US" b="1" dirty="0">
            <a:solidFill>
              <a:schemeClr val="tx1">
                <a:lumMod val="95000"/>
                <a:lumOff val="5000"/>
              </a:schemeClr>
            </a:solidFill>
            <a:latin typeface="Century Gothic"/>
            <a:cs typeface="Century Gothic"/>
          </a:endParaRPr>
        </a:p>
      </dgm:t>
    </dgm:pt>
    <dgm:pt modelId="{933A6B70-5D4E-D440-AFB9-874617EDFA44}" type="parTrans" cxnId="{0AFF702B-A3A4-C648-91D6-F390B92CA709}">
      <dgm:prSet/>
      <dgm:spPr/>
      <dgm:t>
        <a:bodyPr/>
        <a:lstStyle/>
        <a:p>
          <a:endParaRPr lang="en-US"/>
        </a:p>
      </dgm:t>
    </dgm:pt>
    <dgm:pt modelId="{107A95A7-DDE3-B047-8044-9D32EC2CA9B9}" type="sibTrans" cxnId="{0AFF702B-A3A4-C648-91D6-F390B92CA709}">
      <dgm:prSet/>
      <dgm:spPr/>
      <dgm:t>
        <a:bodyPr/>
        <a:lstStyle/>
        <a:p>
          <a:endParaRPr lang="en-US"/>
        </a:p>
      </dgm:t>
    </dgm:pt>
    <dgm:pt modelId="{BE11DFA0-C3DE-C242-8D48-385AE47A73FA}">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Teachers,</a:t>
          </a:r>
          <a:endParaRPr lang="en-US" b="1" dirty="0">
            <a:solidFill>
              <a:schemeClr val="tx1">
                <a:lumMod val="95000"/>
                <a:lumOff val="5000"/>
              </a:schemeClr>
            </a:solidFill>
            <a:latin typeface="Century Gothic"/>
            <a:cs typeface="Century Gothic"/>
          </a:endParaRPr>
        </a:p>
      </dgm:t>
    </dgm:pt>
    <dgm:pt modelId="{822A462C-9544-4F47-8BA7-ED7A1CA6762D}" type="parTrans" cxnId="{D197E770-B093-7B49-90BF-C218AE41B352}">
      <dgm:prSet/>
      <dgm:spPr/>
      <dgm:t>
        <a:bodyPr/>
        <a:lstStyle/>
        <a:p>
          <a:endParaRPr lang="en-US"/>
        </a:p>
      </dgm:t>
    </dgm:pt>
    <dgm:pt modelId="{F6EAC729-F4C1-AD41-A1CB-8916C2F56580}" type="sibTrans" cxnId="{D197E770-B093-7B49-90BF-C218AE41B352}">
      <dgm:prSet/>
      <dgm:spPr/>
      <dgm:t>
        <a:bodyPr/>
        <a:lstStyle/>
        <a:p>
          <a:endParaRPr lang="en-US"/>
        </a:p>
      </dgm:t>
    </dgm:pt>
    <dgm:pt modelId="{2F6F3F50-7850-8449-AB4A-38D45BF4E894}">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Principals</a:t>
          </a:r>
          <a:endParaRPr lang="en-US" b="1" dirty="0">
            <a:solidFill>
              <a:schemeClr val="tx1">
                <a:lumMod val="95000"/>
                <a:lumOff val="5000"/>
              </a:schemeClr>
            </a:solidFill>
            <a:latin typeface="Century Gothic"/>
            <a:cs typeface="Century Gothic"/>
          </a:endParaRPr>
        </a:p>
      </dgm:t>
    </dgm:pt>
    <dgm:pt modelId="{905F8AD2-38B6-2040-9380-D0A04DC53686}" type="parTrans" cxnId="{B8529A03-938C-1941-B45A-71FC4B5EBC7A}">
      <dgm:prSet/>
      <dgm:spPr/>
      <dgm:t>
        <a:bodyPr/>
        <a:lstStyle/>
        <a:p>
          <a:endParaRPr lang="en-US"/>
        </a:p>
      </dgm:t>
    </dgm:pt>
    <dgm:pt modelId="{A9DB1426-2FBF-A043-B5EC-A4147DD9480E}" type="sibTrans" cxnId="{B8529A03-938C-1941-B45A-71FC4B5EBC7A}">
      <dgm:prSet/>
      <dgm:spPr/>
      <dgm:t>
        <a:bodyPr/>
        <a:lstStyle/>
        <a:p>
          <a:endParaRPr lang="en-US"/>
        </a:p>
      </dgm:t>
    </dgm:pt>
    <dgm:pt modelId="{85AD6741-F244-4944-9C4D-B11822C09192}">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County Administrators</a:t>
          </a:r>
          <a:endParaRPr lang="en-US" b="1" dirty="0">
            <a:solidFill>
              <a:schemeClr val="tx1">
                <a:lumMod val="95000"/>
                <a:lumOff val="5000"/>
              </a:schemeClr>
            </a:solidFill>
            <a:latin typeface="Century Gothic"/>
            <a:cs typeface="Century Gothic"/>
          </a:endParaRPr>
        </a:p>
      </dgm:t>
    </dgm:pt>
    <dgm:pt modelId="{0C992C71-C370-034B-9667-6822DF237E65}" type="parTrans" cxnId="{38B7B38F-E7BE-F844-B75B-216E9C9A26C8}">
      <dgm:prSet/>
      <dgm:spPr/>
      <dgm:t>
        <a:bodyPr/>
        <a:lstStyle/>
        <a:p>
          <a:endParaRPr lang="en-US"/>
        </a:p>
      </dgm:t>
    </dgm:pt>
    <dgm:pt modelId="{2007887A-0E2B-A441-BEF3-4102A63D7C63}" type="sibTrans" cxnId="{38B7B38F-E7BE-F844-B75B-216E9C9A26C8}">
      <dgm:prSet/>
      <dgm:spPr/>
      <dgm:t>
        <a:bodyPr/>
        <a:lstStyle/>
        <a:p>
          <a:endParaRPr lang="en-US"/>
        </a:p>
      </dgm:t>
    </dgm:pt>
    <dgm:pt modelId="{D8D520DC-AC48-DE49-8308-70F3F5AAB44F}">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Advocacy groups</a:t>
          </a:r>
          <a:endParaRPr lang="en-US" b="1" dirty="0">
            <a:solidFill>
              <a:schemeClr val="tx1">
                <a:lumMod val="95000"/>
                <a:lumOff val="5000"/>
              </a:schemeClr>
            </a:solidFill>
            <a:latin typeface="Century Gothic"/>
            <a:cs typeface="Century Gothic"/>
          </a:endParaRPr>
        </a:p>
      </dgm:t>
    </dgm:pt>
    <dgm:pt modelId="{2BA362B0-8FFC-F34E-860C-28B71E756431}" type="parTrans" cxnId="{FEA468C5-62AF-6446-B1EC-05E1A0B9CE05}">
      <dgm:prSet/>
      <dgm:spPr/>
      <dgm:t>
        <a:bodyPr/>
        <a:lstStyle/>
        <a:p>
          <a:endParaRPr lang="en-US"/>
        </a:p>
      </dgm:t>
    </dgm:pt>
    <dgm:pt modelId="{D10E7F0D-A1B9-3441-ADE3-E27C42ED37C0}" type="sibTrans" cxnId="{FEA468C5-62AF-6446-B1EC-05E1A0B9CE05}">
      <dgm:prSet/>
      <dgm:spPr/>
      <dgm:t>
        <a:bodyPr/>
        <a:lstStyle/>
        <a:p>
          <a:endParaRPr lang="en-US"/>
        </a:p>
      </dgm:t>
    </dgm:pt>
    <dgm:pt modelId="{CFB4BC03-B4B6-1A43-B8E8-90C1BACB0474}">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Community members</a:t>
          </a:r>
          <a:endParaRPr lang="en-US" b="1" dirty="0">
            <a:solidFill>
              <a:schemeClr val="tx1">
                <a:lumMod val="95000"/>
                <a:lumOff val="5000"/>
              </a:schemeClr>
            </a:solidFill>
            <a:latin typeface="Century Gothic"/>
            <a:cs typeface="Century Gothic"/>
          </a:endParaRPr>
        </a:p>
      </dgm:t>
    </dgm:pt>
    <dgm:pt modelId="{F5346563-731C-A04D-B435-9CA15F9A96A2}" type="parTrans" cxnId="{3F204D1A-1324-954B-A4AA-66EC3D24E718}">
      <dgm:prSet/>
      <dgm:spPr/>
      <dgm:t>
        <a:bodyPr/>
        <a:lstStyle/>
        <a:p>
          <a:endParaRPr lang="en-US"/>
        </a:p>
      </dgm:t>
    </dgm:pt>
    <dgm:pt modelId="{DD6B0A07-0704-0742-903B-60B1A6C36E6E}" type="sibTrans" cxnId="{3F204D1A-1324-954B-A4AA-66EC3D24E718}">
      <dgm:prSet/>
      <dgm:spPr/>
      <dgm:t>
        <a:bodyPr/>
        <a:lstStyle/>
        <a:p>
          <a:endParaRPr lang="en-US"/>
        </a:p>
      </dgm:t>
    </dgm:pt>
    <dgm:pt modelId="{89D47119-858B-3346-BE2E-346AF43E600B}">
      <dgm:prSet phldrT="[Text]"/>
      <dgm:spPr>
        <a:ln>
          <a:solidFill>
            <a:schemeClr val="tx1">
              <a:lumMod val="85000"/>
              <a:lumOff val="15000"/>
            </a:schemeClr>
          </a:solidFill>
        </a:ln>
      </dgm:spPr>
      <dgm:t>
        <a:bodyPr/>
        <a:lstStyle/>
        <a:p>
          <a:r>
            <a:rPr lang="en-US" b="1" dirty="0" smtClean="0">
              <a:solidFill>
                <a:schemeClr val="tx1">
                  <a:lumMod val="95000"/>
                  <a:lumOff val="5000"/>
                </a:schemeClr>
              </a:solidFill>
              <a:latin typeface="Century Gothic"/>
              <a:cs typeface="Century Gothic"/>
            </a:rPr>
            <a:t>CA State Board Adoption</a:t>
          </a:r>
        </a:p>
        <a:p>
          <a:r>
            <a:rPr lang="en-US" b="1" dirty="0" smtClean="0">
              <a:solidFill>
                <a:schemeClr val="tx1">
                  <a:lumMod val="95000"/>
                  <a:lumOff val="5000"/>
                </a:schemeClr>
              </a:solidFill>
              <a:latin typeface="Century Gothic"/>
              <a:cs typeface="Century Gothic"/>
            </a:rPr>
            <a:t>November 2012</a:t>
          </a:r>
        </a:p>
      </dgm:t>
    </dgm:pt>
    <dgm:pt modelId="{54032544-0AEF-1140-A20C-19A4DE64E11E}" type="parTrans" cxnId="{6B244788-316E-F049-8437-5558826E3EF3}">
      <dgm:prSet/>
      <dgm:spPr/>
      <dgm:t>
        <a:bodyPr/>
        <a:lstStyle/>
        <a:p>
          <a:endParaRPr lang="en-US"/>
        </a:p>
      </dgm:t>
    </dgm:pt>
    <dgm:pt modelId="{B0C3B67F-22F5-7C49-8852-4AD36E387931}" type="sibTrans" cxnId="{6B244788-316E-F049-8437-5558826E3EF3}">
      <dgm:prSet/>
      <dgm:spPr/>
      <dgm:t>
        <a:bodyPr/>
        <a:lstStyle/>
        <a:p>
          <a:endParaRPr lang="en-US"/>
        </a:p>
      </dgm:t>
    </dgm:pt>
    <dgm:pt modelId="{C05A7017-633F-1541-BD10-91988B396115}" type="pres">
      <dgm:prSet presAssocID="{FB3DBF31-0BAE-D347-A4BB-87FCEC4050A8}" presName="CompostProcess" presStyleCnt="0">
        <dgm:presLayoutVars>
          <dgm:dir/>
          <dgm:resizeHandles val="exact"/>
        </dgm:presLayoutVars>
      </dgm:prSet>
      <dgm:spPr/>
      <dgm:t>
        <a:bodyPr/>
        <a:lstStyle/>
        <a:p>
          <a:endParaRPr lang="en-US"/>
        </a:p>
      </dgm:t>
    </dgm:pt>
    <dgm:pt modelId="{16FF0E43-67F9-AD42-8F57-A829A06FABF5}" type="pres">
      <dgm:prSet presAssocID="{FB3DBF31-0BAE-D347-A4BB-87FCEC4050A8}" presName="arrow" presStyleLbl="bgShp" presStyleIdx="0" presStyleCnt="1" custScaleX="117647"/>
      <dgm:spPr>
        <a:ln>
          <a:solidFill>
            <a:schemeClr val="tx1"/>
          </a:solidFill>
        </a:ln>
      </dgm:spPr>
    </dgm:pt>
    <dgm:pt modelId="{E7E279EE-9CDC-F445-8361-960454CFA39D}" type="pres">
      <dgm:prSet presAssocID="{FB3DBF31-0BAE-D347-A4BB-87FCEC4050A8}" presName="linearProcess" presStyleCnt="0"/>
      <dgm:spPr/>
    </dgm:pt>
    <dgm:pt modelId="{B806A163-DF85-8742-A936-0EF14C5BC1F2}" type="pres">
      <dgm:prSet presAssocID="{EA719DA4-4B50-034A-A860-AE24C5883CF9}" presName="textNode" presStyleLbl="node1" presStyleIdx="0" presStyleCnt="5" custScaleX="52027" custLinFactX="-10659" custLinFactNeighborX="-100000" custLinFactNeighborY="-1253">
        <dgm:presLayoutVars>
          <dgm:bulletEnabled val="1"/>
        </dgm:presLayoutVars>
      </dgm:prSet>
      <dgm:spPr/>
      <dgm:t>
        <a:bodyPr/>
        <a:lstStyle/>
        <a:p>
          <a:endParaRPr lang="en-US"/>
        </a:p>
      </dgm:t>
    </dgm:pt>
    <dgm:pt modelId="{E388ABEC-A25B-5D41-A792-32F3A73C78AC}" type="pres">
      <dgm:prSet presAssocID="{F735388F-8C17-E640-BC51-EBA7F46E7051}" presName="sibTrans" presStyleCnt="0"/>
      <dgm:spPr/>
    </dgm:pt>
    <dgm:pt modelId="{D194BDF6-402C-8341-A066-E023A381D774}" type="pres">
      <dgm:prSet presAssocID="{4D21FE5F-322F-F248-8142-90515144D34F}" presName="textNode" presStyleLbl="node1" presStyleIdx="1" presStyleCnt="5" custScaleX="54970" custLinFactX="-12253" custLinFactNeighborX="-100000" custLinFactNeighborY="-627">
        <dgm:presLayoutVars>
          <dgm:bulletEnabled val="1"/>
        </dgm:presLayoutVars>
      </dgm:prSet>
      <dgm:spPr/>
      <dgm:t>
        <a:bodyPr/>
        <a:lstStyle/>
        <a:p>
          <a:endParaRPr lang="en-US"/>
        </a:p>
      </dgm:t>
    </dgm:pt>
    <dgm:pt modelId="{F565BC03-9948-2C4A-BC73-FC42EBFEE417}" type="pres">
      <dgm:prSet presAssocID="{08E3B71F-86D2-4D4F-B49F-C56F6DDB3275}" presName="sibTrans" presStyleCnt="0"/>
      <dgm:spPr/>
    </dgm:pt>
    <dgm:pt modelId="{784EB2A1-1426-624D-982B-18DEE6CAFFB7}" type="pres">
      <dgm:prSet presAssocID="{4BCB40E6-50F7-C54C-BA0F-CB22965DE9E6}" presName="textNode" presStyleLbl="node1" presStyleIdx="2" presStyleCnt="5" custScaleX="55848" custLinFactX="-12784" custLinFactNeighborX="-100000" custLinFactNeighborY="-627">
        <dgm:presLayoutVars>
          <dgm:bulletEnabled val="1"/>
        </dgm:presLayoutVars>
      </dgm:prSet>
      <dgm:spPr/>
      <dgm:t>
        <a:bodyPr/>
        <a:lstStyle/>
        <a:p>
          <a:endParaRPr lang="en-US"/>
        </a:p>
      </dgm:t>
    </dgm:pt>
    <dgm:pt modelId="{7732F324-EB1A-F240-B245-74E4E8116847}" type="pres">
      <dgm:prSet presAssocID="{69E58B2A-9EFC-F745-968B-BC6C2CEBFB3E}" presName="sibTrans" presStyleCnt="0"/>
      <dgm:spPr/>
    </dgm:pt>
    <dgm:pt modelId="{E762EA1E-16C1-9348-B153-B70089EE6DB3}" type="pres">
      <dgm:prSet presAssocID="{0046E466-0B33-3745-9E95-566FEABA9B30}" presName="textNode" presStyleLbl="node1" presStyleIdx="3" presStyleCnt="5" custScaleX="52027" custLinFactX="-11190" custLinFactNeighborX="-100000" custLinFactNeighborY="-627">
        <dgm:presLayoutVars>
          <dgm:bulletEnabled val="1"/>
        </dgm:presLayoutVars>
      </dgm:prSet>
      <dgm:spPr/>
      <dgm:t>
        <a:bodyPr/>
        <a:lstStyle/>
        <a:p>
          <a:endParaRPr lang="en-US"/>
        </a:p>
      </dgm:t>
    </dgm:pt>
    <dgm:pt modelId="{0BD2A575-D4A9-3A4E-A2E7-1D20EAE0C148}" type="pres">
      <dgm:prSet presAssocID="{29F2BBCD-FEB1-1846-B868-E153491848C8}" presName="sibTrans" presStyleCnt="0"/>
      <dgm:spPr/>
    </dgm:pt>
    <dgm:pt modelId="{A841F463-BC52-6F42-AC38-A5BDA4D3E4FC}" type="pres">
      <dgm:prSet presAssocID="{89D47119-858B-3346-BE2E-346AF43E600B}" presName="textNode" presStyleLbl="node1" presStyleIdx="4" presStyleCnt="5" custScaleX="51681" custLinFactX="-10659" custLinFactNeighborX="-100000" custLinFactNeighborY="-1253">
        <dgm:presLayoutVars>
          <dgm:bulletEnabled val="1"/>
        </dgm:presLayoutVars>
      </dgm:prSet>
      <dgm:spPr/>
      <dgm:t>
        <a:bodyPr/>
        <a:lstStyle/>
        <a:p>
          <a:endParaRPr lang="en-US"/>
        </a:p>
      </dgm:t>
    </dgm:pt>
  </dgm:ptLst>
  <dgm:cxnLst>
    <dgm:cxn modelId="{C0AA2CA9-51C5-3543-9906-49E0CD325945}" srcId="{4BCB40E6-50F7-C54C-BA0F-CB22965DE9E6}" destId="{C0A6CADA-DD05-634E-9382-B56355F2F4EE}" srcOrd="0" destOrd="0" parTransId="{0E051A0F-2D6E-724D-829D-A834B43F00AA}" sibTransId="{F3420049-CC0F-9B4B-A634-5004DF6D6775}"/>
    <dgm:cxn modelId="{B8529A03-938C-1941-B45A-71FC4B5EBC7A}" srcId="{01253880-6766-F44B-9A20-EB43A0EFBE02}" destId="{2F6F3F50-7850-8449-AB4A-38D45BF4E894}" srcOrd="1" destOrd="0" parTransId="{905F8AD2-38B6-2040-9380-D0A04DC53686}" sibTransId="{A9DB1426-2FBF-A043-B5EC-A4147DD9480E}"/>
    <dgm:cxn modelId="{C1888A09-D707-1547-952D-D2E159E63D71}" srcId="{FB3DBF31-0BAE-D347-A4BB-87FCEC4050A8}" destId="{0046E466-0B33-3745-9E95-566FEABA9B30}" srcOrd="3" destOrd="0" parTransId="{0B45B4C0-E705-D544-B1F8-F08E9A0E7AE6}" sibTransId="{29F2BBCD-FEB1-1846-B868-E153491848C8}"/>
    <dgm:cxn modelId="{F2764E57-223A-4F40-8419-7ED36FE31F85}" type="presOf" srcId="{BE11DFA0-C3DE-C242-8D48-385AE47A73FA}" destId="{E762EA1E-16C1-9348-B153-B70089EE6DB3}" srcOrd="0" destOrd="2" presId="urn:microsoft.com/office/officeart/2005/8/layout/hProcess9"/>
    <dgm:cxn modelId="{EFBD4D5B-7521-ED42-A865-2CC8E3F2D7D4}" srcId="{4BCB40E6-50F7-C54C-BA0F-CB22965DE9E6}" destId="{023BF690-7418-8748-881B-695D5EAD8CD4}" srcOrd="1" destOrd="0" parTransId="{9295167B-3FDB-574D-9E15-D1574E9674CB}" sibTransId="{DF137AB4-DEE0-7E4A-83B2-7BA49D800DE6}"/>
    <dgm:cxn modelId="{9F7393AA-6155-8841-9706-945EEA5E9253}" srcId="{4BCB40E6-50F7-C54C-BA0F-CB22965DE9E6}" destId="{2EB3AA22-5231-934C-957C-D1185F7C8B6A}" srcOrd="2" destOrd="0" parTransId="{D01E6AF8-179F-B84B-930B-69976509FA8F}" sibTransId="{D71BBA90-1645-F74D-9F73-44967699DE08}"/>
    <dgm:cxn modelId="{FEA468C5-62AF-6446-B1EC-05E1A0B9CE05}" srcId="{01253880-6766-F44B-9A20-EB43A0EFBE02}" destId="{D8D520DC-AC48-DE49-8308-70F3F5AAB44F}" srcOrd="3" destOrd="0" parTransId="{2BA362B0-8FFC-F34E-860C-28B71E756431}" sibTransId="{D10E7F0D-A1B9-3441-ADE3-E27C42ED37C0}"/>
    <dgm:cxn modelId="{C321CBBA-8921-354C-AF6C-7D9551D8B68E}" type="presOf" srcId="{EA719DA4-4B50-034A-A860-AE24C5883CF9}" destId="{B806A163-DF85-8742-A936-0EF14C5BC1F2}" srcOrd="0" destOrd="0" presId="urn:microsoft.com/office/officeart/2005/8/layout/hProcess9"/>
    <dgm:cxn modelId="{67C84D93-FC65-7A46-90F7-39FD7FF32098}" type="presOf" srcId="{2EB3AA22-5231-934C-957C-D1185F7C8B6A}" destId="{784EB2A1-1426-624D-982B-18DEE6CAFFB7}" srcOrd="0" destOrd="3" presId="urn:microsoft.com/office/officeart/2005/8/layout/hProcess9"/>
    <dgm:cxn modelId="{A8081B1A-CF7D-6F4B-B3F2-7C8079309160}" type="presOf" srcId="{023BF690-7418-8748-881B-695D5EAD8CD4}" destId="{784EB2A1-1426-624D-982B-18DEE6CAFFB7}" srcOrd="0" destOrd="2" presId="urn:microsoft.com/office/officeart/2005/8/layout/hProcess9"/>
    <dgm:cxn modelId="{BBA4C631-60B7-6549-9C97-6A9255D48596}" srcId="{FB3DBF31-0BAE-D347-A4BB-87FCEC4050A8}" destId="{4BCB40E6-50F7-C54C-BA0F-CB22965DE9E6}" srcOrd="2" destOrd="0" parTransId="{8D4060EF-7EB5-5E45-8A9C-0A19BC59E658}" sibTransId="{69E58B2A-9EFC-F745-968B-BC6C2CEBFB3E}"/>
    <dgm:cxn modelId="{00FEBBED-1EAB-AF47-8364-E9DFDF9CAE83}" type="presOf" srcId="{01253880-6766-F44B-9A20-EB43A0EFBE02}" destId="{E762EA1E-16C1-9348-B153-B70089EE6DB3}" srcOrd="0" destOrd="1" presId="urn:microsoft.com/office/officeart/2005/8/layout/hProcess9"/>
    <dgm:cxn modelId="{0AFF702B-A3A4-C648-91D6-F390B92CA709}" srcId="{0046E466-0B33-3745-9E95-566FEABA9B30}" destId="{01253880-6766-F44B-9A20-EB43A0EFBE02}" srcOrd="0" destOrd="0" parTransId="{933A6B70-5D4E-D440-AFB9-874617EDFA44}" sibTransId="{107A95A7-DDE3-B047-8044-9D32EC2CA9B9}"/>
    <dgm:cxn modelId="{8B5755C1-3302-0142-BB19-5F8AD06D9DCD}" type="presOf" srcId="{89D47119-858B-3346-BE2E-346AF43E600B}" destId="{A841F463-BC52-6F42-AC38-A5BDA4D3E4FC}" srcOrd="0" destOrd="0" presId="urn:microsoft.com/office/officeart/2005/8/layout/hProcess9"/>
    <dgm:cxn modelId="{61F810D8-F323-F74B-8A27-ED62348EA824}" type="presOf" srcId="{D8D520DC-AC48-DE49-8308-70F3F5AAB44F}" destId="{E762EA1E-16C1-9348-B153-B70089EE6DB3}" srcOrd="0" destOrd="5" presId="urn:microsoft.com/office/officeart/2005/8/layout/hProcess9"/>
    <dgm:cxn modelId="{95AD0375-D379-0840-A481-C4732B8DF345}" type="presOf" srcId="{FB3DBF31-0BAE-D347-A4BB-87FCEC4050A8}" destId="{C05A7017-633F-1541-BD10-91988B396115}" srcOrd="0" destOrd="0" presId="urn:microsoft.com/office/officeart/2005/8/layout/hProcess9"/>
    <dgm:cxn modelId="{2D29DFD7-C1AC-EE45-8C09-3F6E3BBF48FD}" type="presOf" srcId="{C0A6CADA-DD05-634E-9382-B56355F2F4EE}" destId="{784EB2A1-1426-624D-982B-18DEE6CAFFB7}" srcOrd="0" destOrd="1" presId="urn:microsoft.com/office/officeart/2005/8/layout/hProcess9"/>
    <dgm:cxn modelId="{D197E770-B093-7B49-90BF-C218AE41B352}" srcId="{01253880-6766-F44B-9A20-EB43A0EFBE02}" destId="{BE11DFA0-C3DE-C242-8D48-385AE47A73FA}" srcOrd="0" destOrd="0" parTransId="{822A462C-9544-4F47-8BA7-ED7A1CA6762D}" sibTransId="{F6EAC729-F4C1-AD41-A1CB-8916C2F56580}"/>
    <dgm:cxn modelId="{0094ED80-6682-D443-B67C-50D4FBE9710A}" srcId="{FB3DBF31-0BAE-D347-A4BB-87FCEC4050A8}" destId="{4D21FE5F-322F-F248-8142-90515144D34F}" srcOrd="1" destOrd="0" parTransId="{D38D2422-4CEB-E34F-B70D-2C9E505B10E7}" sibTransId="{08E3B71F-86D2-4D4F-B49F-C56F6DDB3275}"/>
    <dgm:cxn modelId="{5B1FB01A-B35B-7841-A23E-81AA73A130F8}" type="presOf" srcId="{2F6F3F50-7850-8449-AB4A-38D45BF4E894}" destId="{E762EA1E-16C1-9348-B153-B70089EE6DB3}" srcOrd="0" destOrd="3" presId="urn:microsoft.com/office/officeart/2005/8/layout/hProcess9"/>
    <dgm:cxn modelId="{BABA9FFC-AEC6-6C4D-83FC-A9D496F46246}" type="presOf" srcId="{0046E466-0B33-3745-9E95-566FEABA9B30}" destId="{E762EA1E-16C1-9348-B153-B70089EE6DB3}" srcOrd="0" destOrd="0" presId="urn:microsoft.com/office/officeart/2005/8/layout/hProcess9"/>
    <dgm:cxn modelId="{43774243-F640-ED43-98C4-4F7CEDD6EDB9}" type="presOf" srcId="{4BCB40E6-50F7-C54C-BA0F-CB22965DE9E6}" destId="{784EB2A1-1426-624D-982B-18DEE6CAFFB7}" srcOrd="0" destOrd="0" presId="urn:microsoft.com/office/officeart/2005/8/layout/hProcess9"/>
    <dgm:cxn modelId="{74753C77-81C6-C346-B1A0-2F29A18BD967}" type="presOf" srcId="{85AD6741-F244-4944-9C4D-B11822C09192}" destId="{E762EA1E-16C1-9348-B153-B70089EE6DB3}" srcOrd="0" destOrd="4" presId="urn:microsoft.com/office/officeart/2005/8/layout/hProcess9"/>
    <dgm:cxn modelId="{16F15D5C-D4D2-BA43-BDEB-BB812B0B8ADB}" srcId="{4BCB40E6-50F7-C54C-BA0F-CB22965DE9E6}" destId="{6AB14DEE-B505-BA47-A95D-799A1AE1C892}" srcOrd="3" destOrd="0" parTransId="{EC4C5BEB-1A2B-7248-903D-FAC76DE87DAC}" sibTransId="{04DCE0C1-FF22-B849-AD03-1967094479B9}"/>
    <dgm:cxn modelId="{3F204D1A-1324-954B-A4AA-66EC3D24E718}" srcId="{01253880-6766-F44B-9A20-EB43A0EFBE02}" destId="{CFB4BC03-B4B6-1A43-B8E8-90C1BACB0474}" srcOrd="4" destOrd="0" parTransId="{F5346563-731C-A04D-B435-9CA15F9A96A2}" sibTransId="{DD6B0A07-0704-0742-903B-60B1A6C36E6E}"/>
    <dgm:cxn modelId="{6B244788-316E-F049-8437-5558826E3EF3}" srcId="{FB3DBF31-0BAE-D347-A4BB-87FCEC4050A8}" destId="{89D47119-858B-3346-BE2E-346AF43E600B}" srcOrd="4" destOrd="0" parTransId="{54032544-0AEF-1140-A20C-19A4DE64E11E}" sibTransId="{B0C3B67F-22F5-7C49-8852-4AD36E387931}"/>
    <dgm:cxn modelId="{E009BD01-A700-3444-A5EA-C7282E559717}" srcId="{FB3DBF31-0BAE-D347-A4BB-87FCEC4050A8}" destId="{EA719DA4-4B50-034A-A860-AE24C5883CF9}" srcOrd="0" destOrd="0" parTransId="{B7D42D99-DB60-D849-B798-6EDD830E0BF5}" sibTransId="{F735388F-8C17-E640-BC51-EBA7F46E7051}"/>
    <dgm:cxn modelId="{80C8DACA-ADBE-2B40-87BD-D302BE73509D}" type="presOf" srcId="{6AB14DEE-B505-BA47-A95D-799A1AE1C892}" destId="{784EB2A1-1426-624D-982B-18DEE6CAFFB7}" srcOrd="0" destOrd="4" presId="urn:microsoft.com/office/officeart/2005/8/layout/hProcess9"/>
    <dgm:cxn modelId="{38B7B38F-E7BE-F844-B75B-216E9C9A26C8}" srcId="{01253880-6766-F44B-9A20-EB43A0EFBE02}" destId="{85AD6741-F244-4944-9C4D-B11822C09192}" srcOrd="2" destOrd="0" parTransId="{0C992C71-C370-034B-9667-6822DF237E65}" sibTransId="{2007887A-0E2B-A441-BEF3-4102A63D7C63}"/>
    <dgm:cxn modelId="{44F54178-835F-3E48-84E3-C55FC305FBD0}" type="presOf" srcId="{4D21FE5F-322F-F248-8142-90515144D34F}" destId="{D194BDF6-402C-8341-A066-E023A381D774}" srcOrd="0" destOrd="0" presId="urn:microsoft.com/office/officeart/2005/8/layout/hProcess9"/>
    <dgm:cxn modelId="{9D19E1AA-29DB-5244-8101-27156F0E514E}" type="presOf" srcId="{CFB4BC03-B4B6-1A43-B8E8-90C1BACB0474}" destId="{E762EA1E-16C1-9348-B153-B70089EE6DB3}" srcOrd="0" destOrd="6" presId="urn:microsoft.com/office/officeart/2005/8/layout/hProcess9"/>
    <dgm:cxn modelId="{4D04DF6F-EE1F-CF4D-9A15-B9CB17B0E5A2}" type="presParOf" srcId="{C05A7017-633F-1541-BD10-91988B396115}" destId="{16FF0E43-67F9-AD42-8F57-A829A06FABF5}" srcOrd="0" destOrd="0" presId="urn:microsoft.com/office/officeart/2005/8/layout/hProcess9"/>
    <dgm:cxn modelId="{5023D3CC-07F8-894A-A0E5-FA08333F433F}" type="presParOf" srcId="{C05A7017-633F-1541-BD10-91988B396115}" destId="{E7E279EE-9CDC-F445-8361-960454CFA39D}" srcOrd="1" destOrd="0" presId="urn:microsoft.com/office/officeart/2005/8/layout/hProcess9"/>
    <dgm:cxn modelId="{A60B4781-9A82-F34E-B20B-654082041917}" type="presParOf" srcId="{E7E279EE-9CDC-F445-8361-960454CFA39D}" destId="{B806A163-DF85-8742-A936-0EF14C5BC1F2}" srcOrd="0" destOrd="0" presId="urn:microsoft.com/office/officeart/2005/8/layout/hProcess9"/>
    <dgm:cxn modelId="{8430BFBE-1537-D44A-A0D9-0EC2982A5ACA}" type="presParOf" srcId="{E7E279EE-9CDC-F445-8361-960454CFA39D}" destId="{E388ABEC-A25B-5D41-A792-32F3A73C78AC}" srcOrd="1" destOrd="0" presId="urn:microsoft.com/office/officeart/2005/8/layout/hProcess9"/>
    <dgm:cxn modelId="{6AF551CC-3BD1-DA49-9D0E-C254BA829C10}" type="presParOf" srcId="{E7E279EE-9CDC-F445-8361-960454CFA39D}" destId="{D194BDF6-402C-8341-A066-E023A381D774}" srcOrd="2" destOrd="0" presId="urn:microsoft.com/office/officeart/2005/8/layout/hProcess9"/>
    <dgm:cxn modelId="{152B8687-AD4B-964C-A3D3-9DEC29BA0FFE}" type="presParOf" srcId="{E7E279EE-9CDC-F445-8361-960454CFA39D}" destId="{F565BC03-9948-2C4A-BC73-FC42EBFEE417}" srcOrd="3" destOrd="0" presId="urn:microsoft.com/office/officeart/2005/8/layout/hProcess9"/>
    <dgm:cxn modelId="{3DB05E96-7C63-0E44-8BBE-C10766D7771F}" type="presParOf" srcId="{E7E279EE-9CDC-F445-8361-960454CFA39D}" destId="{784EB2A1-1426-624D-982B-18DEE6CAFFB7}" srcOrd="4" destOrd="0" presId="urn:microsoft.com/office/officeart/2005/8/layout/hProcess9"/>
    <dgm:cxn modelId="{F5C2C0C1-4CA3-2D42-B423-A4731B154677}" type="presParOf" srcId="{E7E279EE-9CDC-F445-8361-960454CFA39D}" destId="{7732F324-EB1A-F240-B245-74E4E8116847}" srcOrd="5" destOrd="0" presId="urn:microsoft.com/office/officeart/2005/8/layout/hProcess9"/>
    <dgm:cxn modelId="{2CB33C2E-C396-B048-8AF9-68C183471F22}" type="presParOf" srcId="{E7E279EE-9CDC-F445-8361-960454CFA39D}" destId="{E762EA1E-16C1-9348-B153-B70089EE6DB3}" srcOrd="6" destOrd="0" presId="urn:microsoft.com/office/officeart/2005/8/layout/hProcess9"/>
    <dgm:cxn modelId="{25D71D9C-4130-4545-BDEC-709E4E07B9B1}" type="presParOf" srcId="{E7E279EE-9CDC-F445-8361-960454CFA39D}" destId="{0BD2A575-D4A9-3A4E-A2E7-1D20EAE0C148}" srcOrd="7" destOrd="0" presId="urn:microsoft.com/office/officeart/2005/8/layout/hProcess9"/>
    <dgm:cxn modelId="{B8BBA1AC-081D-C249-8B31-20362DE18E67}" type="presParOf" srcId="{E7E279EE-9CDC-F445-8361-960454CFA39D}" destId="{A841F463-BC52-6F42-AC38-A5BDA4D3E4F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1BA1E-E9E0-4A7C-8D20-EBE607E87E25}"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D3CC7CD-937F-4484-8003-BA5A089F8C30}">
      <dgm:prSet phldrT="[Text]" custT="1"/>
      <dgm:spPr/>
      <dgm:t>
        <a:bodyPr/>
        <a:lstStyle/>
        <a:p>
          <a:r>
            <a:rPr lang="en-US" sz="1800" b="1" dirty="0" smtClean="0">
              <a:latin typeface="Century Gothic"/>
              <a:cs typeface="Century Gothic"/>
            </a:rPr>
            <a:t>2013-2014</a:t>
          </a:r>
        </a:p>
      </dgm:t>
    </dgm:pt>
    <dgm:pt modelId="{0AE6BF0E-E1B2-40EC-ABE7-354B6D0F3FF9}" type="parTrans" cxnId="{31A2139F-6515-4266-9F3B-3C0722C701D4}">
      <dgm:prSet/>
      <dgm:spPr/>
      <dgm:t>
        <a:bodyPr/>
        <a:lstStyle/>
        <a:p>
          <a:endParaRPr lang="en-US"/>
        </a:p>
      </dgm:t>
    </dgm:pt>
    <dgm:pt modelId="{E0F376FE-2394-47D6-8528-950577E4D6D6}" type="sibTrans" cxnId="{31A2139F-6515-4266-9F3B-3C0722C701D4}">
      <dgm:prSet/>
      <dgm:spPr/>
      <dgm:t>
        <a:bodyPr/>
        <a:lstStyle/>
        <a:p>
          <a:endParaRPr lang="en-US"/>
        </a:p>
      </dgm:t>
    </dgm:pt>
    <dgm:pt modelId="{0AF1600E-C48A-414F-9EB8-CE8E4B8663E1}">
      <dgm:prSet phldrT="[Text]" custT="1"/>
      <dgm:spPr/>
      <dgm:t>
        <a:bodyPr/>
        <a:lstStyle/>
        <a:p>
          <a:r>
            <a:rPr lang="en-US" sz="1800" b="1" dirty="0" smtClean="0">
              <a:latin typeface="Century Gothic"/>
              <a:cs typeface="Century Gothic"/>
            </a:rPr>
            <a:t>2014-2015</a:t>
          </a:r>
        </a:p>
      </dgm:t>
    </dgm:pt>
    <dgm:pt modelId="{91ACC181-5C62-4D1D-BD3E-0112EC8CA4A8}" type="parTrans" cxnId="{2218A9EA-73B2-4D97-A768-70741AD74279}">
      <dgm:prSet/>
      <dgm:spPr/>
      <dgm:t>
        <a:bodyPr/>
        <a:lstStyle/>
        <a:p>
          <a:endParaRPr lang="en-US"/>
        </a:p>
      </dgm:t>
    </dgm:pt>
    <dgm:pt modelId="{AB88721C-E30B-42E8-9015-089C3200C08D}" type="sibTrans" cxnId="{2218A9EA-73B2-4D97-A768-70741AD74279}">
      <dgm:prSet/>
      <dgm:spPr/>
      <dgm:t>
        <a:bodyPr/>
        <a:lstStyle/>
        <a:p>
          <a:endParaRPr lang="en-US"/>
        </a:p>
      </dgm:t>
    </dgm:pt>
    <dgm:pt modelId="{5AFD2CA4-AD8C-484F-84BE-10D12DE667A3}">
      <dgm:prSet phldrT="[Text]" custT="1"/>
      <dgm:spPr/>
      <dgm:t>
        <a:bodyPr/>
        <a:lstStyle/>
        <a:p>
          <a:r>
            <a:rPr lang="en-US" sz="1800" b="1" dirty="0" smtClean="0">
              <a:latin typeface="Century Gothic"/>
              <a:cs typeface="Century Gothic"/>
            </a:rPr>
            <a:t>2015-2016</a:t>
          </a:r>
          <a:endParaRPr lang="en-US" sz="1300" b="1" dirty="0">
            <a:latin typeface="Century Gothic"/>
            <a:cs typeface="Century Gothic"/>
          </a:endParaRPr>
        </a:p>
      </dgm:t>
    </dgm:pt>
    <dgm:pt modelId="{F830C5E9-8DC5-4138-961F-BB30B3FD19AC}" type="sibTrans" cxnId="{FEE9382D-BBDF-4E0F-B817-F58F880B18F0}">
      <dgm:prSet/>
      <dgm:spPr/>
      <dgm:t>
        <a:bodyPr/>
        <a:lstStyle/>
        <a:p>
          <a:endParaRPr lang="en-US"/>
        </a:p>
      </dgm:t>
    </dgm:pt>
    <dgm:pt modelId="{6B8AC1C0-4522-404A-AF83-C3CEE836C946}" type="parTrans" cxnId="{FEE9382D-BBDF-4E0F-B817-F58F880B18F0}">
      <dgm:prSet/>
      <dgm:spPr/>
      <dgm:t>
        <a:bodyPr/>
        <a:lstStyle/>
        <a:p>
          <a:endParaRPr lang="en-US"/>
        </a:p>
      </dgm:t>
    </dgm:pt>
    <dgm:pt modelId="{51D601E7-E4E1-C644-B4E5-A236F8A3F9DD}">
      <dgm:prSet phldrT="[Text]"/>
      <dgm:spPr/>
      <dgm:t>
        <a:bodyPr/>
        <a:lstStyle/>
        <a:p>
          <a:r>
            <a:rPr lang="en-US" b="1" dirty="0" smtClean="0">
              <a:latin typeface="Century Gothic"/>
              <a:cs typeface="Century Gothic"/>
            </a:rPr>
            <a:t>Awareness</a:t>
          </a:r>
          <a:endParaRPr lang="en-US" dirty="0">
            <a:latin typeface="Century Gothic"/>
            <a:cs typeface="Century Gothic"/>
          </a:endParaRPr>
        </a:p>
      </dgm:t>
    </dgm:pt>
    <dgm:pt modelId="{D6BF2EC7-270C-0C40-8A26-8D101B8E6B55}" type="parTrans" cxnId="{D86F2CED-28D1-DB4B-AFDB-6BFD32BE0C5E}">
      <dgm:prSet/>
      <dgm:spPr/>
      <dgm:t>
        <a:bodyPr/>
        <a:lstStyle/>
        <a:p>
          <a:endParaRPr lang="en-US"/>
        </a:p>
      </dgm:t>
    </dgm:pt>
    <dgm:pt modelId="{FDFCD1DE-DD21-9447-9FB4-D72EE75FA845}" type="sibTrans" cxnId="{D86F2CED-28D1-DB4B-AFDB-6BFD32BE0C5E}">
      <dgm:prSet/>
      <dgm:spPr/>
      <dgm:t>
        <a:bodyPr/>
        <a:lstStyle/>
        <a:p>
          <a:endParaRPr lang="en-US"/>
        </a:p>
      </dgm:t>
    </dgm:pt>
    <dgm:pt modelId="{C90A053F-E839-604B-B277-62BD412A0B8A}">
      <dgm:prSet phldrT="[Text]"/>
      <dgm:spPr>
        <a:solidFill>
          <a:srgbClr val="FFFF00"/>
        </a:solidFill>
      </dgm:spPr>
      <dgm:t>
        <a:bodyPr/>
        <a:lstStyle/>
        <a:p>
          <a:r>
            <a:rPr lang="en-US" b="1" dirty="0" smtClean="0">
              <a:latin typeface="Century Gothic"/>
              <a:cs typeface="Century Gothic"/>
            </a:rPr>
            <a:t>Transition</a:t>
          </a:r>
          <a:endParaRPr lang="en-US" dirty="0">
            <a:latin typeface="Century Gothic"/>
            <a:cs typeface="Century Gothic"/>
          </a:endParaRPr>
        </a:p>
      </dgm:t>
    </dgm:pt>
    <dgm:pt modelId="{E88E5F31-EC78-4143-84D0-5F299E8E6501}" type="parTrans" cxnId="{67041CFC-BAEC-5349-93F0-940C93E358FA}">
      <dgm:prSet/>
      <dgm:spPr/>
      <dgm:t>
        <a:bodyPr/>
        <a:lstStyle/>
        <a:p>
          <a:endParaRPr lang="en-US"/>
        </a:p>
      </dgm:t>
    </dgm:pt>
    <dgm:pt modelId="{041418D0-424C-894F-914C-AFC2CF52B360}" type="sibTrans" cxnId="{67041CFC-BAEC-5349-93F0-940C93E358FA}">
      <dgm:prSet/>
      <dgm:spPr/>
      <dgm:t>
        <a:bodyPr/>
        <a:lstStyle/>
        <a:p>
          <a:endParaRPr lang="en-US"/>
        </a:p>
      </dgm:t>
    </dgm:pt>
    <dgm:pt modelId="{7426827C-6683-3B47-B054-2FAAF85925B4}">
      <dgm:prSet phldrT="[Text]"/>
      <dgm:spPr/>
      <dgm:t>
        <a:bodyPr/>
        <a:lstStyle/>
        <a:p>
          <a:r>
            <a:rPr lang="en-US" b="1" dirty="0" smtClean="0">
              <a:latin typeface="Century Gothic"/>
              <a:cs typeface="Century Gothic"/>
            </a:rPr>
            <a:t>Implementation</a:t>
          </a:r>
          <a:endParaRPr lang="en-US" dirty="0">
            <a:latin typeface="Century Gothic"/>
            <a:cs typeface="Century Gothic"/>
          </a:endParaRPr>
        </a:p>
      </dgm:t>
    </dgm:pt>
    <dgm:pt modelId="{B1E9A203-F587-954E-A6C4-561FED82E053}" type="parTrans" cxnId="{8533013E-0F60-9140-8F8A-955E5B02B203}">
      <dgm:prSet/>
      <dgm:spPr/>
      <dgm:t>
        <a:bodyPr/>
        <a:lstStyle/>
        <a:p>
          <a:endParaRPr lang="en-US"/>
        </a:p>
      </dgm:t>
    </dgm:pt>
    <dgm:pt modelId="{E5D2A135-EFFA-0E42-8B6D-7F121FDCBBB5}" type="sibTrans" cxnId="{8533013E-0F60-9140-8F8A-955E5B02B203}">
      <dgm:prSet/>
      <dgm:spPr/>
      <dgm:t>
        <a:bodyPr/>
        <a:lstStyle/>
        <a:p>
          <a:endParaRPr lang="en-US"/>
        </a:p>
      </dgm:t>
    </dgm:pt>
    <dgm:pt modelId="{C1F9986F-171E-45B5-90DA-37D1DF490758}" type="pres">
      <dgm:prSet presAssocID="{5BC1BA1E-E9E0-4A7C-8D20-EBE607E87E25}" presName="linearFlow" presStyleCnt="0">
        <dgm:presLayoutVars>
          <dgm:dir/>
          <dgm:animLvl val="lvl"/>
          <dgm:resizeHandles val="exact"/>
        </dgm:presLayoutVars>
      </dgm:prSet>
      <dgm:spPr/>
      <dgm:t>
        <a:bodyPr/>
        <a:lstStyle/>
        <a:p>
          <a:endParaRPr lang="en-US"/>
        </a:p>
      </dgm:t>
    </dgm:pt>
    <dgm:pt modelId="{4F248F15-D8EA-4644-84B9-ECC87C26CF27}" type="pres">
      <dgm:prSet presAssocID="{4D3CC7CD-937F-4484-8003-BA5A089F8C30}" presName="composite" presStyleCnt="0"/>
      <dgm:spPr/>
      <dgm:t>
        <a:bodyPr/>
        <a:lstStyle/>
        <a:p>
          <a:endParaRPr lang="en-US"/>
        </a:p>
      </dgm:t>
    </dgm:pt>
    <dgm:pt modelId="{689684EC-91BE-4929-B0EF-186FB35850B1}" type="pres">
      <dgm:prSet presAssocID="{4D3CC7CD-937F-4484-8003-BA5A089F8C30}" presName="parentText" presStyleLbl="alignNode1" presStyleIdx="0" presStyleCnt="3">
        <dgm:presLayoutVars>
          <dgm:chMax val="1"/>
          <dgm:bulletEnabled val="1"/>
        </dgm:presLayoutVars>
      </dgm:prSet>
      <dgm:spPr/>
      <dgm:t>
        <a:bodyPr/>
        <a:lstStyle/>
        <a:p>
          <a:endParaRPr lang="en-US"/>
        </a:p>
      </dgm:t>
    </dgm:pt>
    <dgm:pt modelId="{8F3BCB49-3C1E-4D22-B3A3-01F05425EFB5}" type="pres">
      <dgm:prSet presAssocID="{4D3CC7CD-937F-4484-8003-BA5A089F8C30}" presName="descendantText" presStyleLbl="alignAcc1" presStyleIdx="0" presStyleCnt="3">
        <dgm:presLayoutVars>
          <dgm:bulletEnabled val="1"/>
        </dgm:presLayoutVars>
      </dgm:prSet>
      <dgm:spPr/>
      <dgm:t>
        <a:bodyPr/>
        <a:lstStyle/>
        <a:p>
          <a:endParaRPr lang="en-US"/>
        </a:p>
      </dgm:t>
    </dgm:pt>
    <dgm:pt modelId="{6CF9E98F-6BA4-4569-AB0D-CA6D65095719}" type="pres">
      <dgm:prSet presAssocID="{E0F376FE-2394-47D6-8528-950577E4D6D6}" presName="sp" presStyleCnt="0"/>
      <dgm:spPr/>
      <dgm:t>
        <a:bodyPr/>
        <a:lstStyle/>
        <a:p>
          <a:endParaRPr lang="en-US"/>
        </a:p>
      </dgm:t>
    </dgm:pt>
    <dgm:pt modelId="{DEDA3FF8-002F-4723-9593-6B526489295A}" type="pres">
      <dgm:prSet presAssocID="{0AF1600E-C48A-414F-9EB8-CE8E4B8663E1}" presName="composite" presStyleCnt="0"/>
      <dgm:spPr/>
      <dgm:t>
        <a:bodyPr/>
        <a:lstStyle/>
        <a:p>
          <a:endParaRPr lang="en-US"/>
        </a:p>
      </dgm:t>
    </dgm:pt>
    <dgm:pt modelId="{433AF202-61C9-4132-82F0-2BADA0DBA3E9}" type="pres">
      <dgm:prSet presAssocID="{0AF1600E-C48A-414F-9EB8-CE8E4B8663E1}" presName="parentText" presStyleLbl="alignNode1" presStyleIdx="1" presStyleCnt="3">
        <dgm:presLayoutVars>
          <dgm:chMax val="1"/>
          <dgm:bulletEnabled val="1"/>
        </dgm:presLayoutVars>
      </dgm:prSet>
      <dgm:spPr/>
      <dgm:t>
        <a:bodyPr/>
        <a:lstStyle/>
        <a:p>
          <a:endParaRPr lang="en-US"/>
        </a:p>
      </dgm:t>
    </dgm:pt>
    <dgm:pt modelId="{B183397D-1AD0-45EA-92D0-12EBE6EB09C2}" type="pres">
      <dgm:prSet presAssocID="{0AF1600E-C48A-414F-9EB8-CE8E4B8663E1}" presName="descendantText" presStyleLbl="alignAcc1" presStyleIdx="1" presStyleCnt="3">
        <dgm:presLayoutVars>
          <dgm:bulletEnabled val="1"/>
        </dgm:presLayoutVars>
      </dgm:prSet>
      <dgm:spPr/>
      <dgm:t>
        <a:bodyPr/>
        <a:lstStyle/>
        <a:p>
          <a:endParaRPr lang="en-US"/>
        </a:p>
      </dgm:t>
    </dgm:pt>
    <dgm:pt modelId="{36F71412-FD3A-4A90-A9F5-6C09B648A480}" type="pres">
      <dgm:prSet presAssocID="{AB88721C-E30B-42E8-9015-089C3200C08D}" presName="sp" presStyleCnt="0"/>
      <dgm:spPr/>
      <dgm:t>
        <a:bodyPr/>
        <a:lstStyle/>
        <a:p>
          <a:endParaRPr lang="en-US"/>
        </a:p>
      </dgm:t>
    </dgm:pt>
    <dgm:pt modelId="{6079A9B4-8B94-44E7-B90E-326D47D86789}" type="pres">
      <dgm:prSet presAssocID="{5AFD2CA4-AD8C-484F-84BE-10D12DE667A3}" presName="composite" presStyleCnt="0"/>
      <dgm:spPr/>
      <dgm:t>
        <a:bodyPr/>
        <a:lstStyle/>
        <a:p>
          <a:endParaRPr lang="en-US"/>
        </a:p>
      </dgm:t>
    </dgm:pt>
    <dgm:pt modelId="{5C5FCF6E-28F0-4F13-B8AB-FCD3A8645012}" type="pres">
      <dgm:prSet presAssocID="{5AFD2CA4-AD8C-484F-84BE-10D12DE667A3}" presName="parentText" presStyleLbl="alignNode1" presStyleIdx="2" presStyleCnt="3">
        <dgm:presLayoutVars>
          <dgm:chMax val="1"/>
          <dgm:bulletEnabled val="1"/>
        </dgm:presLayoutVars>
      </dgm:prSet>
      <dgm:spPr/>
      <dgm:t>
        <a:bodyPr/>
        <a:lstStyle/>
        <a:p>
          <a:endParaRPr lang="en-US"/>
        </a:p>
      </dgm:t>
    </dgm:pt>
    <dgm:pt modelId="{795CD31D-3F8A-4CEB-B56A-DFBBD0C4FCF7}" type="pres">
      <dgm:prSet presAssocID="{5AFD2CA4-AD8C-484F-84BE-10D12DE667A3}" presName="descendantText" presStyleLbl="alignAcc1" presStyleIdx="2" presStyleCnt="3" custLinFactNeighborX="1248">
        <dgm:presLayoutVars>
          <dgm:bulletEnabled val="1"/>
        </dgm:presLayoutVars>
      </dgm:prSet>
      <dgm:spPr/>
      <dgm:t>
        <a:bodyPr/>
        <a:lstStyle/>
        <a:p>
          <a:endParaRPr lang="en-US"/>
        </a:p>
      </dgm:t>
    </dgm:pt>
  </dgm:ptLst>
  <dgm:cxnLst>
    <dgm:cxn modelId="{43EBE0B4-61A3-9D48-A66E-7024EECA5878}" type="presOf" srcId="{51D601E7-E4E1-C644-B4E5-A236F8A3F9DD}" destId="{8F3BCB49-3C1E-4D22-B3A3-01F05425EFB5}" srcOrd="0" destOrd="0" presId="urn:microsoft.com/office/officeart/2005/8/layout/chevron2"/>
    <dgm:cxn modelId="{0D855762-0B95-DA41-B974-1224EA7B7E85}" type="presOf" srcId="{7426827C-6683-3B47-B054-2FAAF85925B4}" destId="{795CD31D-3F8A-4CEB-B56A-DFBBD0C4FCF7}" srcOrd="0" destOrd="0" presId="urn:microsoft.com/office/officeart/2005/8/layout/chevron2"/>
    <dgm:cxn modelId="{43ED7C66-EDB6-9E48-9972-1BC77B1F680B}" type="presOf" srcId="{4D3CC7CD-937F-4484-8003-BA5A089F8C30}" destId="{689684EC-91BE-4929-B0EF-186FB35850B1}" srcOrd="0" destOrd="0" presId="urn:microsoft.com/office/officeart/2005/8/layout/chevron2"/>
    <dgm:cxn modelId="{6286E5C7-DEE1-0C45-A08E-F1EE55112383}" type="presOf" srcId="{5AFD2CA4-AD8C-484F-84BE-10D12DE667A3}" destId="{5C5FCF6E-28F0-4F13-B8AB-FCD3A8645012}" srcOrd="0" destOrd="0" presId="urn:microsoft.com/office/officeart/2005/8/layout/chevron2"/>
    <dgm:cxn modelId="{9960BAC2-1E01-904A-9F10-8C879B58963F}" type="presOf" srcId="{C90A053F-E839-604B-B277-62BD412A0B8A}" destId="{B183397D-1AD0-45EA-92D0-12EBE6EB09C2}" srcOrd="0" destOrd="0" presId="urn:microsoft.com/office/officeart/2005/8/layout/chevron2"/>
    <dgm:cxn modelId="{8533013E-0F60-9140-8F8A-955E5B02B203}" srcId="{5AFD2CA4-AD8C-484F-84BE-10D12DE667A3}" destId="{7426827C-6683-3B47-B054-2FAAF85925B4}" srcOrd="0" destOrd="0" parTransId="{B1E9A203-F587-954E-A6C4-561FED82E053}" sibTransId="{E5D2A135-EFFA-0E42-8B6D-7F121FDCBBB5}"/>
    <dgm:cxn modelId="{2218A9EA-73B2-4D97-A768-70741AD74279}" srcId="{5BC1BA1E-E9E0-4A7C-8D20-EBE607E87E25}" destId="{0AF1600E-C48A-414F-9EB8-CE8E4B8663E1}" srcOrd="1" destOrd="0" parTransId="{91ACC181-5C62-4D1D-BD3E-0112EC8CA4A8}" sibTransId="{AB88721C-E30B-42E8-9015-089C3200C08D}"/>
    <dgm:cxn modelId="{E25E2111-03FC-5047-B944-8AF25D7B62CB}" type="presOf" srcId="{0AF1600E-C48A-414F-9EB8-CE8E4B8663E1}" destId="{433AF202-61C9-4132-82F0-2BADA0DBA3E9}" srcOrd="0" destOrd="0" presId="urn:microsoft.com/office/officeart/2005/8/layout/chevron2"/>
    <dgm:cxn modelId="{D86F2CED-28D1-DB4B-AFDB-6BFD32BE0C5E}" srcId="{4D3CC7CD-937F-4484-8003-BA5A089F8C30}" destId="{51D601E7-E4E1-C644-B4E5-A236F8A3F9DD}" srcOrd="0" destOrd="0" parTransId="{D6BF2EC7-270C-0C40-8A26-8D101B8E6B55}" sibTransId="{FDFCD1DE-DD21-9447-9FB4-D72EE75FA845}"/>
    <dgm:cxn modelId="{06DDEBB6-C94E-1141-951D-2A2E6E44546C}" type="presOf" srcId="{5BC1BA1E-E9E0-4A7C-8D20-EBE607E87E25}" destId="{C1F9986F-171E-45B5-90DA-37D1DF490758}" srcOrd="0" destOrd="0" presId="urn:microsoft.com/office/officeart/2005/8/layout/chevron2"/>
    <dgm:cxn modelId="{67041CFC-BAEC-5349-93F0-940C93E358FA}" srcId="{0AF1600E-C48A-414F-9EB8-CE8E4B8663E1}" destId="{C90A053F-E839-604B-B277-62BD412A0B8A}" srcOrd="0" destOrd="0" parTransId="{E88E5F31-EC78-4143-84D0-5F299E8E6501}" sibTransId="{041418D0-424C-894F-914C-AFC2CF52B360}"/>
    <dgm:cxn modelId="{31A2139F-6515-4266-9F3B-3C0722C701D4}" srcId="{5BC1BA1E-E9E0-4A7C-8D20-EBE607E87E25}" destId="{4D3CC7CD-937F-4484-8003-BA5A089F8C30}" srcOrd="0" destOrd="0" parTransId="{0AE6BF0E-E1B2-40EC-ABE7-354B6D0F3FF9}" sibTransId="{E0F376FE-2394-47D6-8528-950577E4D6D6}"/>
    <dgm:cxn modelId="{FEE9382D-BBDF-4E0F-B817-F58F880B18F0}" srcId="{5BC1BA1E-E9E0-4A7C-8D20-EBE607E87E25}" destId="{5AFD2CA4-AD8C-484F-84BE-10D12DE667A3}" srcOrd="2" destOrd="0" parTransId="{6B8AC1C0-4522-404A-AF83-C3CEE836C946}" sibTransId="{F830C5E9-8DC5-4138-961F-BB30B3FD19AC}"/>
    <dgm:cxn modelId="{08120650-44EF-4C43-8C61-4C25C9520384}" type="presParOf" srcId="{C1F9986F-171E-45B5-90DA-37D1DF490758}" destId="{4F248F15-D8EA-4644-84B9-ECC87C26CF27}" srcOrd="0" destOrd="0" presId="urn:microsoft.com/office/officeart/2005/8/layout/chevron2"/>
    <dgm:cxn modelId="{BC27A0C5-DCA7-EA4D-99FF-653601939FCC}" type="presParOf" srcId="{4F248F15-D8EA-4644-84B9-ECC87C26CF27}" destId="{689684EC-91BE-4929-B0EF-186FB35850B1}" srcOrd="0" destOrd="0" presId="urn:microsoft.com/office/officeart/2005/8/layout/chevron2"/>
    <dgm:cxn modelId="{60F483B5-5FBB-AE47-879B-8CE9C8682D69}" type="presParOf" srcId="{4F248F15-D8EA-4644-84B9-ECC87C26CF27}" destId="{8F3BCB49-3C1E-4D22-B3A3-01F05425EFB5}" srcOrd="1" destOrd="0" presId="urn:microsoft.com/office/officeart/2005/8/layout/chevron2"/>
    <dgm:cxn modelId="{A0F3FB9C-12B6-C740-B295-9AD529DBB85D}" type="presParOf" srcId="{C1F9986F-171E-45B5-90DA-37D1DF490758}" destId="{6CF9E98F-6BA4-4569-AB0D-CA6D65095719}" srcOrd="1" destOrd="0" presId="urn:microsoft.com/office/officeart/2005/8/layout/chevron2"/>
    <dgm:cxn modelId="{46860F6A-9B71-FD43-A874-254FA3EC3A90}" type="presParOf" srcId="{C1F9986F-171E-45B5-90DA-37D1DF490758}" destId="{DEDA3FF8-002F-4723-9593-6B526489295A}" srcOrd="2" destOrd="0" presId="urn:microsoft.com/office/officeart/2005/8/layout/chevron2"/>
    <dgm:cxn modelId="{DA88F131-75BE-1D46-9EB3-7D76B7A3F6FE}" type="presParOf" srcId="{DEDA3FF8-002F-4723-9593-6B526489295A}" destId="{433AF202-61C9-4132-82F0-2BADA0DBA3E9}" srcOrd="0" destOrd="0" presId="urn:microsoft.com/office/officeart/2005/8/layout/chevron2"/>
    <dgm:cxn modelId="{B3B40EE2-604C-6448-8482-37BC0A846AA7}" type="presParOf" srcId="{DEDA3FF8-002F-4723-9593-6B526489295A}" destId="{B183397D-1AD0-45EA-92D0-12EBE6EB09C2}" srcOrd="1" destOrd="0" presId="urn:microsoft.com/office/officeart/2005/8/layout/chevron2"/>
    <dgm:cxn modelId="{309C7877-2C89-3843-81EF-1E8DE73555E6}" type="presParOf" srcId="{C1F9986F-171E-45B5-90DA-37D1DF490758}" destId="{36F71412-FD3A-4A90-A9F5-6C09B648A480}" srcOrd="3" destOrd="0" presId="urn:microsoft.com/office/officeart/2005/8/layout/chevron2"/>
    <dgm:cxn modelId="{B1358388-E469-CC4B-AE54-66B8F565EA92}" type="presParOf" srcId="{C1F9986F-171E-45B5-90DA-37D1DF490758}" destId="{6079A9B4-8B94-44E7-B90E-326D47D86789}" srcOrd="4" destOrd="0" presId="urn:microsoft.com/office/officeart/2005/8/layout/chevron2"/>
    <dgm:cxn modelId="{09FE3251-BDB3-1745-AA87-8DCD50080AC4}" type="presParOf" srcId="{6079A9B4-8B94-44E7-B90E-326D47D86789}" destId="{5C5FCF6E-28F0-4F13-B8AB-FCD3A8645012}" srcOrd="0" destOrd="0" presId="urn:microsoft.com/office/officeart/2005/8/layout/chevron2"/>
    <dgm:cxn modelId="{2F37A580-E5B6-4F40-949C-BDF6C5A59C8F}" type="presParOf" srcId="{6079A9B4-8B94-44E7-B90E-326D47D86789}" destId="{795CD31D-3F8A-4CEB-B56A-DFBBD0C4FC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508F22BF-0639-8247-B31E-56868F9DD11F}" type="presOf" srcId="{239A4C4F-3C26-1343-B8AE-D1264255DB25}" destId="{F6F15FB3-2779-1045-ADE2-2BED46D429D0}" srcOrd="0" destOrd="0" presId="urn:microsoft.com/office/officeart/2005/8/layout/process1"/>
    <dgm:cxn modelId="{F099BAC7-FB61-7D47-B5B0-A788E3D86C34}"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486DDD3F-3862-9041-9655-F85C31D722A9}" type="presOf" srcId="{1AFFC101-BD09-D047-A2D3-6DC805B5FEC1}" destId="{8AA78C2F-C037-BE48-9D83-11EA27A6A406}"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BF1B8A10-DEEB-1248-94AA-45A8994BF149}" type="presOf" srcId="{CA7B8E0A-37E3-0843-B631-CEA9E0783F07}" destId="{E63C2108-A214-3040-B681-AAB0695574A0}" srcOrd="0" destOrd="0" presId="urn:microsoft.com/office/officeart/2005/8/layout/process1"/>
    <dgm:cxn modelId="{2175BAEF-A9D0-3C4E-AD25-D0E93AC872DF}" type="presOf" srcId="{44846AF5-25DF-4A47-8D6B-4AB7AACBCA1B}" destId="{A44C998F-E7D3-0949-9E87-2D7FC6411AAF}" srcOrd="0" destOrd="0" presId="urn:microsoft.com/office/officeart/2005/8/layout/process1"/>
    <dgm:cxn modelId="{1CB4F07E-A23C-D848-9E63-FBEA8EDBEE6A}" type="presParOf" srcId="{A44C998F-E7D3-0949-9E87-2D7FC6411AAF}" destId="{E63C2108-A214-3040-B681-AAB0695574A0}" srcOrd="0" destOrd="0" presId="urn:microsoft.com/office/officeart/2005/8/layout/process1"/>
    <dgm:cxn modelId="{DB5181B6-BF68-5A45-AA7A-212E151E5F21}" type="presParOf" srcId="{A44C998F-E7D3-0949-9E87-2D7FC6411AAF}" destId="{8AA78C2F-C037-BE48-9D83-11EA27A6A406}" srcOrd="1" destOrd="0" presId="urn:microsoft.com/office/officeart/2005/8/layout/process1"/>
    <dgm:cxn modelId="{0EC7C348-122F-8E4E-8818-5A77295C3824}" type="presParOf" srcId="{8AA78C2F-C037-BE48-9D83-11EA27A6A406}" destId="{74C5BE3B-6341-864F-848F-B5DED256B3C0}" srcOrd="0" destOrd="0" presId="urn:microsoft.com/office/officeart/2005/8/layout/process1"/>
    <dgm:cxn modelId="{77CED3F8-11DF-7C41-A9E8-FCF09CE0C4FE}"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custT="1"/>
      <dgm:spPr>
        <a:solidFill>
          <a:srgbClr val="FFC202"/>
        </a:solidFill>
      </dgm:spPr>
      <dgm:t>
        <a:bodyPr/>
        <a:lstStyle/>
        <a:p>
          <a:pPr rtl="0"/>
          <a:r>
            <a:rPr lang="en-US" sz="1800" b="0" dirty="0" smtClean="0">
              <a:solidFill>
                <a:srgbClr val="000000"/>
              </a:solidFill>
              <a:latin typeface="Century Gothic"/>
              <a:cs typeface="Century Gothic"/>
            </a:rPr>
            <a:t>5 proficiency levels</a:t>
          </a:r>
          <a:endParaRPr lang="en-US" sz="18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3 proficiency levels; </a:t>
          </a:r>
          <a:r>
            <a:rPr lang="en-US" b="1" dirty="0" smtClean="0">
              <a:solidFill>
                <a:srgbClr val="000000"/>
              </a:solidFill>
              <a:latin typeface="Century Gothic"/>
              <a:cs typeface="Century Gothic"/>
            </a:rPr>
            <a:t>Emerging, Expanding, Bridging</a:t>
          </a:r>
        </a:p>
        <a:p>
          <a:pPr rtl="0"/>
          <a:r>
            <a:rPr lang="en-US" b="0" dirty="0" smtClean="0">
              <a:solidFill>
                <a:srgbClr val="000000"/>
              </a:solidFill>
              <a:latin typeface="Century Gothic"/>
              <a:cs typeface="Century Gothic"/>
            </a:rPr>
            <a:t>(Proficiency Level Descriptors (PLDs): Determine early stages and exit for each level)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8A8A8B2D-8E57-834F-AE45-EAFC4F0AD3B6}" type="presOf" srcId="{1AFFC101-BD09-D047-A2D3-6DC805B5FEC1}" destId="{74C5BE3B-6341-864F-848F-B5DED256B3C0}" srcOrd="1" destOrd="0" presId="urn:microsoft.com/office/officeart/2005/8/layout/process1"/>
    <dgm:cxn modelId="{656FEFF8-DB9A-0047-BD7C-BB6A9E8E892B}" type="presOf" srcId="{239A4C4F-3C26-1343-B8AE-D1264255DB25}" destId="{F6F15FB3-2779-1045-ADE2-2BED46D429D0}" srcOrd="0" destOrd="0" presId="urn:microsoft.com/office/officeart/2005/8/layout/process1"/>
    <dgm:cxn modelId="{26A884C7-6DEC-574A-815C-86DA07AB8EE8}" type="presOf" srcId="{1AFFC101-BD09-D047-A2D3-6DC805B5FEC1}" destId="{8AA78C2F-C037-BE48-9D83-11EA27A6A406}" srcOrd="0" destOrd="0" presId="urn:microsoft.com/office/officeart/2005/8/layout/process1"/>
    <dgm:cxn modelId="{A6625200-A2F9-5B4E-9AAC-B7BC689702D6}" type="presOf" srcId="{CA7B8E0A-37E3-0843-B631-CEA9E0783F07}" destId="{E63C2108-A214-3040-B681-AAB0695574A0}" srcOrd="0" destOrd="0" presId="urn:microsoft.com/office/officeart/2005/8/layout/process1"/>
    <dgm:cxn modelId="{61EE1F69-5311-2842-A9EF-FB9F2988A636}" type="presOf" srcId="{44846AF5-25DF-4A47-8D6B-4AB7AACBCA1B}" destId="{A44C998F-E7D3-0949-9E87-2D7FC6411AAF}"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47CB52FB-71F8-0642-B53B-44DA31213E90}" srcId="{44846AF5-25DF-4A47-8D6B-4AB7AACBCA1B}" destId="{239A4C4F-3C26-1343-B8AE-D1264255DB25}" srcOrd="1" destOrd="0" parTransId="{B8CA8647-15B3-E040-86CE-F30D64780BE4}" sibTransId="{53CCA1A1-B4CC-A847-B716-81CF75CEFF89}"/>
    <dgm:cxn modelId="{CF777A93-C1DD-724C-976F-86F82795EF19}" type="presParOf" srcId="{A44C998F-E7D3-0949-9E87-2D7FC6411AAF}" destId="{E63C2108-A214-3040-B681-AAB0695574A0}" srcOrd="0" destOrd="0" presId="urn:microsoft.com/office/officeart/2005/8/layout/process1"/>
    <dgm:cxn modelId="{44D243BB-5B01-5C43-B8DE-D7EC5BC5918E}" type="presParOf" srcId="{A44C998F-E7D3-0949-9E87-2D7FC6411AAF}" destId="{8AA78C2F-C037-BE48-9D83-11EA27A6A406}" srcOrd="1" destOrd="0" presId="urn:microsoft.com/office/officeart/2005/8/layout/process1"/>
    <dgm:cxn modelId="{F624655F-938E-9141-8176-F648879C8312}" type="presParOf" srcId="{8AA78C2F-C037-BE48-9D83-11EA27A6A406}" destId="{74C5BE3B-6341-864F-848F-B5DED256B3C0}" srcOrd="0" destOrd="0" presId="urn:microsoft.com/office/officeart/2005/8/layout/process1"/>
    <dgm:cxn modelId="{BE232CCF-BA44-0240-890E-A96ED04AB4AD}"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custT="1"/>
      <dgm:spPr>
        <a:solidFill>
          <a:srgbClr val="FFC202"/>
        </a:solidFill>
      </dgm:spPr>
      <dgm:t>
        <a:bodyPr/>
        <a:lstStyle/>
        <a:p>
          <a:pPr rtl="0"/>
          <a:r>
            <a:rPr kumimoji="0" lang="en-US" sz="18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rtl="0"/>
          <a:r>
            <a:rPr kumimoji="0" lang="en-US" sz="1600"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custT="1"/>
      <dgm:spPr>
        <a:solidFill>
          <a:srgbClr val="84C800"/>
        </a:solidFill>
      </dgm:spPr>
      <dgm:t>
        <a:bodyPr/>
        <a:lstStyle/>
        <a:p>
          <a:pPr rtl="0"/>
          <a:r>
            <a:rPr lang="en-US" sz="1800" b="0" dirty="0" smtClean="0">
              <a:solidFill>
                <a:srgbClr val="000000"/>
              </a:solidFill>
              <a:latin typeface="Century Gothic"/>
              <a:cs typeface="Century Gothic"/>
            </a:rPr>
            <a:t>Standards</a:t>
          </a:r>
          <a:r>
            <a:rPr lang="en-US" sz="1800" b="0" baseline="0" dirty="0" smtClean="0">
              <a:solidFill>
                <a:srgbClr val="000000"/>
              </a:solidFill>
              <a:latin typeface="Century Gothic"/>
              <a:cs typeface="Century Gothic"/>
            </a:rPr>
            <a:t> in grade level/spans that parallel CCSS</a:t>
          </a:r>
        </a:p>
        <a:p>
          <a:pPr rtl="0"/>
          <a:r>
            <a:rPr lang="en-US" sz="1100" b="0" baseline="0" dirty="0" smtClean="0">
              <a:solidFill>
                <a:srgbClr val="000000"/>
              </a:solidFill>
              <a:latin typeface="Century Gothic"/>
              <a:cs typeface="Century Gothic"/>
            </a:rPr>
            <a:t>(K, 1, 2, 3, 4, 5, 6, 7, 8</a:t>
          </a:r>
          <a:r>
            <a:rPr lang="en-US" sz="1100" b="0" baseline="0" dirty="0" smtClean="0">
              <a:solidFill>
                <a:srgbClr val="000000"/>
              </a:solidFill>
            </a:rPr>
            <a:t>, 9-10, 11-12)</a:t>
          </a:r>
          <a:endParaRPr lang="en-US" sz="1100" b="0" dirty="0">
            <a:solidFill>
              <a:srgbClr val="000000"/>
            </a:solidFill>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X="1675" custLinFactNeighborY="3005">
        <dgm:presLayoutVars>
          <dgm:bulletEnabled val="1"/>
        </dgm:presLayoutVars>
      </dgm:prSet>
      <dgm:spPr/>
      <dgm:t>
        <a:bodyPr/>
        <a:lstStyle/>
        <a:p>
          <a:endParaRPr lang="en-US"/>
        </a:p>
      </dgm:t>
    </dgm:pt>
  </dgm:ptLst>
  <dgm:cxnLst>
    <dgm:cxn modelId="{5F948881-B751-9443-8526-5597CEB4FC22}" type="presOf" srcId="{1AFFC101-BD09-D047-A2D3-6DC805B5FEC1}" destId="{8AA78C2F-C037-BE48-9D83-11EA27A6A406}" srcOrd="0" destOrd="0" presId="urn:microsoft.com/office/officeart/2005/8/layout/process1"/>
    <dgm:cxn modelId="{C87A530F-B3B6-E646-AB80-0D26BDF47428}" type="presOf" srcId="{1AFFC101-BD09-D047-A2D3-6DC805B5FEC1}" destId="{74C5BE3B-6341-864F-848F-B5DED256B3C0}" srcOrd="1" destOrd="0" presId="urn:microsoft.com/office/officeart/2005/8/layout/process1"/>
    <dgm:cxn modelId="{6D31D4B4-92AC-6D45-94C2-4A10DDE074FC}" type="presOf" srcId="{CA7B8E0A-37E3-0843-B631-CEA9E0783F07}" destId="{E63C2108-A214-3040-B681-AAB0695574A0}" srcOrd="0" destOrd="0" presId="urn:microsoft.com/office/officeart/2005/8/layout/process1"/>
    <dgm:cxn modelId="{A84AEF05-0C8B-674C-AE66-E11162A97D3E}" type="presOf" srcId="{239A4C4F-3C26-1343-B8AE-D1264255DB25}" destId="{F6F15FB3-2779-1045-ADE2-2BED46D429D0}"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F60ED01A-3D51-D449-8740-CB351A020812}" type="presOf" srcId="{44846AF5-25DF-4A47-8D6B-4AB7AACBCA1B}" destId="{A44C998F-E7D3-0949-9E87-2D7FC6411AAF}"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1D2DD35F-3310-5B4E-9E5A-2653C535AF6E}" type="presParOf" srcId="{A44C998F-E7D3-0949-9E87-2D7FC6411AAF}" destId="{E63C2108-A214-3040-B681-AAB0695574A0}" srcOrd="0" destOrd="0" presId="urn:microsoft.com/office/officeart/2005/8/layout/process1"/>
    <dgm:cxn modelId="{E960BC9F-A7C7-0946-9A45-2E9299F842C2}" type="presParOf" srcId="{A44C998F-E7D3-0949-9E87-2D7FC6411AAF}" destId="{8AA78C2F-C037-BE48-9D83-11EA27A6A406}" srcOrd="1" destOrd="0" presId="urn:microsoft.com/office/officeart/2005/8/layout/process1"/>
    <dgm:cxn modelId="{D78EA5CA-5CE0-9440-AD2C-70ABDF0BBD87}" type="presParOf" srcId="{8AA78C2F-C037-BE48-9D83-11EA27A6A406}" destId="{74C5BE3B-6341-864F-848F-B5DED256B3C0}" srcOrd="0" destOrd="0" presId="urn:microsoft.com/office/officeart/2005/8/layout/process1"/>
    <dgm:cxn modelId="{522FF57F-BD78-4D43-A25B-FEE37A73679B}"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dgm:spPr>
        <a:solidFill>
          <a:srgbClr val="FFC202"/>
        </a:solidFill>
      </dgm:spPr>
      <dgm:t>
        <a:bodyPr/>
        <a:lstStyle/>
        <a:p>
          <a:pPr rtl="0"/>
          <a:r>
            <a:rPr lang="en-US" b="0" dirty="0" smtClean="0">
              <a:solidFill>
                <a:srgbClr val="000000"/>
              </a:solidFill>
              <a:latin typeface="Century Gothic"/>
              <a:cs typeface="Century Gothic"/>
            </a:rPr>
            <a:t>Standards and PLDs focusing on four isolated domains: listening, speaking, reading and writing as isolated domains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46ABB719-E163-A441-BE4A-118ECE3FE347}" type="presOf" srcId="{1AFFC101-BD09-D047-A2D3-6DC805B5FEC1}" destId="{74C5BE3B-6341-864F-848F-B5DED256B3C0}" srcOrd="1" destOrd="0" presId="urn:microsoft.com/office/officeart/2005/8/layout/process1"/>
    <dgm:cxn modelId="{2C7E293E-4CC6-7E46-98D7-CA059F4CC5B9}" type="presOf" srcId="{44846AF5-25DF-4A47-8D6B-4AB7AACBCA1B}" destId="{A44C998F-E7D3-0949-9E87-2D7FC6411AAF}" srcOrd="0" destOrd="0" presId="urn:microsoft.com/office/officeart/2005/8/layout/process1"/>
    <dgm:cxn modelId="{5AE5CFA1-2A7C-644B-BB56-B03D008C4FA8}" type="presOf" srcId="{239A4C4F-3C26-1343-B8AE-D1264255DB25}" destId="{F6F15FB3-2779-1045-ADE2-2BED46D429D0}" srcOrd="0" destOrd="0" presId="urn:microsoft.com/office/officeart/2005/8/layout/process1"/>
    <dgm:cxn modelId="{E59B8A88-0F9A-A348-8E40-A64B7C01173A}" type="presOf" srcId="{CA7B8E0A-37E3-0843-B631-CEA9E0783F07}" destId="{E63C2108-A214-3040-B681-AAB0695574A0}"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4383FA14-9C3D-A34E-B2CA-40AA0166408D}" srcId="{44846AF5-25DF-4A47-8D6B-4AB7AACBCA1B}" destId="{CA7B8E0A-37E3-0843-B631-CEA9E0783F07}" srcOrd="0" destOrd="0" parTransId="{21DD618D-49CA-E844-A653-0CA2852DF0F1}" sibTransId="{1AFFC101-BD09-D047-A2D3-6DC805B5FEC1}"/>
    <dgm:cxn modelId="{9D4DE08B-7664-4B41-8A0A-193000EFE5C7}" type="presOf" srcId="{1AFFC101-BD09-D047-A2D3-6DC805B5FEC1}" destId="{8AA78C2F-C037-BE48-9D83-11EA27A6A406}" srcOrd="0" destOrd="0" presId="urn:microsoft.com/office/officeart/2005/8/layout/process1"/>
    <dgm:cxn modelId="{B1B855D8-5ECF-2D4E-8DCE-8914779E8847}" type="presParOf" srcId="{A44C998F-E7D3-0949-9E87-2D7FC6411AAF}" destId="{E63C2108-A214-3040-B681-AAB0695574A0}" srcOrd="0" destOrd="0" presId="urn:microsoft.com/office/officeart/2005/8/layout/process1"/>
    <dgm:cxn modelId="{18A66064-3DE7-8B4A-9541-A5B932E7B82F}" type="presParOf" srcId="{A44C998F-E7D3-0949-9E87-2D7FC6411AAF}" destId="{8AA78C2F-C037-BE48-9D83-11EA27A6A406}" srcOrd="1" destOrd="0" presId="urn:microsoft.com/office/officeart/2005/8/layout/process1"/>
    <dgm:cxn modelId="{E5E56058-E430-9940-B9A5-6C8FB8C5AC6D}" type="presParOf" srcId="{8AA78C2F-C037-BE48-9D83-11EA27A6A406}" destId="{74C5BE3B-6341-864F-848F-B5DED256B3C0}" srcOrd="0" destOrd="0" presId="urn:microsoft.com/office/officeart/2005/8/layout/process1"/>
    <dgm:cxn modelId="{C5667815-5E8D-864E-AFBA-ACFE26FD66D4}"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5_2" csCatId="accent5" phldr="1"/>
      <dgm:spPr/>
    </dgm:pt>
    <dgm:pt modelId="{CA7B8E0A-37E3-0843-B631-CEA9E0783F07}">
      <dgm:prSet phldrT="[Text]"/>
      <dgm:spPr>
        <a:solidFill>
          <a:srgbClr val="FFC202"/>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kumimoji="0" lang="en-US" b="0" i="0" u="none" strike="noStrike"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dgm:presLayoutVars>
          <dgm:bulletEnabled val="1"/>
        </dgm:presLayoutVars>
      </dgm:prSet>
      <dgm:spPr/>
      <dgm:t>
        <a:bodyPr/>
        <a:lstStyle/>
        <a:p>
          <a:endParaRPr lang="en-US"/>
        </a:p>
      </dgm:t>
    </dgm:pt>
  </dgm:ptLst>
  <dgm:cxnLst>
    <dgm:cxn modelId="{42B4ECED-E800-754E-8E93-ADD7E1E113BC}" type="presOf" srcId="{CA7B8E0A-37E3-0843-B631-CEA9E0783F07}" destId="{E63C2108-A214-3040-B681-AAB0695574A0}" srcOrd="0" destOrd="0" presId="urn:microsoft.com/office/officeart/2005/8/layout/process1"/>
    <dgm:cxn modelId="{72365759-4B1D-2A4C-AE18-C37E71E699EB}" type="presOf" srcId="{1AFFC101-BD09-D047-A2D3-6DC805B5FEC1}" destId="{74C5BE3B-6341-864F-848F-B5DED256B3C0}" srcOrd="1"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4383FA14-9C3D-A34E-B2CA-40AA0166408D}" srcId="{44846AF5-25DF-4A47-8D6B-4AB7AACBCA1B}" destId="{CA7B8E0A-37E3-0843-B631-CEA9E0783F07}" srcOrd="0" destOrd="0" parTransId="{21DD618D-49CA-E844-A653-0CA2852DF0F1}" sibTransId="{1AFFC101-BD09-D047-A2D3-6DC805B5FEC1}"/>
    <dgm:cxn modelId="{52380468-AAC9-7640-B26D-3572441437BE}" type="presOf" srcId="{239A4C4F-3C26-1343-B8AE-D1264255DB25}" destId="{F6F15FB3-2779-1045-ADE2-2BED46D429D0}" srcOrd="0" destOrd="0" presId="urn:microsoft.com/office/officeart/2005/8/layout/process1"/>
    <dgm:cxn modelId="{FC836116-86E7-6F47-A898-F46029748748}" type="presOf" srcId="{1AFFC101-BD09-D047-A2D3-6DC805B5FEC1}" destId="{8AA78C2F-C037-BE48-9D83-11EA27A6A406}" srcOrd="0" destOrd="0" presId="urn:microsoft.com/office/officeart/2005/8/layout/process1"/>
    <dgm:cxn modelId="{AECCA405-51C3-9944-BEA6-985FAED85EDD}" type="presOf" srcId="{44846AF5-25DF-4A47-8D6B-4AB7AACBCA1B}" destId="{A44C998F-E7D3-0949-9E87-2D7FC6411AAF}" srcOrd="0" destOrd="0" presId="urn:microsoft.com/office/officeart/2005/8/layout/process1"/>
    <dgm:cxn modelId="{8736D926-0B78-4A4E-838A-B99D340D7C56}" type="presParOf" srcId="{A44C998F-E7D3-0949-9E87-2D7FC6411AAF}" destId="{E63C2108-A214-3040-B681-AAB0695574A0}" srcOrd="0" destOrd="0" presId="urn:microsoft.com/office/officeart/2005/8/layout/process1"/>
    <dgm:cxn modelId="{34B44F39-3DA2-1A4D-BF4B-4CE91368566C}" type="presParOf" srcId="{A44C998F-E7D3-0949-9E87-2D7FC6411AAF}" destId="{8AA78C2F-C037-BE48-9D83-11EA27A6A406}" srcOrd="1" destOrd="0" presId="urn:microsoft.com/office/officeart/2005/8/layout/process1"/>
    <dgm:cxn modelId="{C1123521-B16F-0B48-A9D3-A2F8B858210F}" type="presParOf" srcId="{8AA78C2F-C037-BE48-9D83-11EA27A6A406}" destId="{74C5BE3B-6341-864F-848F-B5DED256B3C0}" srcOrd="0" destOrd="0" presId="urn:microsoft.com/office/officeart/2005/8/layout/process1"/>
    <dgm:cxn modelId="{0D19208A-43E1-4F42-BC6F-230F3399EF05}"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846AF5-25DF-4A47-8D6B-4AB7AACBCA1B}" type="doc">
      <dgm:prSet loTypeId="urn:microsoft.com/office/officeart/2005/8/layout/process1" loCatId="" qsTypeId="urn:microsoft.com/office/officeart/2005/8/quickstyle/simple2" qsCatId="simple" csTypeId="urn:microsoft.com/office/officeart/2005/8/colors/accent1_2" csCatId="accent1" phldr="1"/>
      <dgm:spPr/>
    </dgm:pt>
    <dgm:pt modelId="{CA7B8E0A-37E3-0843-B631-CEA9E0783F07}">
      <dgm:prSet phldrT="[Text]" custT="1"/>
      <dgm:spPr>
        <a:solidFill>
          <a:srgbClr val="FFC202"/>
        </a:solidFill>
      </dgm:spPr>
      <dgm:t>
        <a:bodyPr/>
        <a:lstStyle/>
        <a:p>
          <a:pPr rtl="0"/>
          <a:r>
            <a:rPr lang="en-US" sz="1800" b="0" dirty="0" smtClean="0">
              <a:solidFill>
                <a:srgbClr val="000000"/>
              </a:solidFill>
              <a:latin typeface="Century Gothic"/>
              <a:cs typeface="Century Gothic"/>
            </a:rPr>
            <a:t>5 proficiency levels</a:t>
          </a:r>
          <a:endParaRPr lang="en-US" sz="1800" b="0" dirty="0">
            <a:solidFill>
              <a:srgbClr val="000000"/>
            </a:solidFill>
            <a:latin typeface="Century Gothic"/>
            <a:cs typeface="Century Gothic"/>
          </a:endParaRPr>
        </a:p>
      </dgm:t>
    </dgm:pt>
    <dgm:pt modelId="{21DD618D-49CA-E844-A653-0CA2852DF0F1}" type="parTrans" cxnId="{4383FA14-9C3D-A34E-B2CA-40AA0166408D}">
      <dgm:prSet/>
      <dgm:spPr/>
      <dgm:t>
        <a:bodyPr/>
        <a:lstStyle/>
        <a:p>
          <a:endParaRPr lang="en-US" b="0">
            <a:solidFill>
              <a:srgbClr val="000000"/>
            </a:solidFill>
          </a:endParaRPr>
        </a:p>
      </dgm:t>
    </dgm:pt>
    <dgm:pt modelId="{1AFFC101-BD09-D047-A2D3-6DC805B5FEC1}" type="sibTrans" cxnId="{4383FA14-9C3D-A34E-B2CA-40AA0166408D}">
      <dgm:prSet/>
      <dgm:spPr>
        <a:solidFill>
          <a:srgbClr val="84C800"/>
        </a:solidFill>
      </dgm:spPr>
      <dgm:t>
        <a:bodyPr/>
        <a:lstStyle/>
        <a:p>
          <a:endParaRPr lang="en-US" b="0">
            <a:solidFill>
              <a:srgbClr val="000000"/>
            </a:solidFill>
          </a:endParaRPr>
        </a:p>
      </dgm:t>
    </dgm:pt>
    <dgm:pt modelId="{239A4C4F-3C26-1343-B8AE-D1264255DB25}">
      <dgm:prSet phldrT="[Text]"/>
      <dgm:spPr>
        <a:solidFill>
          <a:srgbClr val="84C800"/>
        </a:solidFill>
      </dgm:spPr>
      <dgm:t>
        <a:bodyPr/>
        <a:lstStyle/>
        <a:p>
          <a:pPr rtl="0"/>
          <a:r>
            <a:rPr lang="en-US" b="0" dirty="0" smtClean="0">
              <a:solidFill>
                <a:srgbClr val="000000"/>
              </a:solidFill>
              <a:latin typeface="Century Gothic"/>
              <a:cs typeface="Century Gothic"/>
            </a:rPr>
            <a:t>3 proficiency levels; </a:t>
          </a:r>
          <a:r>
            <a:rPr lang="en-US" b="1" dirty="0" smtClean="0">
              <a:solidFill>
                <a:srgbClr val="000000"/>
              </a:solidFill>
              <a:latin typeface="Century Gothic"/>
              <a:cs typeface="Century Gothic"/>
            </a:rPr>
            <a:t>Emerging, Expanding, Bridging</a:t>
          </a:r>
        </a:p>
        <a:p>
          <a:pPr rtl="0"/>
          <a:r>
            <a:rPr lang="en-US" b="0" dirty="0" smtClean="0">
              <a:solidFill>
                <a:srgbClr val="000000"/>
              </a:solidFill>
              <a:latin typeface="Century Gothic"/>
              <a:cs typeface="Century Gothic"/>
            </a:rPr>
            <a:t>(Proficiency Level Descriptors (PLDs): Determine early stages and exit for each level)  </a:t>
          </a:r>
          <a:endParaRPr lang="en-US" b="0" dirty="0">
            <a:solidFill>
              <a:srgbClr val="000000"/>
            </a:solidFill>
            <a:latin typeface="Century Gothic"/>
            <a:cs typeface="Century Gothic"/>
          </a:endParaRPr>
        </a:p>
      </dgm:t>
    </dgm:pt>
    <dgm:pt modelId="{B8CA8647-15B3-E040-86CE-F30D64780BE4}" type="parTrans" cxnId="{47CB52FB-71F8-0642-B53B-44DA31213E90}">
      <dgm:prSet/>
      <dgm:spPr/>
      <dgm:t>
        <a:bodyPr/>
        <a:lstStyle/>
        <a:p>
          <a:endParaRPr lang="en-US" b="0">
            <a:solidFill>
              <a:srgbClr val="000000"/>
            </a:solidFill>
          </a:endParaRPr>
        </a:p>
      </dgm:t>
    </dgm:pt>
    <dgm:pt modelId="{53CCA1A1-B4CC-A847-B716-81CF75CEFF89}" type="sibTrans" cxnId="{47CB52FB-71F8-0642-B53B-44DA31213E90}">
      <dgm:prSet/>
      <dgm:spPr/>
      <dgm:t>
        <a:bodyPr/>
        <a:lstStyle/>
        <a:p>
          <a:endParaRPr lang="en-US" b="0">
            <a:solidFill>
              <a:srgbClr val="000000"/>
            </a:solidFill>
          </a:endParaRPr>
        </a:p>
      </dgm:t>
    </dgm:pt>
    <dgm:pt modelId="{A44C998F-E7D3-0949-9E87-2D7FC6411AAF}" type="pres">
      <dgm:prSet presAssocID="{44846AF5-25DF-4A47-8D6B-4AB7AACBCA1B}" presName="Name0" presStyleCnt="0">
        <dgm:presLayoutVars>
          <dgm:dir/>
          <dgm:resizeHandles val="exact"/>
        </dgm:presLayoutVars>
      </dgm:prSet>
      <dgm:spPr/>
    </dgm:pt>
    <dgm:pt modelId="{E63C2108-A214-3040-B681-AAB0695574A0}" type="pres">
      <dgm:prSet presAssocID="{CA7B8E0A-37E3-0843-B631-CEA9E0783F07}" presName="node" presStyleLbl="node1" presStyleIdx="0" presStyleCnt="2" custLinFactNeighborX="-117">
        <dgm:presLayoutVars>
          <dgm:bulletEnabled val="1"/>
        </dgm:presLayoutVars>
      </dgm:prSet>
      <dgm:spPr/>
      <dgm:t>
        <a:bodyPr/>
        <a:lstStyle/>
        <a:p>
          <a:endParaRPr lang="en-US"/>
        </a:p>
      </dgm:t>
    </dgm:pt>
    <dgm:pt modelId="{8AA78C2F-C037-BE48-9D83-11EA27A6A406}" type="pres">
      <dgm:prSet presAssocID="{1AFFC101-BD09-D047-A2D3-6DC805B5FEC1}" presName="sibTrans" presStyleLbl="sibTrans2D1" presStyleIdx="0" presStyleCnt="1"/>
      <dgm:spPr/>
      <dgm:t>
        <a:bodyPr/>
        <a:lstStyle/>
        <a:p>
          <a:endParaRPr lang="en-US"/>
        </a:p>
      </dgm:t>
    </dgm:pt>
    <dgm:pt modelId="{74C5BE3B-6341-864F-848F-B5DED256B3C0}" type="pres">
      <dgm:prSet presAssocID="{1AFFC101-BD09-D047-A2D3-6DC805B5FEC1}" presName="connectorText" presStyleLbl="sibTrans2D1" presStyleIdx="0" presStyleCnt="1"/>
      <dgm:spPr/>
      <dgm:t>
        <a:bodyPr/>
        <a:lstStyle/>
        <a:p>
          <a:endParaRPr lang="en-US"/>
        </a:p>
      </dgm:t>
    </dgm:pt>
    <dgm:pt modelId="{F6F15FB3-2779-1045-ADE2-2BED46D429D0}" type="pres">
      <dgm:prSet presAssocID="{239A4C4F-3C26-1343-B8AE-D1264255DB25}" presName="node" presStyleLbl="node1" presStyleIdx="1" presStyleCnt="2" custLinFactNeighborY="-5882">
        <dgm:presLayoutVars>
          <dgm:bulletEnabled val="1"/>
        </dgm:presLayoutVars>
      </dgm:prSet>
      <dgm:spPr/>
      <dgm:t>
        <a:bodyPr/>
        <a:lstStyle/>
        <a:p>
          <a:endParaRPr lang="en-US"/>
        </a:p>
      </dgm:t>
    </dgm:pt>
  </dgm:ptLst>
  <dgm:cxnLst>
    <dgm:cxn modelId="{EBDA349B-311B-4749-B423-66963355A138}" type="presOf" srcId="{239A4C4F-3C26-1343-B8AE-D1264255DB25}" destId="{F6F15FB3-2779-1045-ADE2-2BED46D429D0}" srcOrd="0" destOrd="0" presId="urn:microsoft.com/office/officeart/2005/8/layout/process1"/>
    <dgm:cxn modelId="{47CB52FB-71F8-0642-B53B-44DA31213E90}" srcId="{44846AF5-25DF-4A47-8D6B-4AB7AACBCA1B}" destId="{239A4C4F-3C26-1343-B8AE-D1264255DB25}" srcOrd="1" destOrd="0" parTransId="{B8CA8647-15B3-E040-86CE-F30D64780BE4}" sibTransId="{53CCA1A1-B4CC-A847-B716-81CF75CEFF89}"/>
    <dgm:cxn modelId="{29ADFD70-C33E-1E44-A035-1950303BD340}" type="presOf" srcId="{44846AF5-25DF-4A47-8D6B-4AB7AACBCA1B}" destId="{A44C998F-E7D3-0949-9E87-2D7FC6411AAF}" srcOrd="0" destOrd="0" presId="urn:microsoft.com/office/officeart/2005/8/layout/process1"/>
    <dgm:cxn modelId="{4383FA14-9C3D-A34E-B2CA-40AA0166408D}" srcId="{44846AF5-25DF-4A47-8D6B-4AB7AACBCA1B}" destId="{CA7B8E0A-37E3-0843-B631-CEA9E0783F07}" srcOrd="0" destOrd="0" parTransId="{21DD618D-49CA-E844-A653-0CA2852DF0F1}" sibTransId="{1AFFC101-BD09-D047-A2D3-6DC805B5FEC1}"/>
    <dgm:cxn modelId="{634EE5E2-2FD8-3843-8F55-2E07190C2290}" type="presOf" srcId="{1AFFC101-BD09-D047-A2D3-6DC805B5FEC1}" destId="{8AA78C2F-C037-BE48-9D83-11EA27A6A406}" srcOrd="0" destOrd="0" presId="urn:microsoft.com/office/officeart/2005/8/layout/process1"/>
    <dgm:cxn modelId="{D1038AE7-AF76-C946-A883-6A9F22376A2D}" type="presOf" srcId="{1AFFC101-BD09-D047-A2D3-6DC805B5FEC1}" destId="{74C5BE3B-6341-864F-848F-B5DED256B3C0}" srcOrd="1" destOrd="0" presId="urn:microsoft.com/office/officeart/2005/8/layout/process1"/>
    <dgm:cxn modelId="{D0B172A2-8AF1-8C4F-976C-99CF2A89E466}" type="presOf" srcId="{CA7B8E0A-37E3-0843-B631-CEA9E0783F07}" destId="{E63C2108-A214-3040-B681-AAB0695574A0}" srcOrd="0" destOrd="0" presId="urn:microsoft.com/office/officeart/2005/8/layout/process1"/>
    <dgm:cxn modelId="{03F4848F-3FCB-414A-9D64-E20318F29D4D}" type="presParOf" srcId="{A44C998F-E7D3-0949-9E87-2D7FC6411AAF}" destId="{E63C2108-A214-3040-B681-AAB0695574A0}" srcOrd="0" destOrd="0" presId="urn:microsoft.com/office/officeart/2005/8/layout/process1"/>
    <dgm:cxn modelId="{7E8FB7B3-0B02-F04E-BBB8-ACC90ABABD73}" type="presParOf" srcId="{A44C998F-E7D3-0949-9E87-2D7FC6411AAF}" destId="{8AA78C2F-C037-BE48-9D83-11EA27A6A406}" srcOrd="1" destOrd="0" presId="urn:microsoft.com/office/officeart/2005/8/layout/process1"/>
    <dgm:cxn modelId="{6F428869-6054-4B4D-B5EF-A4A59E299DC0}" type="presParOf" srcId="{8AA78C2F-C037-BE48-9D83-11EA27A6A406}" destId="{74C5BE3B-6341-864F-848F-B5DED256B3C0}" srcOrd="0" destOrd="0" presId="urn:microsoft.com/office/officeart/2005/8/layout/process1"/>
    <dgm:cxn modelId="{6008FE35-BB3B-2D42-858C-84B1B1F62A78}" type="presParOf" srcId="{A44C998F-E7D3-0949-9E87-2D7FC6411AAF}" destId="{F6F15FB3-2779-1045-ADE2-2BED46D429D0}"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C13AF-A20B-4F4C-BD6F-9A5AC02EBD19}">
      <dsp:nvSpPr>
        <dsp:cNvPr id="0" name=""/>
        <dsp:cNvSpPr/>
      </dsp:nvSpPr>
      <dsp:spPr>
        <a:xfrm>
          <a:off x="2882550" y="1259589"/>
          <a:ext cx="2243354" cy="1855347"/>
        </a:xfrm>
        <a:prstGeom prst="ellipse">
          <a:avLst/>
        </a:prstGeom>
        <a:solidFill>
          <a:schemeClr val="accent2">
            <a:lumMod val="40000"/>
            <a:lumOff val="6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LAUSD Classrooms</a:t>
          </a:r>
        </a:p>
        <a:p>
          <a:pPr lvl="0" algn="ctr" defTabSz="844550">
            <a:lnSpc>
              <a:spcPct val="90000"/>
            </a:lnSpc>
            <a:spcBef>
              <a:spcPct val="0"/>
            </a:spcBef>
            <a:spcAft>
              <a:spcPct val="35000"/>
            </a:spcAft>
          </a:pPr>
          <a:r>
            <a:rPr lang="en-US" sz="1400" b="1" kern="1200" dirty="0" smtClean="0"/>
            <a:t>EO/IFEP/RFEP/EL/SEL</a:t>
          </a:r>
          <a:endParaRPr lang="en-US" sz="1400" b="1" kern="1200" dirty="0"/>
        </a:p>
      </dsp:txBody>
      <dsp:txXfrm>
        <a:off x="3211082" y="1531298"/>
        <a:ext cx="1586290" cy="1311929"/>
      </dsp:txXfrm>
    </dsp:sp>
    <dsp:sp modelId="{F4581708-6DBB-AD44-B494-0F7F0AE60C00}">
      <dsp:nvSpPr>
        <dsp:cNvPr id="0" name=""/>
        <dsp:cNvSpPr/>
      </dsp:nvSpPr>
      <dsp:spPr>
        <a:xfrm>
          <a:off x="3080756" y="-29694"/>
          <a:ext cx="2033052" cy="1755220"/>
        </a:xfrm>
        <a:prstGeom prst="ellipse">
          <a:avLst/>
        </a:prstGeom>
        <a:solidFill>
          <a:schemeClr val="accent6">
            <a:lumMod val="40000"/>
            <a:lumOff val="6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English Learners</a:t>
          </a:r>
        </a:p>
        <a:p>
          <a:pPr lvl="0" algn="ctr" defTabSz="622300">
            <a:lnSpc>
              <a:spcPct val="90000"/>
            </a:lnSpc>
            <a:spcBef>
              <a:spcPct val="0"/>
            </a:spcBef>
            <a:spcAft>
              <a:spcPct val="35000"/>
            </a:spcAft>
          </a:pPr>
          <a:r>
            <a:rPr lang="en-US" sz="1800" b="1" u="sng" kern="1200" dirty="0" smtClean="0"/>
            <a:t>157,000</a:t>
          </a:r>
          <a:endParaRPr lang="en-US" sz="1800" b="1" u="sng" kern="1200" dirty="0"/>
        </a:p>
      </dsp:txBody>
      <dsp:txXfrm>
        <a:off x="3378490" y="227352"/>
        <a:ext cx="1437584" cy="1241128"/>
      </dsp:txXfrm>
    </dsp:sp>
    <dsp:sp modelId="{B1F53A6C-75F2-6F43-B225-6C5F91ABA7DC}">
      <dsp:nvSpPr>
        <dsp:cNvPr id="0" name=""/>
        <dsp:cNvSpPr/>
      </dsp:nvSpPr>
      <dsp:spPr>
        <a:xfrm>
          <a:off x="4753670" y="736601"/>
          <a:ext cx="1940682" cy="1556266"/>
        </a:xfrm>
        <a:prstGeom prst="ellipse">
          <a:avLst/>
        </a:prstGeom>
        <a:solidFill>
          <a:schemeClr val="accent4">
            <a:lumMod val="60000"/>
            <a:lumOff val="4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Standard English Learner Programs</a:t>
          </a:r>
        </a:p>
        <a:p>
          <a:pPr lvl="0" algn="ctr" defTabSz="622300">
            <a:lnSpc>
              <a:spcPct val="90000"/>
            </a:lnSpc>
            <a:spcBef>
              <a:spcPct val="0"/>
            </a:spcBef>
            <a:spcAft>
              <a:spcPct val="35000"/>
            </a:spcAft>
          </a:pPr>
          <a:r>
            <a:rPr lang="en-US" sz="1800" b="1" u="sng" kern="1200" dirty="0" smtClean="0"/>
            <a:t>57 Schools</a:t>
          </a:r>
        </a:p>
      </dsp:txBody>
      <dsp:txXfrm>
        <a:off x="5037876" y="964511"/>
        <a:ext cx="1372270" cy="1100446"/>
      </dsp:txXfrm>
    </dsp:sp>
    <dsp:sp modelId="{FF6D0C3B-CED8-DD46-BA0B-B9046650FB63}">
      <dsp:nvSpPr>
        <dsp:cNvPr id="0" name=""/>
        <dsp:cNvSpPr/>
      </dsp:nvSpPr>
      <dsp:spPr>
        <a:xfrm>
          <a:off x="4827925" y="2191716"/>
          <a:ext cx="2016730" cy="1579117"/>
        </a:xfrm>
        <a:prstGeom prst="ellipse">
          <a:avLst/>
        </a:prstGeom>
        <a:solidFill>
          <a:schemeClr val="tx2">
            <a:lumMod val="50000"/>
            <a:lumOff val="5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Reclassified English Learners</a:t>
          </a:r>
        </a:p>
        <a:p>
          <a:pPr lvl="0" algn="ctr" defTabSz="622300">
            <a:lnSpc>
              <a:spcPct val="90000"/>
            </a:lnSpc>
            <a:spcBef>
              <a:spcPct val="0"/>
            </a:spcBef>
            <a:spcAft>
              <a:spcPct val="35000"/>
            </a:spcAft>
          </a:pPr>
          <a:r>
            <a:rPr lang="en-US" sz="1800" b="1" u="sng" kern="1200" dirty="0" smtClean="0"/>
            <a:t>138,000</a:t>
          </a:r>
          <a:endParaRPr lang="en-US" sz="1800" b="1" u="sng" kern="1200" dirty="0"/>
        </a:p>
      </dsp:txBody>
      <dsp:txXfrm>
        <a:off x="5123268" y="2422972"/>
        <a:ext cx="1426044" cy="1116605"/>
      </dsp:txXfrm>
    </dsp:sp>
    <dsp:sp modelId="{03022926-9093-814C-9E98-1E62810E62D8}">
      <dsp:nvSpPr>
        <dsp:cNvPr id="0" name=""/>
        <dsp:cNvSpPr/>
      </dsp:nvSpPr>
      <dsp:spPr>
        <a:xfrm>
          <a:off x="2921570" y="2705260"/>
          <a:ext cx="2240463" cy="1692965"/>
        </a:xfrm>
        <a:prstGeom prst="ellipse">
          <a:avLst/>
        </a:prstGeom>
        <a:solidFill>
          <a:schemeClr val="accent5">
            <a:lumMod val="60000"/>
            <a:lumOff val="40000"/>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Dual Language and Bilingual Programs</a:t>
          </a:r>
        </a:p>
        <a:p>
          <a:pPr lvl="0" algn="ctr" defTabSz="622300">
            <a:lnSpc>
              <a:spcPct val="90000"/>
            </a:lnSpc>
            <a:spcBef>
              <a:spcPct val="0"/>
            </a:spcBef>
            <a:spcAft>
              <a:spcPct val="35000"/>
            </a:spcAft>
          </a:pPr>
          <a:r>
            <a:rPr lang="en-US" sz="1800" b="1" u="sng" kern="1200" dirty="0" smtClean="0"/>
            <a:t>79 programs</a:t>
          </a:r>
          <a:endParaRPr lang="en-US" sz="1800" b="1" u="sng" kern="1200" dirty="0"/>
        </a:p>
      </dsp:txBody>
      <dsp:txXfrm>
        <a:off x="3249678" y="2953189"/>
        <a:ext cx="1584247" cy="1197107"/>
      </dsp:txXfrm>
    </dsp:sp>
    <dsp:sp modelId="{220D7ACD-69CC-2E4D-BA9D-009AF06ADE23}">
      <dsp:nvSpPr>
        <dsp:cNvPr id="0" name=""/>
        <dsp:cNvSpPr/>
      </dsp:nvSpPr>
      <dsp:spPr>
        <a:xfrm>
          <a:off x="1224202" y="2160519"/>
          <a:ext cx="1949090" cy="1594452"/>
        </a:xfrm>
        <a:prstGeom prst="ellipse">
          <a:avLst/>
        </a:prstGeom>
        <a:solidFill>
          <a:schemeClr val="accent3">
            <a:alpha val="9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Long Term English Learners</a:t>
          </a:r>
        </a:p>
        <a:p>
          <a:pPr lvl="0" algn="ctr" defTabSz="622300">
            <a:lnSpc>
              <a:spcPct val="90000"/>
            </a:lnSpc>
            <a:spcBef>
              <a:spcPct val="0"/>
            </a:spcBef>
            <a:spcAft>
              <a:spcPct val="35000"/>
            </a:spcAft>
          </a:pPr>
          <a:r>
            <a:rPr lang="en-US" sz="1800" b="1" u="sng" kern="1200" dirty="0" smtClean="0"/>
            <a:t>38,000</a:t>
          </a:r>
          <a:endParaRPr lang="en-US" sz="1800" b="1" u="sng" kern="1200" dirty="0"/>
        </a:p>
      </dsp:txBody>
      <dsp:txXfrm>
        <a:off x="1509640" y="2394021"/>
        <a:ext cx="1378214" cy="1127448"/>
      </dsp:txXfrm>
    </dsp:sp>
    <dsp:sp modelId="{52ABA9FC-99E1-014B-A3AB-00E816CCEC55}">
      <dsp:nvSpPr>
        <dsp:cNvPr id="0" name=""/>
        <dsp:cNvSpPr/>
      </dsp:nvSpPr>
      <dsp:spPr>
        <a:xfrm>
          <a:off x="1529724" y="625455"/>
          <a:ext cx="1926697" cy="1554615"/>
        </a:xfrm>
        <a:prstGeom prst="ellipse">
          <a:avLst/>
        </a:prstGeom>
        <a:solidFill>
          <a:schemeClr val="accent5">
            <a:lumMod val="7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Special Education English Learners</a:t>
          </a:r>
        </a:p>
        <a:p>
          <a:pPr lvl="0" algn="ctr" defTabSz="622300">
            <a:lnSpc>
              <a:spcPct val="90000"/>
            </a:lnSpc>
            <a:spcBef>
              <a:spcPct val="0"/>
            </a:spcBef>
            <a:spcAft>
              <a:spcPct val="35000"/>
            </a:spcAft>
          </a:pPr>
          <a:r>
            <a:rPr lang="en-US" sz="1400" b="1" kern="1200" dirty="0" smtClean="0"/>
            <a:t>45% of SWD are ELs</a:t>
          </a:r>
          <a:endParaRPr lang="en-US" sz="1400" b="1" kern="1200" dirty="0"/>
        </a:p>
      </dsp:txBody>
      <dsp:txXfrm>
        <a:off x="1811882" y="853123"/>
        <a:ext cx="1362381" cy="1099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706330" cy="1013542"/>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lvl="0" algn="ctr" defTabSz="8001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kern="1200" dirty="0">
            <a:solidFill>
              <a:srgbClr val="000000"/>
            </a:solidFill>
            <a:latin typeface="Century Gothic"/>
            <a:cs typeface="Century Gothic"/>
          </a:endParaRPr>
        </a:p>
      </dsp:txBody>
      <dsp:txXfrm>
        <a:off x="29689" y="29686"/>
        <a:ext cx="3646958" cy="954170"/>
      </dsp:txXfrm>
    </dsp:sp>
    <dsp:sp modelId="{8AA78C2F-C037-BE48-9D83-11EA27A6A406}">
      <dsp:nvSpPr>
        <dsp:cNvPr id="0" name=""/>
        <dsp:cNvSpPr/>
      </dsp:nvSpPr>
      <dsp:spPr>
        <a:xfrm>
          <a:off x="4077835" y="47186"/>
          <a:ext cx="787582" cy="919169"/>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b="0" kern="1200">
            <a:solidFill>
              <a:srgbClr val="000000"/>
            </a:solidFill>
          </a:endParaRPr>
        </a:p>
      </dsp:txBody>
      <dsp:txXfrm>
        <a:off x="4077835" y="231020"/>
        <a:ext cx="551307" cy="551501"/>
      </dsp:txXfrm>
    </dsp:sp>
    <dsp:sp modelId="{F6F15FB3-2779-1045-ADE2-2BED46D429D0}">
      <dsp:nvSpPr>
        <dsp:cNvPr id="0" name=""/>
        <dsp:cNvSpPr/>
      </dsp:nvSpPr>
      <dsp:spPr>
        <a:xfrm>
          <a:off x="5192338" y="0"/>
          <a:ext cx="3706330" cy="1013542"/>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Standards</a:t>
          </a:r>
          <a:r>
            <a:rPr lang="en-US" sz="1800" b="0" kern="1200" baseline="0" dirty="0" smtClean="0">
              <a:solidFill>
                <a:srgbClr val="000000"/>
              </a:solidFill>
              <a:latin typeface="Century Gothic"/>
              <a:cs typeface="Century Gothic"/>
            </a:rPr>
            <a:t> in grade level/spans that parallel CCSS</a:t>
          </a:r>
        </a:p>
        <a:p>
          <a:pPr lvl="0" algn="ctr" defTabSz="800100" rtl="0">
            <a:lnSpc>
              <a:spcPct val="90000"/>
            </a:lnSpc>
            <a:spcBef>
              <a:spcPct val="0"/>
            </a:spcBef>
            <a:spcAft>
              <a:spcPct val="35000"/>
            </a:spcAft>
          </a:pPr>
          <a:r>
            <a:rPr lang="en-US" sz="1100" b="0" kern="1200" baseline="0" dirty="0" smtClean="0">
              <a:solidFill>
                <a:srgbClr val="000000"/>
              </a:solidFill>
              <a:latin typeface="Century Gothic"/>
              <a:cs typeface="Century Gothic"/>
            </a:rPr>
            <a:t>(K, 1, 2, 3, 4, 5, 6, 7, 8</a:t>
          </a:r>
          <a:r>
            <a:rPr lang="en-US" sz="1100" b="0" kern="1200" baseline="0" dirty="0" smtClean="0">
              <a:solidFill>
                <a:srgbClr val="000000"/>
              </a:solidFill>
            </a:rPr>
            <a:t>, 9-10, 11-12)</a:t>
          </a:r>
          <a:endParaRPr lang="en-US" sz="1100" b="0" kern="1200" dirty="0">
            <a:solidFill>
              <a:srgbClr val="000000"/>
            </a:solidFill>
          </a:endParaRPr>
        </a:p>
      </dsp:txBody>
      <dsp:txXfrm>
        <a:off x="5222024" y="29686"/>
        <a:ext cx="3646958" cy="9541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6" y="0"/>
          <a:ext cx="3682703" cy="1161715"/>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four isolated domains: listening, speaking, reading and writing as isolated domains</a:t>
          </a:r>
          <a:endParaRPr lang="en-US" sz="1400" b="0" kern="1200" dirty="0">
            <a:solidFill>
              <a:srgbClr val="000000"/>
            </a:solidFill>
            <a:latin typeface="Century Gothic"/>
            <a:cs typeface="Century Gothic"/>
          </a:endParaRPr>
        </a:p>
      </dsp:txBody>
      <dsp:txXfrm>
        <a:off x="35751" y="34025"/>
        <a:ext cx="3614653" cy="1093665"/>
      </dsp:txXfrm>
    </dsp:sp>
    <dsp:sp modelId="{8AA78C2F-C037-BE48-9D83-11EA27A6A406}">
      <dsp:nvSpPr>
        <dsp:cNvPr id="0" name=""/>
        <dsp:cNvSpPr/>
      </dsp:nvSpPr>
      <dsp:spPr>
        <a:xfrm>
          <a:off x="4052701" y="124202"/>
          <a:ext cx="780733" cy="91331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rgbClr val="000000"/>
            </a:solidFill>
          </a:endParaRPr>
        </a:p>
      </dsp:txBody>
      <dsp:txXfrm>
        <a:off x="4052701" y="306864"/>
        <a:ext cx="546513" cy="547986"/>
      </dsp:txXfrm>
    </dsp:sp>
    <dsp:sp modelId="{F6F15FB3-2779-1045-ADE2-2BED46D429D0}">
      <dsp:nvSpPr>
        <dsp:cNvPr id="0" name=""/>
        <dsp:cNvSpPr/>
      </dsp:nvSpPr>
      <dsp:spPr>
        <a:xfrm>
          <a:off x="5157512" y="0"/>
          <a:ext cx="3682703" cy="1161715"/>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sz="1400" b="0" kern="1200" dirty="0">
            <a:solidFill>
              <a:srgbClr val="000000"/>
            </a:solidFill>
            <a:latin typeface="Century Gothic"/>
            <a:cs typeface="Century Gothic"/>
          </a:endParaRPr>
        </a:p>
      </dsp:txBody>
      <dsp:txXfrm>
        <a:off x="5191537" y="34025"/>
        <a:ext cx="3614653" cy="10936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643" y="0"/>
          <a:ext cx="3505554" cy="1295400"/>
        </a:xfrm>
        <a:prstGeom prst="roundRect">
          <a:avLst>
            <a:gd name="adj" fmla="val 10000"/>
          </a:avLst>
        </a:prstGeom>
        <a:solidFill>
          <a:srgbClr val="FFC202"/>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kumimoji="0" lang="en-US" sz="1900" b="0" i="0" u="none" strike="noStrike" kern="1200"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an individual and lock-step linear process  </a:t>
          </a:r>
          <a:endParaRPr lang="en-US" sz="1900" b="0" kern="1200" dirty="0">
            <a:solidFill>
              <a:schemeClr val="tx1"/>
            </a:solidFill>
            <a:latin typeface="Century Gothic"/>
            <a:cs typeface="Century Gothic"/>
          </a:endParaRPr>
        </a:p>
      </dsp:txBody>
      <dsp:txXfrm>
        <a:off x="39584" y="37941"/>
        <a:ext cx="3429672" cy="1219518"/>
      </dsp:txXfrm>
    </dsp:sp>
    <dsp:sp modelId="{8AA78C2F-C037-BE48-9D83-11EA27A6A406}">
      <dsp:nvSpPr>
        <dsp:cNvPr id="0" name=""/>
        <dsp:cNvSpPr/>
      </dsp:nvSpPr>
      <dsp:spPr>
        <a:xfrm>
          <a:off x="3857754" y="213011"/>
          <a:ext cx="743177" cy="869377"/>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0" kern="1200">
            <a:solidFill>
              <a:srgbClr val="000000"/>
            </a:solidFill>
          </a:endParaRPr>
        </a:p>
      </dsp:txBody>
      <dsp:txXfrm>
        <a:off x="3857754" y="386886"/>
        <a:ext cx="520224" cy="521627"/>
      </dsp:txXfrm>
    </dsp:sp>
    <dsp:sp modelId="{F6F15FB3-2779-1045-ADE2-2BED46D429D0}">
      <dsp:nvSpPr>
        <dsp:cNvPr id="0" name=""/>
        <dsp:cNvSpPr/>
      </dsp:nvSpPr>
      <dsp:spPr>
        <a:xfrm>
          <a:off x="4909420" y="0"/>
          <a:ext cx="3505554" cy="1295400"/>
        </a:xfrm>
        <a:prstGeom prst="roundRect">
          <a:avLst>
            <a:gd name="adj" fmla="val 10000"/>
          </a:avLst>
        </a:prstGeom>
        <a:solidFill>
          <a:srgbClr val="84C800"/>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kumimoji="0" lang="en-US" sz="1900" b="0" i="0" u="none" strike="noStrike" kern="1200" cap="none" normalizeH="0" baseline="0" dirty="0" smtClean="0">
              <a:ln/>
              <a:solidFill>
                <a:schemeClr val="tx1"/>
              </a:solidFill>
              <a:effectLst/>
              <a:latin typeface="Century Gothic"/>
              <a:ea typeface="ヒラギノ角ゴ ProN W3" pitchFamily="-1" charset="-128"/>
              <a:cs typeface="Century Gothic"/>
              <a:sym typeface="Arial" charset="0"/>
            </a:rPr>
            <a:t>Language acquisition as a non-linear, spiraling, dynamic, and complex social process</a:t>
          </a:r>
          <a:endParaRPr lang="en-US" sz="1900" b="0" kern="1200" dirty="0">
            <a:solidFill>
              <a:schemeClr val="tx1"/>
            </a:solidFill>
            <a:latin typeface="Century Gothic"/>
            <a:cs typeface="Century Gothic"/>
          </a:endParaRPr>
        </a:p>
      </dsp:txBody>
      <dsp:txXfrm>
        <a:off x="4947361" y="37941"/>
        <a:ext cx="3429672" cy="12195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643" y="0"/>
          <a:ext cx="3505554" cy="1587500"/>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en-US" sz="14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accuracy and grammatical correctness, often isolated from content </a:t>
          </a:r>
          <a:r>
            <a:rPr kumimoji="0" lang="en-US" sz="1400" b="0" i="0" u="none" strike="noStrike" kern="1200" cap="none" normalizeH="0" baseline="0" dirty="0" smtClean="0">
              <a:ln/>
              <a:solidFill>
                <a:srgbClr val="000000"/>
              </a:solidFill>
              <a:effectLst/>
              <a:latin typeface="Arial" charset="0"/>
              <a:ea typeface="ヒラギノ角ゴ ProN W3" pitchFamily="-1" charset="-128"/>
              <a:sym typeface="Arial" charset="0"/>
            </a:rPr>
            <a:t>areas</a:t>
          </a:r>
          <a:endParaRPr lang="en-US" sz="1400" b="0" kern="1200" dirty="0">
            <a:solidFill>
              <a:srgbClr val="000000"/>
            </a:solidFill>
          </a:endParaRPr>
        </a:p>
      </dsp:txBody>
      <dsp:txXfrm>
        <a:off x="48139" y="46496"/>
        <a:ext cx="3412562" cy="1494508"/>
      </dsp:txXfrm>
    </dsp:sp>
    <dsp:sp modelId="{8AA78C2F-C037-BE48-9D83-11EA27A6A406}">
      <dsp:nvSpPr>
        <dsp:cNvPr id="0" name=""/>
        <dsp:cNvSpPr/>
      </dsp:nvSpPr>
      <dsp:spPr>
        <a:xfrm>
          <a:off x="3857754" y="359061"/>
          <a:ext cx="743177" cy="869377"/>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rgbClr val="000000"/>
            </a:solidFill>
          </a:endParaRPr>
        </a:p>
      </dsp:txBody>
      <dsp:txXfrm>
        <a:off x="3857754" y="532936"/>
        <a:ext cx="520224" cy="521627"/>
      </dsp:txXfrm>
    </dsp:sp>
    <dsp:sp modelId="{F6F15FB3-2779-1045-ADE2-2BED46D429D0}">
      <dsp:nvSpPr>
        <dsp:cNvPr id="0" name=""/>
        <dsp:cNvSpPr/>
      </dsp:nvSpPr>
      <dsp:spPr>
        <a:xfrm>
          <a:off x="4909420" y="0"/>
          <a:ext cx="3505554" cy="1587500"/>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en-US" sz="14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Language development focused on effective collaboration, interpretation, and communication across the disciplines.  Discourse, text structure, syntax, and vocabulary addressed within meaningful contexts. </a:t>
          </a:r>
          <a:endParaRPr lang="en-US" sz="1400" b="0" kern="1200" dirty="0">
            <a:solidFill>
              <a:srgbClr val="000000"/>
            </a:solidFill>
            <a:latin typeface="Century Gothic"/>
            <a:cs typeface="Century Gothic"/>
          </a:endParaRPr>
        </a:p>
      </dsp:txBody>
      <dsp:txXfrm>
        <a:off x="4955916" y="46496"/>
        <a:ext cx="3412562" cy="14945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73" y="0"/>
          <a:ext cx="3485006" cy="1295400"/>
        </a:xfrm>
        <a:prstGeom prst="roundRect">
          <a:avLst>
            <a:gd name="adj" fmla="val 10000"/>
          </a:avLst>
        </a:prstGeom>
        <a:solidFill>
          <a:srgbClr val="FFC202"/>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Use of simplified texts and activities, often separate from content knowledge</a:t>
          </a:r>
          <a:endParaRPr lang="en-US" sz="1800" b="0" kern="1200" dirty="0">
            <a:solidFill>
              <a:srgbClr val="000000"/>
            </a:solidFill>
            <a:latin typeface="Century Gothic"/>
            <a:cs typeface="Century Gothic"/>
          </a:endParaRPr>
        </a:p>
      </dsp:txBody>
      <dsp:txXfrm>
        <a:off x="38314" y="37941"/>
        <a:ext cx="3409124" cy="1219518"/>
      </dsp:txXfrm>
    </dsp:sp>
    <dsp:sp modelId="{8AA78C2F-C037-BE48-9D83-11EA27A6A406}">
      <dsp:nvSpPr>
        <dsp:cNvPr id="0" name=""/>
        <dsp:cNvSpPr/>
      </dsp:nvSpPr>
      <dsp:spPr>
        <a:xfrm>
          <a:off x="3833880" y="215559"/>
          <a:ext cx="738821" cy="864281"/>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0" kern="1200">
            <a:solidFill>
              <a:srgbClr val="000000"/>
            </a:solidFill>
          </a:endParaRPr>
        </a:p>
      </dsp:txBody>
      <dsp:txXfrm>
        <a:off x="3833880" y="388415"/>
        <a:ext cx="517175" cy="518569"/>
      </dsp:txXfrm>
    </dsp:sp>
    <dsp:sp modelId="{F6F15FB3-2779-1045-ADE2-2BED46D429D0}">
      <dsp:nvSpPr>
        <dsp:cNvPr id="0" name=""/>
        <dsp:cNvSpPr/>
      </dsp:nvSpPr>
      <dsp:spPr>
        <a:xfrm>
          <a:off x="4879382" y="0"/>
          <a:ext cx="3536863" cy="1295400"/>
        </a:xfrm>
        <a:prstGeom prst="roundRect">
          <a:avLst>
            <a:gd name="adj" fmla="val 10000"/>
          </a:avLst>
        </a:prstGeom>
        <a:solidFill>
          <a:srgbClr val="84C800"/>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Use of complex texts and intellectually challenging activities with </a:t>
          </a:r>
          <a:r>
            <a:rPr kumimoji="0" lang="en-US" sz="1800" b="0" i="1"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content</a:t>
          </a: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 integral to language learning </a:t>
          </a:r>
          <a:endParaRPr lang="en-US" sz="1800" b="0" kern="1200" dirty="0">
            <a:solidFill>
              <a:srgbClr val="000000"/>
            </a:solidFill>
            <a:latin typeface="Century Gothic"/>
            <a:cs typeface="Century Gothic"/>
          </a:endParaRPr>
        </a:p>
      </dsp:txBody>
      <dsp:txXfrm>
        <a:off x="4917323" y="37941"/>
        <a:ext cx="3460981" cy="1219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F0E43-67F9-AD42-8F57-A829A06FABF5}">
      <dsp:nvSpPr>
        <dsp:cNvPr id="0" name=""/>
        <dsp:cNvSpPr/>
      </dsp:nvSpPr>
      <dsp:spPr>
        <a:xfrm>
          <a:off x="2" y="0"/>
          <a:ext cx="8853708" cy="5630863"/>
        </a:xfrm>
        <a:prstGeom prst="rightArrow">
          <a:avLst/>
        </a:prstGeom>
        <a:solidFill>
          <a:schemeClr val="accent2">
            <a:tint val="40000"/>
            <a:hueOff val="0"/>
            <a:satOff val="0"/>
            <a:lumOff val="0"/>
            <a:alphaOff val="0"/>
          </a:schemeClr>
        </a:solidFill>
        <a:ln>
          <a:solidFill>
            <a:schemeClr val="tx1"/>
          </a:solid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B806A163-DF85-8742-A936-0EF14C5BC1F2}">
      <dsp:nvSpPr>
        <dsp:cNvPr id="0" name=""/>
        <dsp:cNvSpPr/>
      </dsp:nvSpPr>
      <dsp:spPr>
        <a:xfrm>
          <a:off x="140761" y="1661037"/>
          <a:ext cx="1381896" cy="2252345"/>
        </a:xfrm>
        <a:prstGeom prst="roundRect">
          <a:avLst/>
        </a:prstGeom>
        <a:gradFill rotWithShape="0">
          <a:gsLst>
            <a:gs pos="0">
              <a:schemeClr val="accent2">
                <a:hueOff val="0"/>
                <a:satOff val="0"/>
                <a:lumOff val="0"/>
                <a:alphaOff val="0"/>
                <a:shade val="100000"/>
                <a:satMod val="120000"/>
              </a:schemeClr>
            </a:gs>
            <a:gs pos="69000">
              <a:schemeClr val="accent2">
                <a:hueOff val="0"/>
                <a:satOff val="0"/>
                <a:lumOff val="0"/>
                <a:alphaOff val="0"/>
                <a:tint val="80000"/>
                <a:shade val="100000"/>
                <a:satMod val="150000"/>
              </a:schemeClr>
            </a:gs>
            <a:gs pos="100000">
              <a:schemeClr val="accent2">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2011 Assembly Bill Complete Revised </a:t>
          </a:r>
          <a:endParaRPr lang="en-US" sz="1200" b="1" kern="1200" dirty="0">
            <a:solidFill>
              <a:schemeClr val="tx1">
                <a:lumMod val="95000"/>
                <a:lumOff val="5000"/>
              </a:schemeClr>
            </a:solidFill>
            <a:latin typeface="Century Gothic"/>
            <a:cs typeface="Century Gothic"/>
          </a:endParaRPr>
        </a:p>
      </dsp:txBody>
      <dsp:txXfrm>
        <a:off x="208220" y="1728496"/>
        <a:ext cx="1246978" cy="2117427"/>
      </dsp:txXfrm>
    </dsp:sp>
    <dsp:sp modelId="{D194BDF6-402C-8341-A066-E023A381D774}">
      <dsp:nvSpPr>
        <dsp:cNvPr id="0" name=""/>
        <dsp:cNvSpPr/>
      </dsp:nvSpPr>
      <dsp:spPr>
        <a:xfrm>
          <a:off x="1634654" y="1675136"/>
          <a:ext cx="1460065" cy="2252345"/>
        </a:xfrm>
        <a:prstGeom prst="roundRect">
          <a:avLst/>
        </a:prstGeom>
        <a:gradFill rotWithShape="0">
          <a:gsLst>
            <a:gs pos="0">
              <a:schemeClr val="accent3">
                <a:hueOff val="0"/>
                <a:satOff val="0"/>
                <a:lumOff val="0"/>
                <a:alphaOff val="0"/>
                <a:shade val="100000"/>
                <a:satMod val="120000"/>
              </a:schemeClr>
            </a:gs>
            <a:gs pos="69000">
              <a:schemeClr val="accent3">
                <a:hueOff val="0"/>
                <a:satOff val="0"/>
                <a:lumOff val="0"/>
                <a:alphaOff val="0"/>
                <a:tint val="80000"/>
                <a:shade val="100000"/>
                <a:satMod val="150000"/>
              </a:schemeClr>
            </a:gs>
            <a:gs pos="100000">
              <a:schemeClr val="accent3">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Stakeholder Review</a:t>
          </a:r>
          <a:endParaRPr lang="en-US" sz="1200" b="1" kern="1200" dirty="0">
            <a:solidFill>
              <a:schemeClr val="tx1">
                <a:lumMod val="95000"/>
                <a:lumOff val="5000"/>
              </a:schemeClr>
            </a:solidFill>
            <a:latin typeface="Century Gothic"/>
            <a:cs typeface="Century Gothic"/>
          </a:endParaRPr>
        </a:p>
      </dsp:txBody>
      <dsp:txXfrm>
        <a:off x="1705928" y="1746410"/>
        <a:ext cx="1317517" cy="2109797"/>
      </dsp:txXfrm>
    </dsp:sp>
    <dsp:sp modelId="{784EB2A1-1426-624D-982B-18DEE6CAFFB7}">
      <dsp:nvSpPr>
        <dsp:cNvPr id="0" name=""/>
        <dsp:cNvSpPr/>
      </dsp:nvSpPr>
      <dsp:spPr>
        <a:xfrm>
          <a:off x="3234950" y="1675136"/>
          <a:ext cx="1483386" cy="2252345"/>
        </a:xfrm>
        <a:prstGeom prst="roundRect">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b="1" kern="1200" dirty="0" smtClean="0">
            <a:solidFill>
              <a:schemeClr val="tx1">
                <a:lumMod val="95000"/>
                <a:lumOff val="5000"/>
              </a:schemeClr>
            </a:solidFill>
            <a:latin typeface="Century Gothic"/>
            <a:cs typeface="Century Gothic"/>
          </a:endParaRPr>
        </a:p>
        <a:p>
          <a:pPr lvl="0" algn="l"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Focus group Review:</a:t>
          </a:r>
          <a:endParaRPr lang="en-US" sz="12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County Office of Educations</a:t>
          </a:r>
          <a:endParaRPr lang="en-US" sz="9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Principals</a:t>
          </a:r>
          <a:endParaRPr lang="en-US" sz="9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Faculty of ELs</a:t>
          </a:r>
          <a:endParaRPr lang="en-US" sz="9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Researchers</a:t>
          </a:r>
          <a:endParaRPr lang="en-US" sz="900" b="1" kern="1200" dirty="0">
            <a:solidFill>
              <a:schemeClr val="tx1">
                <a:lumMod val="95000"/>
                <a:lumOff val="5000"/>
              </a:schemeClr>
            </a:solidFill>
            <a:latin typeface="Century Gothic"/>
            <a:cs typeface="Century Gothic"/>
          </a:endParaRPr>
        </a:p>
      </dsp:txBody>
      <dsp:txXfrm>
        <a:off x="3307363" y="1747549"/>
        <a:ext cx="1338560" cy="2107519"/>
      </dsp:txXfrm>
    </dsp:sp>
    <dsp:sp modelId="{E762EA1E-16C1-9348-B153-B70089EE6DB3}">
      <dsp:nvSpPr>
        <dsp:cNvPr id="0" name=""/>
        <dsp:cNvSpPr/>
      </dsp:nvSpPr>
      <dsp:spPr>
        <a:xfrm>
          <a:off x="4915010" y="1675136"/>
          <a:ext cx="1381896" cy="2252345"/>
        </a:xfrm>
        <a:prstGeom prst="roundRect">
          <a:avLst/>
        </a:prstGeom>
        <a:gradFill rotWithShape="0">
          <a:gsLst>
            <a:gs pos="0">
              <a:schemeClr val="accent5">
                <a:hueOff val="0"/>
                <a:satOff val="0"/>
                <a:lumOff val="0"/>
                <a:alphaOff val="0"/>
                <a:shade val="100000"/>
                <a:satMod val="120000"/>
              </a:schemeClr>
            </a:gs>
            <a:gs pos="69000">
              <a:schemeClr val="accent5">
                <a:hueOff val="0"/>
                <a:satOff val="0"/>
                <a:lumOff val="0"/>
                <a:alphaOff val="0"/>
                <a:tint val="80000"/>
                <a:shade val="100000"/>
                <a:satMod val="150000"/>
              </a:schemeClr>
            </a:gs>
            <a:gs pos="100000">
              <a:schemeClr val="accent5">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b="1" kern="1200" dirty="0" smtClean="0">
            <a:solidFill>
              <a:schemeClr val="tx1">
                <a:lumMod val="95000"/>
                <a:lumOff val="5000"/>
              </a:schemeClr>
            </a:solidFill>
            <a:latin typeface="Century Gothic"/>
            <a:cs typeface="Century Gothic"/>
          </a:endParaRPr>
        </a:p>
        <a:p>
          <a:pPr lvl="0" algn="l"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2 Public Hearings</a:t>
          </a:r>
          <a:endParaRPr lang="en-US" sz="1200" b="1" kern="1200" dirty="0">
            <a:solidFill>
              <a:schemeClr val="tx1">
                <a:lumMod val="95000"/>
                <a:lumOff val="5000"/>
              </a:schemeClr>
            </a:solidFill>
            <a:latin typeface="Century Gothic"/>
            <a:cs typeface="Century Gothic"/>
          </a:endParaRPr>
        </a:p>
        <a:p>
          <a:pPr marL="57150" lvl="1"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Oral Written feedback over over one month period.</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Teachers,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Principals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County Administrators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Advocacy groups</a:t>
          </a:r>
          <a:endParaRPr lang="en-US" sz="900" b="1" kern="1200" dirty="0">
            <a:solidFill>
              <a:schemeClr val="tx1">
                <a:lumMod val="95000"/>
                <a:lumOff val="5000"/>
              </a:schemeClr>
            </a:solidFill>
            <a:latin typeface="Century Gothic"/>
            <a:cs typeface="Century Gothic"/>
          </a:endParaRPr>
        </a:p>
        <a:p>
          <a:pPr marL="114300" lvl="2" indent="-57150" algn="l" defTabSz="400050">
            <a:lnSpc>
              <a:spcPct val="90000"/>
            </a:lnSpc>
            <a:spcBef>
              <a:spcPct val="0"/>
            </a:spcBef>
            <a:spcAft>
              <a:spcPct val="15000"/>
            </a:spcAft>
            <a:buChar char="••"/>
          </a:pPr>
          <a:r>
            <a:rPr lang="en-US" sz="900" b="1" kern="1200" dirty="0" smtClean="0">
              <a:solidFill>
                <a:schemeClr val="tx1">
                  <a:lumMod val="95000"/>
                  <a:lumOff val="5000"/>
                </a:schemeClr>
              </a:solidFill>
              <a:latin typeface="Century Gothic"/>
              <a:cs typeface="Century Gothic"/>
            </a:rPr>
            <a:t>Community members</a:t>
          </a:r>
          <a:endParaRPr lang="en-US" sz="900" b="1" kern="1200" dirty="0">
            <a:solidFill>
              <a:schemeClr val="tx1">
                <a:lumMod val="95000"/>
                <a:lumOff val="5000"/>
              </a:schemeClr>
            </a:solidFill>
            <a:latin typeface="Century Gothic"/>
            <a:cs typeface="Century Gothic"/>
          </a:endParaRPr>
        </a:p>
      </dsp:txBody>
      <dsp:txXfrm>
        <a:off x="4982469" y="1742595"/>
        <a:ext cx="1246978" cy="2117427"/>
      </dsp:txXfrm>
    </dsp:sp>
    <dsp:sp modelId="{A841F463-BC52-6F42-AC38-A5BDA4D3E4FC}">
      <dsp:nvSpPr>
        <dsp:cNvPr id="0" name=""/>
        <dsp:cNvSpPr/>
      </dsp:nvSpPr>
      <dsp:spPr>
        <a:xfrm>
          <a:off x="6465345" y="1661037"/>
          <a:ext cx="1372706" cy="2252345"/>
        </a:xfrm>
        <a:prstGeom prst="roundRect">
          <a:avLst/>
        </a:prstGeom>
        <a:gradFill rotWithShape="0">
          <a:gsLst>
            <a:gs pos="0">
              <a:schemeClr val="accent6">
                <a:hueOff val="0"/>
                <a:satOff val="0"/>
                <a:lumOff val="0"/>
                <a:alphaOff val="0"/>
                <a:shade val="100000"/>
                <a:satMod val="120000"/>
              </a:schemeClr>
            </a:gs>
            <a:gs pos="69000">
              <a:schemeClr val="accent6">
                <a:hueOff val="0"/>
                <a:satOff val="0"/>
                <a:lumOff val="0"/>
                <a:alphaOff val="0"/>
                <a:tint val="80000"/>
                <a:shade val="100000"/>
                <a:satMod val="150000"/>
              </a:schemeClr>
            </a:gs>
            <a:gs pos="100000">
              <a:schemeClr val="accent6">
                <a:hueOff val="0"/>
                <a:satOff val="0"/>
                <a:lumOff val="0"/>
                <a:alphaOff val="0"/>
                <a:tint val="50000"/>
                <a:shade val="100000"/>
                <a:satMod val="150000"/>
              </a:schemeClr>
            </a:gs>
          </a:gsLst>
          <a:path path="circle">
            <a:fillToRect l="100000" t="100000" r="100000" b="100000"/>
          </a:path>
        </a:gradFill>
        <a:ln>
          <a:solidFill>
            <a:schemeClr val="tx1">
              <a:lumMod val="85000"/>
              <a:lumOff val="15000"/>
            </a:schemeClr>
          </a:solid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CA State Board Adoption</a:t>
          </a:r>
        </a:p>
        <a:p>
          <a:pPr lvl="0" algn="ctr" defTabSz="533400">
            <a:lnSpc>
              <a:spcPct val="90000"/>
            </a:lnSpc>
            <a:spcBef>
              <a:spcPct val="0"/>
            </a:spcBef>
            <a:spcAft>
              <a:spcPct val="35000"/>
            </a:spcAft>
          </a:pPr>
          <a:r>
            <a:rPr lang="en-US" sz="1200" b="1" kern="1200" dirty="0" smtClean="0">
              <a:solidFill>
                <a:schemeClr val="tx1">
                  <a:lumMod val="95000"/>
                  <a:lumOff val="5000"/>
                </a:schemeClr>
              </a:solidFill>
              <a:latin typeface="Century Gothic"/>
              <a:cs typeface="Century Gothic"/>
            </a:rPr>
            <a:t>November 2012</a:t>
          </a:r>
        </a:p>
      </dsp:txBody>
      <dsp:txXfrm>
        <a:off x="6532355" y="1728047"/>
        <a:ext cx="1238686" cy="2118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684EC-91BE-4929-B0EF-186FB35850B1}">
      <dsp:nvSpPr>
        <dsp:cNvPr id="0" name=""/>
        <dsp:cNvSpPr/>
      </dsp:nvSpPr>
      <dsp:spPr>
        <a:xfrm rot="5400000">
          <a:off x="-278182" y="278886"/>
          <a:ext cx="1854547" cy="1298183"/>
        </a:xfrm>
        <a:prstGeom prst="chevron">
          <a:avLst/>
        </a:prstGeom>
        <a:solidFill>
          <a:schemeClr val="accent2">
            <a:hueOff val="0"/>
            <a:satOff val="0"/>
            <a:lumOff val="0"/>
            <a:alphaOff val="0"/>
          </a:schemeClr>
        </a:solidFill>
        <a:ln w="25400" cap="flat" cmpd="dbl"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2013-2014</a:t>
          </a:r>
        </a:p>
      </dsp:txBody>
      <dsp:txXfrm rot="-5400000">
        <a:off x="1" y="649796"/>
        <a:ext cx="1298183" cy="556364"/>
      </dsp:txXfrm>
    </dsp:sp>
    <dsp:sp modelId="{8F3BCB49-3C1E-4D22-B3A3-01F05425EFB5}">
      <dsp:nvSpPr>
        <dsp:cNvPr id="0" name=""/>
        <dsp:cNvSpPr/>
      </dsp:nvSpPr>
      <dsp:spPr>
        <a:xfrm rot="5400000">
          <a:off x="4339665" y="-3040777"/>
          <a:ext cx="1205455" cy="7288419"/>
        </a:xfrm>
        <a:prstGeom prst="round2SameRect">
          <a:avLst/>
        </a:prstGeom>
        <a:solidFill>
          <a:schemeClr val="lt1">
            <a:alpha val="90000"/>
            <a:hueOff val="0"/>
            <a:satOff val="0"/>
            <a:lumOff val="0"/>
            <a:alphaOff val="0"/>
          </a:schemeClr>
        </a:solidFill>
        <a:ln w="25400" cap="flat" cmpd="dbl"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Awareness</a:t>
          </a:r>
          <a:endParaRPr lang="en-US" sz="4400" kern="1200" dirty="0">
            <a:latin typeface="Century Gothic"/>
            <a:cs typeface="Century Gothic"/>
          </a:endParaRPr>
        </a:p>
      </dsp:txBody>
      <dsp:txXfrm rot="-5400000">
        <a:off x="1298184" y="59549"/>
        <a:ext cx="7229574" cy="1087765"/>
      </dsp:txXfrm>
    </dsp:sp>
    <dsp:sp modelId="{433AF202-61C9-4132-82F0-2BADA0DBA3E9}">
      <dsp:nvSpPr>
        <dsp:cNvPr id="0" name=""/>
        <dsp:cNvSpPr/>
      </dsp:nvSpPr>
      <dsp:spPr>
        <a:xfrm rot="5400000">
          <a:off x="-278182" y="1941708"/>
          <a:ext cx="1854547" cy="1298183"/>
        </a:xfrm>
        <a:prstGeom prst="chevron">
          <a:avLst/>
        </a:prstGeom>
        <a:solidFill>
          <a:schemeClr val="accent2">
            <a:hueOff val="-5080547"/>
            <a:satOff val="17657"/>
            <a:lumOff val="12844"/>
            <a:alphaOff val="0"/>
          </a:schemeClr>
        </a:solidFill>
        <a:ln w="25400" cap="flat" cmpd="dbl" algn="ctr">
          <a:solidFill>
            <a:schemeClr val="accent2">
              <a:hueOff val="-5080547"/>
              <a:satOff val="17657"/>
              <a:lumOff val="128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2014-2015</a:t>
          </a:r>
        </a:p>
      </dsp:txBody>
      <dsp:txXfrm rot="-5400000">
        <a:off x="1" y="2312618"/>
        <a:ext cx="1298183" cy="556364"/>
      </dsp:txXfrm>
    </dsp:sp>
    <dsp:sp modelId="{B183397D-1AD0-45EA-92D0-12EBE6EB09C2}">
      <dsp:nvSpPr>
        <dsp:cNvPr id="0" name=""/>
        <dsp:cNvSpPr/>
      </dsp:nvSpPr>
      <dsp:spPr>
        <a:xfrm rot="5400000">
          <a:off x="4339665" y="-1377955"/>
          <a:ext cx="1205455" cy="7288419"/>
        </a:xfrm>
        <a:prstGeom prst="round2SameRect">
          <a:avLst/>
        </a:prstGeom>
        <a:solidFill>
          <a:srgbClr val="FFFF00"/>
        </a:solidFill>
        <a:ln w="25400" cap="flat" cmpd="dbl" algn="ctr">
          <a:solidFill>
            <a:schemeClr val="accent2">
              <a:hueOff val="-5080547"/>
              <a:satOff val="17657"/>
              <a:lumOff val="128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Transition</a:t>
          </a:r>
          <a:endParaRPr lang="en-US" sz="4400" kern="1200" dirty="0">
            <a:latin typeface="Century Gothic"/>
            <a:cs typeface="Century Gothic"/>
          </a:endParaRPr>
        </a:p>
      </dsp:txBody>
      <dsp:txXfrm rot="-5400000">
        <a:off x="1298184" y="1722371"/>
        <a:ext cx="7229574" cy="1087765"/>
      </dsp:txXfrm>
    </dsp:sp>
    <dsp:sp modelId="{5C5FCF6E-28F0-4F13-B8AB-FCD3A8645012}">
      <dsp:nvSpPr>
        <dsp:cNvPr id="0" name=""/>
        <dsp:cNvSpPr/>
      </dsp:nvSpPr>
      <dsp:spPr>
        <a:xfrm rot="5400000">
          <a:off x="-278182" y="3604530"/>
          <a:ext cx="1854547" cy="1298183"/>
        </a:xfrm>
        <a:prstGeom prst="chevron">
          <a:avLst/>
        </a:prstGeom>
        <a:solidFill>
          <a:schemeClr val="accent2">
            <a:hueOff val="-10161094"/>
            <a:satOff val="35315"/>
            <a:lumOff val="25688"/>
            <a:alphaOff val="0"/>
          </a:schemeClr>
        </a:solidFill>
        <a:ln w="25400" cap="flat" cmpd="dbl" algn="ctr">
          <a:solidFill>
            <a:schemeClr val="accent2">
              <a:hueOff val="-10161094"/>
              <a:satOff val="35315"/>
              <a:lumOff val="256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2015-2016</a:t>
          </a:r>
          <a:endParaRPr lang="en-US" sz="1300" b="1" kern="1200" dirty="0">
            <a:latin typeface="Century Gothic"/>
            <a:cs typeface="Century Gothic"/>
          </a:endParaRPr>
        </a:p>
      </dsp:txBody>
      <dsp:txXfrm rot="-5400000">
        <a:off x="1" y="3975440"/>
        <a:ext cx="1298183" cy="556364"/>
      </dsp:txXfrm>
    </dsp:sp>
    <dsp:sp modelId="{795CD31D-3F8A-4CEB-B56A-DFBBD0C4FCF7}">
      <dsp:nvSpPr>
        <dsp:cNvPr id="0" name=""/>
        <dsp:cNvSpPr/>
      </dsp:nvSpPr>
      <dsp:spPr>
        <a:xfrm rot="5400000">
          <a:off x="4339665" y="284866"/>
          <a:ext cx="1205455" cy="7288419"/>
        </a:xfrm>
        <a:prstGeom prst="round2SameRect">
          <a:avLst/>
        </a:prstGeom>
        <a:solidFill>
          <a:schemeClr val="lt1">
            <a:alpha val="90000"/>
            <a:hueOff val="0"/>
            <a:satOff val="0"/>
            <a:lumOff val="0"/>
            <a:alphaOff val="0"/>
          </a:schemeClr>
        </a:solidFill>
        <a:ln w="25400" cap="flat" cmpd="dbl" algn="ctr">
          <a:solidFill>
            <a:schemeClr val="accent2">
              <a:hueOff val="-10161094"/>
              <a:satOff val="35315"/>
              <a:lumOff val="25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Implementation</a:t>
          </a:r>
          <a:endParaRPr lang="en-US" sz="4400" kern="1200" dirty="0">
            <a:latin typeface="Century Gothic"/>
            <a:cs typeface="Century Gothic"/>
          </a:endParaRPr>
        </a:p>
      </dsp:txBody>
      <dsp:txXfrm rot="-5400000">
        <a:off x="1298184" y="3385193"/>
        <a:ext cx="7229574" cy="1087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5" y="0"/>
          <a:ext cx="3680526" cy="1115044"/>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sz="1600" b="0" kern="1200" dirty="0">
            <a:solidFill>
              <a:srgbClr val="000000"/>
            </a:solidFill>
            <a:latin typeface="Century Gothic"/>
            <a:cs typeface="Century Gothic"/>
          </a:endParaRPr>
        </a:p>
      </dsp:txBody>
      <dsp:txXfrm>
        <a:off x="34384" y="32659"/>
        <a:ext cx="3615208" cy="1049726"/>
      </dsp:txXfrm>
    </dsp:sp>
    <dsp:sp modelId="{8AA78C2F-C037-BE48-9D83-11EA27A6A406}">
      <dsp:nvSpPr>
        <dsp:cNvPr id="0" name=""/>
        <dsp:cNvSpPr/>
      </dsp:nvSpPr>
      <dsp:spPr>
        <a:xfrm>
          <a:off x="4050304" y="101136"/>
          <a:ext cx="780271"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0" kern="1200">
            <a:solidFill>
              <a:srgbClr val="000000"/>
            </a:solidFill>
          </a:endParaRPr>
        </a:p>
      </dsp:txBody>
      <dsp:txXfrm>
        <a:off x="4050304" y="283690"/>
        <a:ext cx="546190" cy="547662"/>
      </dsp:txXfrm>
    </dsp:sp>
    <dsp:sp modelId="{F6F15FB3-2779-1045-ADE2-2BED46D429D0}">
      <dsp:nvSpPr>
        <dsp:cNvPr id="0" name=""/>
        <dsp:cNvSpPr/>
      </dsp:nvSpPr>
      <dsp:spPr>
        <a:xfrm>
          <a:off x="5154462" y="0"/>
          <a:ext cx="3680526" cy="1115044"/>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sz="1600" b="0" kern="1200" dirty="0">
            <a:solidFill>
              <a:srgbClr val="000000"/>
            </a:solidFill>
            <a:latin typeface="Century Gothic"/>
            <a:cs typeface="Century Gothic"/>
          </a:endParaRPr>
        </a:p>
      </dsp:txBody>
      <dsp:txXfrm>
        <a:off x="5187121" y="32659"/>
        <a:ext cx="3615208" cy="1049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680526" cy="1036983"/>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5 proficiency levels</a:t>
          </a:r>
          <a:endParaRPr lang="en-US" sz="1800" b="0" kern="1200" dirty="0">
            <a:solidFill>
              <a:srgbClr val="000000"/>
            </a:solidFill>
            <a:latin typeface="Century Gothic"/>
            <a:cs typeface="Century Gothic"/>
          </a:endParaRPr>
        </a:p>
      </dsp:txBody>
      <dsp:txXfrm>
        <a:off x="30375" y="30372"/>
        <a:ext cx="3619782" cy="976239"/>
      </dsp:txXfrm>
    </dsp:sp>
    <dsp:sp modelId="{8AA78C2F-C037-BE48-9D83-11EA27A6A406}">
      <dsp:nvSpPr>
        <dsp:cNvPr id="0" name=""/>
        <dsp:cNvSpPr/>
      </dsp:nvSpPr>
      <dsp:spPr>
        <a:xfrm>
          <a:off x="4049013" y="62106"/>
          <a:ext cx="781184"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0" kern="1200">
            <a:solidFill>
              <a:srgbClr val="000000"/>
            </a:solidFill>
          </a:endParaRPr>
        </a:p>
      </dsp:txBody>
      <dsp:txXfrm>
        <a:off x="4049013" y="244660"/>
        <a:ext cx="546829" cy="547662"/>
      </dsp:txXfrm>
    </dsp:sp>
    <dsp:sp modelId="{F6F15FB3-2779-1045-ADE2-2BED46D429D0}">
      <dsp:nvSpPr>
        <dsp:cNvPr id="0" name=""/>
        <dsp:cNvSpPr/>
      </dsp:nvSpPr>
      <dsp:spPr>
        <a:xfrm>
          <a:off x="5154462" y="0"/>
          <a:ext cx="3680526" cy="1036983"/>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3 proficiency levels; </a:t>
          </a:r>
          <a:r>
            <a:rPr lang="en-US" sz="1200" b="1" kern="1200" dirty="0" smtClean="0">
              <a:solidFill>
                <a:srgbClr val="000000"/>
              </a:solidFill>
              <a:latin typeface="Century Gothic"/>
              <a:cs typeface="Century Gothic"/>
            </a:rPr>
            <a:t>Emerging, Expanding, Bridging</a:t>
          </a:r>
        </a:p>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(Proficiency Level Descriptors (PLDs): Determine early stages and exit for each level)  </a:t>
          </a:r>
          <a:endParaRPr lang="en-US" sz="1200" b="0" kern="1200" dirty="0">
            <a:solidFill>
              <a:srgbClr val="000000"/>
            </a:solidFill>
            <a:latin typeface="Century Gothic"/>
            <a:cs typeface="Century Gothic"/>
          </a:endParaRPr>
        </a:p>
      </dsp:txBody>
      <dsp:txXfrm>
        <a:off x="5184834" y="30372"/>
        <a:ext cx="3619782" cy="976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706330" cy="1013542"/>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Standards in Grade Spans </a:t>
          </a:r>
        </a:p>
        <a:p>
          <a:pPr lvl="0" algn="ctr" defTabSz="8001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(K-2, 3-5, 6-8, 9-12)</a:t>
          </a:r>
          <a:endParaRPr lang="en-US" sz="1600" b="0" kern="1200" dirty="0">
            <a:solidFill>
              <a:srgbClr val="000000"/>
            </a:solidFill>
            <a:latin typeface="Century Gothic"/>
            <a:cs typeface="Century Gothic"/>
          </a:endParaRPr>
        </a:p>
      </dsp:txBody>
      <dsp:txXfrm>
        <a:off x="29689" y="29686"/>
        <a:ext cx="3646958" cy="954170"/>
      </dsp:txXfrm>
    </dsp:sp>
    <dsp:sp modelId="{8AA78C2F-C037-BE48-9D83-11EA27A6A406}">
      <dsp:nvSpPr>
        <dsp:cNvPr id="0" name=""/>
        <dsp:cNvSpPr/>
      </dsp:nvSpPr>
      <dsp:spPr>
        <a:xfrm>
          <a:off x="4077835" y="47186"/>
          <a:ext cx="787582" cy="919169"/>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b="0" kern="1200">
            <a:solidFill>
              <a:srgbClr val="000000"/>
            </a:solidFill>
          </a:endParaRPr>
        </a:p>
      </dsp:txBody>
      <dsp:txXfrm>
        <a:off x="4077835" y="231020"/>
        <a:ext cx="551307" cy="551501"/>
      </dsp:txXfrm>
    </dsp:sp>
    <dsp:sp modelId="{F6F15FB3-2779-1045-ADE2-2BED46D429D0}">
      <dsp:nvSpPr>
        <dsp:cNvPr id="0" name=""/>
        <dsp:cNvSpPr/>
      </dsp:nvSpPr>
      <dsp:spPr>
        <a:xfrm>
          <a:off x="5192338" y="0"/>
          <a:ext cx="3706330" cy="1013542"/>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Standards</a:t>
          </a:r>
          <a:r>
            <a:rPr lang="en-US" sz="1800" b="0" kern="1200" baseline="0" dirty="0" smtClean="0">
              <a:solidFill>
                <a:srgbClr val="000000"/>
              </a:solidFill>
              <a:latin typeface="Century Gothic"/>
              <a:cs typeface="Century Gothic"/>
            </a:rPr>
            <a:t> in grade level/spans that parallel CCSS</a:t>
          </a:r>
        </a:p>
        <a:p>
          <a:pPr lvl="0" algn="ctr" defTabSz="800100" rtl="0">
            <a:lnSpc>
              <a:spcPct val="90000"/>
            </a:lnSpc>
            <a:spcBef>
              <a:spcPct val="0"/>
            </a:spcBef>
            <a:spcAft>
              <a:spcPct val="35000"/>
            </a:spcAft>
          </a:pPr>
          <a:r>
            <a:rPr lang="en-US" sz="1100" b="0" kern="1200" baseline="0" dirty="0" smtClean="0">
              <a:solidFill>
                <a:srgbClr val="000000"/>
              </a:solidFill>
              <a:latin typeface="Century Gothic"/>
              <a:cs typeface="Century Gothic"/>
            </a:rPr>
            <a:t>(K, 1, 2, 3, 4, 5, 6, 7, 8</a:t>
          </a:r>
          <a:r>
            <a:rPr lang="en-US" sz="1100" b="0" kern="1200" baseline="0" dirty="0" smtClean="0">
              <a:solidFill>
                <a:srgbClr val="000000"/>
              </a:solidFill>
            </a:rPr>
            <a:t>, 9-10, 11-12)</a:t>
          </a:r>
          <a:endParaRPr lang="en-US" sz="1100" b="0" kern="1200" dirty="0">
            <a:solidFill>
              <a:srgbClr val="000000"/>
            </a:solidFill>
          </a:endParaRPr>
        </a:p>
      </dsp:txBody>
      <dsp:txXfrm>
        <a:off x="5222024" y="29686"/>
        <a:ext cx="3646958" cy="954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6" y="0"/>
          <a:ext cx="3682703" cy="1161715"/>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four isolated domains: listening, speaking, reading and writing as isolated domains</a:t>
          </a:r>
          <a:endParaRPr lang="en-US" sz="1400" b="0" kern="1200" dirty="0">
            <a:solidFill>
              <a:srgbClr val="000000"/>
            </a:solidFill>
            <a:latin typeface="Century Gothic"/>
            <a:cs typeface="Century Gothic"/>
          </a:endParaRPr>
        </a:p>
      </dsp:txBody>
      <dsp:txXfrm>
        <a:off x="35751" y="34025"/>
        <a:ext cx="3614653" cy="1093665"/>
      </dsp:txXfrm>
    </dsp:sp>
    <dsp:sp modelId="{8AA78C2F-C037-BE48-9D83-11EA27A6A406}">
      <dsp:nvSpPr>
        <dsp:cNvPr id="0" name=""/>
        <dsp:cNvSpPr/>
      </dsp:nvSpPr>
      <dsp:spPr>
        <a:xfrm>
          <a:off x="4052701" y="124202"/>
          <a:ext cx="780733" cy="91331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0" kern="1200">
            <a:solidFill>
              <a:srgbClr val="000000"/>
            </a:solidFill>
          </a:endParaRPr>
        </a:p>
      </dsp:txBody>
      <dsp:txXfrm>
        <a:off x="4052701" y="306864"/>
        <a:ext cx="546513" cy="547986"/>
      </dsp:txXfrm>
    </dsp:sp>
    <dsp:sp modelId="{F6F15FB3-2779-1045-ADE2-2BED46D429D0}">
      <dsp:nvSpPr>
        <dsp:cNvPr id="0" name=""/>
        <dsp:cNvSpPr/>
      </dsp:nvSpPr>
      <dsp:spPr>
        <a:xfrm>
          <a:off x="5157512" y="0"/>
          <a:ext cx="3682703" cy="1161715"/>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smtClean="0">
              <a:solidFill>
                <a:srgbClr val="000000"/>
              </a:solidFill>
              <a:latin typeface="Century Gothic"/>
              <a:cs typeface="Century Gothic"/>
            </a:rPr>
            <a:t>Standards and PLDs focusing on modes of communication (collaborative, interpretive, and productive); and language knowledge awareness and use (interweaving S, L, R, W)</a:t>
          </a:r>
          <a:endParaRPr lang="en-US" sz="1400" b="0" kern="1200" dirty="0">
            <a:solidFill>
              <a:srgbClr val="000000"/>
            </a:solidFill>
            <a:latin typeface="Century Gothic"/>
            <a:cs typeface="Century Gothic"/>
          </a:endParaRPr>
        </a:p>
      </dsp:txBody>
      <dsp:txXfrm>
        <a:off x="5191537" y="34025"/>
        <a:ext cx="3614653" cy="10936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1725" y="0"/>
          <a:ext cx="3680526" cy="1115044"/>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set of rules</a:t>
          </a:r>
          <a:endParaRPr lang="en-US" sz="1600" b="0" kern="1200" dirty="0">
            <a:solidFill>
              <a:srgbClr val="000000"/>
            </a:solidFill>
            <a:latin typeface="Century Gothic"/>
            <a:cs typeface="Century Gothic"/>
          </a:endParaRPr>
        </a:p>
      </dsp:txBody>
      <dsp:txXfrm>
        <a:off x="34384" y="32659"/>
        <a:ext cx="3615208" cy="1049726"/>
      </dsp:txXfrm>
    </dsp:sp>
    <dsp:sp modelId="{8AA78C2F-C037-BE48-9D83-11EA27A6A406}">
      <dsp:nvSpPr>
        <dsp:cNvPr id="0" name=""/>
        <dsp:cNvSpPr/>
      </dsp:nvSpPr>
      <dsp:spPr>
        <a:xfrm>
          <a:off x="4050304" y="101136"/>
          <a:ext cx="780271"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0" kern="1200">
            <a:solidFill>
              <a:srgbClr val="000000"/>
            </a:solidFill>
          </a:endParaRPr>
        </a:p>
      </dsp:txBody>
      <dsp:txXfrm>
        <a:off x="4050304" y="283690"/>
        <a:ext cx="546190" cy="547662"/>
      </dsp:txXfrm>
    </dsp:sp>
    <dsp:sp modelId="{F6F15FB3-2779-1045-ADE2-2BED46D429D0}">
      <dsp:nvSpPr>
        <dsp:cNvPr id="0" name=""/>
        <dsp:cNvSpPr/>
      </dsp:nvSpPr>
      <dsp:spPr>
        <a:xfrm>
          <a:off x="5154462" y="0"/>
          <a:ext cx="3680526" cy="1115044"/>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cap="none" normalizeH="0" baseline="0" dirty="0" smtClean="0">
              <a:ln/>
              <a:solidFill>
                <a:srgbClr val="000000"/>
              </a:solidFill>
              <a:effectLst/>
              <a:latin typeface="Century Gothic"/>
              <a:ea typeface="ヒラギノ角ゴ ProN W3" pitchFamily="-1" charset="-128"/>
              <a:cs typeface="Century Gothic"/>
              <a:sym typeface="Arial" charset="0"/>
            </a:rPr>
            <a:t>English viewed as a meaning-making resource with different language choices based on audience, task, and purpose</a:t>
          </a:r>
          <a:endParaRPr lang="en-US" sz="1600" b="0" kern="1200" dirty="0">
            <a:solidFill>
              <a:srgbClr val="000000"/>
            </a:solidFill>
            <a:latin typeface="Century Gothic"/>
            <a:cs typeface="Century Gothic"/>
          </a:endParaRPr>
        </a:p>
      </dsp:txBody>
      <dsp:txXfrm>
        <a:off x="5187121" y="32659"/>
        <a:ext cx="3615208" cy="1049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2108-A214-3040-B681-AAB0695574A0}">
      <dsp:nvSpPr>
        <dsp:cNvPr id="0" name=""/>
        <dsp:cNvSpPr/>
      </dsp:nvSpPr>
      <dsp:spPr>
        <a:xfrm>
          <a:off x="3" y="0"/>
          <a:ext cx="3680526" cy="1036983"/>
        </a:xfrm>
        <a:prstGeom prst="roundRect">
          <a:avLst>
            <a:gd name="adj" fmla="val 10000"/>
          </a:avLst>
        </a:prstGeom>
        <a:solidFill>
          <a:srgbClr val="FFC202"/>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solidFill>
                <a:srgbClr val="000000"/>
              </a:solidFill>
              <a:latin typeface="Century Gothic"/>
              <a:cs typeface="Century Gothic"/>
            </a:rPr>
            <a:t>5 proficiency levels</a:t>
          </a:r>
          <a:endParaRPr lang="en-US" sz="1800" b="0" kern="1200" dirty="0">
            <a:solidFill>
              <a:srgbClr val="000000"/>
            </a:solidFill>
            <a:latin typeface="Century Gothic"/>
            <a:cs typeface="Century Gothic"/>
          </a:endParaRPr>
        </a:p>
      </dsp:txBody>
      <dsp:txXfrm>
        <a:off x="30375" y="30372"/>
        <a:ext cx="3619782" cy="976239"/>
      </dsp:txXfrm>
    </dsp:sp>
    <dsp:sp modelId="{8AA78C2F-C037-BE48-9D83-11EA27A6A406}">
      <dsp:nvSpPr>
        <dsp:cNvPr id="0" name=""/>
        <dsp:cNvSpPr/>
      </dsp:nvSpPr>
      <dsp:spPr>
        <a:xfrm>
          <a:off x="4049013" y="62106"/>
          <a:ext cx="781184" cy="912770"/>
        </a:xfrm>
        <a:prstGeom prst="rightArrow">
          <a:avLst>
            <a:gd name="adj1" fmla="val 60000"/>
            <a:gd name="adj2" fmla="val 50000"/>
          </a:avLst>
        </a:prstGeom>
        <a:solidFill>
          <a:srgbClr val="84C8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0" kern="1200">
            <a:solidFill>
              <a:srgbClr val="000000"/>
            </a:solidFill>
          </a:endParaRPr>
        </a:p>
      </dsp:txBody>
      <dsp:txXfrm>
        <a:off x="4049013" y="244660"/>
        <a:ext cx="546829" cy="547662"/>
      </dsp:txXfrm>
    </dsp:sp>
    <dsp:sp modelId="{F6F15FB3-2779-1045-ADE2-2BED46D429D0}">
      <dsp:nvSpPr>
        <dsp:cNvPr id="0" name=""/>
        <dsp:cNvSpPr/>
      </dsp:nvSpPr>
      <dsp:spPr>
        <a:xfrm>
          <a:off x="5154462" y="0"/>
          <a:ext cx="3680526" cy="1036983"/>
        </a:xfrm>
        <a:prstGeom prst="roundRect">
          <a:avLst>
            <a:gd name="adj" fmla="val 10000"/>
          </a:avLst>
        </a:prstGeom>
        <a:solidFill>
          <a:srgbClr val="84C800"/>
        </a:solidFill>
        <a:ln w="31750"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3 proficiency levels; </a:t>
          </a:r>
          <a:r>
            <a:rPr lang="en-US" sz="1200" b="1" kern="1200" dirty="0" smtClean="0">
              <a:solidFill>
                <a:srgbClr val="000000"/>
              </a:solidFill>
              <a:latin typeface="Century Gothic"/>
              <a:cs typeface="Century Gothic"/>
            </a:rPr>
            <a:t>Emerging, Expanding, Bridging</a:t>
          </a:r>
        </a:p>
        <a:p>
          <a:pPr lvl="0" algn="ctr" defTabSz="533400" rtl="0">
            <a:lnSpc>
              <a:spcPct val="90000"/>
            </a:lnSpc>
            <a:spcBef>
              <a:spcPct val="0"/>
            </a:spcBef>
            <a:spcAft>
              <a:spcPct val="35000"/>
            </a:spcAft>
          </a:pPr>
          <a:r>
            <a:rPr lang="en-US" sz="1200" b="0" kern="1200" dirty="0" smtClean="0">
              <a:solidFill>
                <a:srgbClr val="000000"/>
              </a:solidFill>
              <a:latin typeface="Century Gothic"/>
              <a:cs typeface="Century Gothic"/>
            </a:rPr>
            <a:t>(Proficiency Level Descriptors (PLDs): Determine early stages and exit for each level)  </a:t>
          </a:r>
          <a:endParaRPr lang="en-US" sz="1200" b="0" kern="1200" dirty="0">
            <a:solidFill>
              <a:srgbClr val="000000"/>
            </a:solidFill>
            <a:latin typeface="Century Gothic"/>
            <a:cs typeface="Century Gothic"/>
          </a:endParaRPr>
        </a:p>
      </dsp:txBody>
      <dsp:txXfrm>
        <a:off x="5184834" y="30372"/>
        <a:ext cx="3619782" cy="9762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Century Gothic"/>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90E85A-4420-0846-9CA3-BA043A60E269}" type="datetimeFigureOut">
              <a:rPr lang="en-US">
                <a:latin typeface="Century Gothic"/>
              </a:rPr>
              <a:pPr>
                <a:defRPr/>
              </a:pPr>
              <a:t>8/20/14</a:t>
            </a:fld>
            <a:endParaRPr lang="en-US" dirty="0">
              <a:latin typeface="Century Gothic"/>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Century Gothic"/>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4A9B117-5E07-1E40-9684-C9D5B252AE96}" type="slidenum">
              <a:rPr lang="en-US">
                <a:latin typeface="Century Gothic"/>
              </a:rPr>
              <a:pPr>
                <a:defRPr/>
              </a:pPr>
              <a:t>‹#›</a:t>
            </a:fld>
            <a:endParaRPr lang="en-US" dirty="0">
              <a:latin typeface="Century Gothic"/>
            </a:endParaRPr>
          </a:p>
        </p:txBody>
      </p:sp>
    </p:spTree>
    <p:extLst>
      <p:ext uri="{BB962C8B-B14F-4D97-AF65-F5344CB8AC3E}">
        <p14:creationId xmlns:p14="http://schemas.microsoft.com/office/powerpoint/2010/main" val="3883631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3F8E643-403F-9C45-B027-C1FB3D268160}" type="datetimeFigureOut">
              <a:rPr lang="en-US"/>
              <a:pPr>
                <a:defRPr/>
              </a:pPr>
              <a:t>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F99B96-3DE8-7148-9C05-9406343D7C1B}" type="slidenum">
              <a:rPr lang="en-US"/>
              <a:pPr>
                <a:defRPr/>
              </a:pPr>
              <a:t>‹#›</a:t>
            </a:fld>
            <a:endParaRPr lang="en-US"/>
          </a:p>
        </p:txBody>
      </p:sp>
    </p:spTree>
    <p:extLst>
      <p:ext uri="{BB962C8B-B14F-4D97-AF65-F5344CB8AC3E}">
        <p14:creationId xmlns:p14="http://schemas.microsoft.com/office/powerpoint/2010/main" val="41763576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latin typeface="Calibri" charset="0"/>
              </a:rPr>
              <a:t>Slide 1: Session 1 was created for a minimum of 55 minutes. You can ask participants to read Appendix D before coming to the session </a:t>
            </a:r>
          </a:p>
          <a:p>
            <a:pPr>
              <a:defRPr/>
            </a:pPr>
            <a:endParaRPr lang="en-US" dirty="0" smtClean="0">
              <a:latin typeface="Calibri" charset="0"/>
            </a:endParaRPr>
          </a:p>
          <a:p>
            <a:pPr>
              <a:defRPr/>
            </a:pPr>
            <a:r>
              <a:rPr lang="en-US" dirty="0" smtClean="0">
                <a:latin typeface="Calibri" charset="0"/>
              </a:rPr>
              <a:t>Add </a:t>
            </a:r>
            <a:r>
              <a:rPr lang="en-US" dirty="0" smtClean="0">
                <a:latin typeface="Calibri" charset="0"/>
              </a:rPr>
              <a:t>your name to the presentation</a:t>
            </a:r>
          </a:p>
          <a:p>
            <a:pPr>
              <a:defRPr/>
            </a:pPr>
            <a:endParaRPr lang="en-US" b="1" dirty="0" smtClean="0">
              <a:latin typeface="Calibri" charset="0"/>
            </a:endParaRPr>
          </a:p>
          <a:p>
            <a:pPr>
              <a:defRPr/>
            </a:pPr>
            <a:r>
              <a:rPr lang="en-US" b="1" dirty="0" smtClean="0">
                <a:latin typeface="Calibri" charset="0"/>
              </a:rPr>
              <a:t>Why</a:t>
            </a:r>
            <a:r>
              <a:rPr lang="en-US" b="1" dirty="0">
                <a:latin typeface="Calibri" charset="0"/>
              </a:rPr>
              <a:t>/Purpose</a:t>
            </a:r>
            <a:r>
              <a:rPr lang="en-US" b="1" dirty="0" smtClean="0">
                <a:latin typeface="Calibri" charset="0"/>
              </a:rPr>
              <a:t>: </a:t>
            </a:r>
            <a:r>
              <a:rPr lang="en-US" dirty="0" smtClean="0">
                <a:latin typeface="Calibri" charset="0"/>
              </a:rPr>
              <a:t>As a state and the district are transitioning into the 2012 New CA ELD standards, this is the first of 4 sessions that will assist us in this process. </a:t>
            </a:r>
            <a:endParaRPr lang="en-US" dirty="0">
              <a:latin typeface="Calibri" charset="0"/>
            </a:endParaRPr>
          </a:p>
          <a:p>
            <a:pPr>
              <a:defRPr/>
            </a:pPr>
            <a:endParaRPr lang="en-US" dirty="0">
              <a:latin typeface="Calibri" charset="0"/>
            </a:endParaRPr>
          </a:p>
          <a:p>
            <a:pPr>
              <a:defRPr/>
            </a:pPr>
            <a:r>
              <a:rPr lang="en-US" b="1" dirty="0">
                <a:latin typeface="Calibri" charset="0"/>
              </a:rPr>
              <a:t>How</a:t>
            </a:r>
            <a:r>
              <a:rPr lang="en-US" b="1" dirty="0" smtClean="0">
                <a:latin typeface="Calibri" charset="0"/>
              </a:rPr>
              <a:t>: </a:t>
            </a:r>
          </a:p>
          <a:p>
            <a:pPr marL="228600" indent="-228600">
              <a:buFont typeface="+mj-lt"/>
              <a:buAutoNum type="arabicPeriod"/>
              <a:defRPr/>
            </a:pPr>
            <a:r>
              <a:rPr lang="en-US" dirty="0" smtClean="0">
                <a:latin typeface="Calibri" charset="0"/>
              </a:rPr>
              <a:t>Say: We are going to be presenting 4 session that will deepen your understanding of the new ELD standards while also providing you with strategies that can be transferred into classroom practice.  </a:t>
            </a: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A4A8496D-98F0-CC43-8732-8B67AF56C9B3}" type="slidenum">
              <a:rPr lang="en-US" sz="1200">
                <a:latin typeface="Calibri" charset="0"/>
              </a:rPr>
              <a:pPr eaLnBrk="1" fontAlgn="base" hangingPunct="1">
                <a:spcBef>
                  <a:spcPct val="0"/>
                </a:spcBef>
                <a:spcAft>
                  <a:spcPct val="0"/>
                </a:spcAft>
              </a:pPr>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xfrm>
            <a:off x="173038" y="4129088"/>
            <a:ext cx="6484937"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smtClean="0">
                <a:latin typeface="Calibri" charset="0"/>
              </a:rPr>
              <a:t>Slide </a:t>
            </a:r>
            <a:r>
              <a:rPr lang="en-US" b="1" dirty="0" smtClean="0">
                <a:latin typeface="Calibri" charset="0"/>
              </a:rPr>
              <a:t>10: (1 minute)</a:t>
            </a:r>
            <a:endParaRPr lang="en-US" b="1" dirty="0" smtClean="0">
              <a:latin typeface="Calibri" charset="0"/>
            </a:endParaRPr>
          </a:p>
          <a:p>
            <a:pPr eaLnBrk="1" hangingPunct="1">
              <a:defRPr/>
            </a:pPr>
            <a:endParaRPr lang="en-US" b="1" dirty="0" smtClean="0">
              <a:latin typeface="Calibri" charset="0"/>
            </a:endParaRPr>
          </a:p>
          <a:p>
            <a:pPr eaLnBrk="1" hangingPunct="1">
              <a:defRPr/>
            </a:pPr>
            <a:r>
              <a:rPr lang="en-US" b="1" dirty="0" smtClean="0">
                <a:latin typeface="Calibri" charset="0"/>
              </a:rPr>
              <a:t>Purpose </a:t>
            </a:r>
          </a:p>
          <a:p>
            <a:pPr eaLnBrk="1" hangingPunct="1">
              <a:defRPr/>
            </a:pPr>
            <a:r>
              <a:rPr lang="en-US" dirty="0" smtClean="0">
                <a:latin typeface="Calibri" charset="0"/>
              </a:rPr>
              <a:t>To ensure that participants know how LAUSD is phasing in the ELD Standards. LAUSD is following the CA roll out of the new ELD standards</a:t>
            </a:r>
          </a:p>
          <a:p>
            <a:pPr eaLnBrk="1" hangingPunct="1">
              <a:defRPr/>
            </a:pPr>
            <a:endParaRPr lang="en-US" b="1" dirty="0" smtClean="0">
              <a:latin typeface="Calibri" charset="0"/>
            </a:endParaRPr>
          </a:p>
          <a:p>
            <a:pPr eaLnBrk="1" hangingPunct="1">
              <a:defRPr/>
            </a:pPr>
            <a:r>
              <a:rPr lang="en-US" b="1" dirty="0" smtClean="0">
                <a:latin typeface="Calibri" charset="0"/>
              </a:rPr>
              <a:t>How</a:t>
            </a:r>
          </a:p>
          <a:p>
            <a:pPr eaLnBrk="1" hangingPunct="1">
              <a:defRPr/>
            </a:pPr>
            <a:r>
              <a:rPr lang="en-US" dirty="0" smtClean="0">
                <a:latin typeface="Calibri" charset="0"/>
              </a:rPr>
              <a:t>Say, “Let’s </a:t>
            </a:r>
            <a:r>
              <a:rPr lang="en-US" dirty="0">
                <a:latin typeface="Calibri" charset="0"/>
              </a:rPr>
              <a:t>take </a:t>
            </a:r>
            <a:r>
              <a:rPr lang="en-US" dirty="0" smtClean="0">
                <a:latin typeface="Calibri" charset="0"/>
              </a:rPr>
              <a:t>a </a:t>
            </a:r>
            <a:r>
              <a:rPr lang="en-US" dirty="0">
                <a:latin typeface="Calibri" charset="0"/>
              </a:rPr>
              <a:t>minutes to </a:t>
            </a:r>
            <a:r>
              <a:rPr lang="en-US" dirty="0" smtClean="0">
                <a:latin typeface="Calibri" charset="0"/>
              </a:rPr>
              <a:t> </a:t>
            </a:r>
            <a:r>
              <a:rPr lang="en-US" dirty="0">
                <a:latin typeface="Calibri" charset="0"/>
              </a:rPr>
              <a:t>look at the </a:t>
            </a:r>
            <a:r>
              <a:rPr lang="en-US" dirty="0" smtClean="0">
                <a:latin typeface="Calibri" charset="0"/>
              </a:rPr>
              <a:t>phase-in plan, which is </a:t>
            </a:r>
            <a:r>
              <a:rPr lang="en-US" dirty="0">
                <a:latin typeface="Calibri" charset="0"/>
              </a:rPr>
              <a:t>aligned </a:t>
            </a:r>
            <a:r>
              <a:rPr lang="en-US" dirty="0" smtClean="0">
                <a:latin typeface="Calibri" charset="0"/>
              </a:rPr>
              <a:t>with </a:t>
            </a:r>
            <a:r>
              <a:rPr lang="en-US" dirty="0">
                <a:latin typeface="Calibri" charset="0"/>
              </a:rPr>
              <a:t>the state’s </a:t>
            </a:r>
            <a:r>
              <a:rPr lang="en-US" dirty="0" smtClean="0">
                <a:latin typeface="Calibri" charset="0"/>
              </a:rPr>
              <a:t>plan:</a:t>
            </a:r>
            <a:endParaRPr lang="en-US" dirty="0">
              <a:latin typeface="Calibri" charset="0"/>
            </a:endParaRPr>
          </a:p>
          <a:p>
            <a:pPr marL="628650" lvl="1" indent="-171450">
              <a:buFont typeface="Arial"/>
              <a:buChar char="•"/>
              <a:defRPr/>
            </a:pPr>
            <a:r>
              <a:rPr lang="en-US" b="1" dirty="0">
                <a:latin typeface="Calibri" charset="0"/>
              </a:rPr>
              <a:t>Awareness</a:t>
            </a:r>
            <a:r>
              <a:rPr lang="en-US" dirty="0">
                <a:latin typeface="Calibri" charset="0"/>
              </a:rPr>
              <a:t> </a:t>
            </a:r>
            <a:r>
              <a:rPr lang="en-US" dirty="0" smtClean="0">
                <a:latin typeface="Calibri" charset="0"/>
              </a:rPr>
              <a:t>–  During this time, district leadership (directors, principals and central/ESC staff were provided information sessions around the NEW ELD standards</a:t>
            </a:r>
          </a:p>
          <a:p>
            <a:pPr marL="628650" lvl="1" indent="-171450">
              <a:buFont typeface="Arial"/>
              <a:buChar char="•"/>
              <a:defRPr/>
            </a:pPr>
            <a:r>
              <a:rPr lang="en-US" b="1" dirty="0" smtClean="0">
                <a:latin typeface="Calibri" charset="0"/>
              </a:rPr>
              <a:t>Transition</a:t>
            </a:r>
            <a:r>
              <a:rPr lang="en-US" dirty="0" smtClean="0">
                <a:latin typeface="Calibri" charset="0"/>
              </a:rPr>
              <a:t> </a:t>
            </a:r>
            <a:r>
              <a:rPr lang="en-US" dirty="0">
                <a:latin typeface="Calibri" charset="0"/>
              </a:rPr>
              <a:t>– building resources, implementing needs assessments, and continued learning </a:t>
            </a:r>
            <a:r>
              <a:rPr lang="en-US" dirty="0" smtClean="0">
                <a:latin typeface="Calibri" charset="0"/>
              </a:rPr>
              <a:t>for the school sites</a:t>
            </a:r>
            <a:endParaRPr lang="en-US" dirty="0">
              <a:latin typeface="Calibri" charset="0"/>
            </a:endParaRPr>
          </a:p>
          <a:p>
            <a:pPr marL="628650" lvl="1" indent="-171450">
              <a:buFont typeface="Arial"/>
              <a:buChar char="•"/>
              <a:defRPr/>
            </a:pPr>
            <a:r>
              <a:rPr lang="en-US" b="1" dirty="0">
                <a:latin typeface="Calibri" charset="0"/>
              </a:rPr>
              <a:t>Implementation </a:t>
            </a:r>
            <a:r>
              <a:rPr lang="en-US" dirty="0">
                <a:latin typeface="Calibri" charset="0"/>
              </a:rPr>
              <a:t>– expansion of professional learning and alignment of curriculum instruction and assessment along with integration throughout the </a:t>
            </a:r>
            <a:r>
              <a:rPr lang="en-US" dirty="0" smtClean="0">
                <a:latin typeface="Calibri" charset="0"/>
              </a:rPr>
              <a:t>district. At the end of this phase students will be assessed using the new assessment: ELPAC (English Language Proficiency Assessment for California). ELPAC will replace CELDT.</a:t>
            </a:r>
            <a:endParaRPr lang="en-US" dirty="0">
              <a:latin typeface="Calibri" charset="0"/>
            </a:endParaRPr>
          </a:p>
          <a:p>
            <a:pPr marL="171450" indent="-171450">
              <a:buFont typeface="Arial"/>
              <a:buChar char="•"/>
              <a:defRPr/>
            </a:pPr>
            <a:endParaRPr lang="en-US" dirty="0">
              <a:latin typeface="Calibri" charset="0"/>
            </a:endParaRPr>
          </a:p>
          <a:p>
            <a:pPr marL="171450" indent="-171450">
              <a:buFont typeface="Arial"/>
              <a:buChar char="•"/>
              <a:defRPr/>
            </a:pP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213EBB2E-F931-0943-A16C-1A96395CBD42}" type="slidenum">
              <a:rPr lang="en-US" smtClean="0"/>
              <a:pPr>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56"/>
          <p:cNvSpPr>
            <a:spLocks noGrp="1" noRot="1" noChangeAspect="1" noTextEdit="1"/>
          </p:cNvSpPr>
          <p:nvPr>
            <p:ph type="sldImg" idx="2"/>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39938" name="Shape 15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pPr eaLnBrk="1" hangingPunct="1">
              <a:spcBef>
                <a:spcPct val="0"/>
              </a:spcBef>
              <a:buSzPct val="79000"/>
            </a:pPr>
            <a:r>
              <a:rPr lang="en-US" b="1" dirty="0">
                <a:solidFill>
                  <a:srgbClr val="000000"/>
                </a:solidFill>
                <a:latin typeface="Arial" charset="0"/>
              </a:rPr>
              <a:t>Slides </a:t>
            </a:r>
            <a:r>
              <a:rPr lang="en-US" b="1" dirty="0" smtClean="0">
                <a:solidFill>
                  <a:srgbClr val="000000"/>
                </a:solidFill>
                <a:latin typeface="Arial" charset="0"/>
              </a:rPr>
              <a:t>11 </a:t>
            </a:r>
            <a:r>
              <a:rPr lang="en-US" b="1" dirty="0" smtClean="0">
                <a:solidFill>
                  <a:srgbClr val="000000"/>
                </a:solidFill>
                <a:latin typeface="Arial" charset="0"/>
              </a:rPr>
              <a:t>–:15 </a:t>
            </a:r>
            <a:r>
              <a:rPr lang="en-US" b="1" dirty="0" smtClean="0">
                <a:solidFill>
                  <a:srgbClr val="000000"/>
                </a:solidFill>
                <a:latin typeface="Arial" charset="0"/>
              </a:rPr>
              <a:t>(9 </a:t>
            </a:r>
            <a:r>
              <a:rPr lang="en-US" b="1" dirty="0">
                <a:solidFill>
                  <a:srgbClr val="000000"/>
                </a:solidFill>
                <a:latin typeface="Arial" charset="0"/>
              </a:rPr>
              <a:t>minutes)These slides are all connected, but should be chunked into slides </a:t>
            </a:r>
            <a:r>
              <a:rPr lang="en-US" b="1" dirty="0" smtClean="0">
                <a:solidFill>
                  <a:srgbClr val="000000"/>
                </a:solidFill>
                <a:latin typeface="Arial" charset="0"/>
              </a:rPr>
              <a:t>11-12 (5 </a:t>
            </a:r>
            <a:r>
              <a:rPr lang="en-US" b="1" dirty="0">
                <a:solidFill>
                  <a:srgbClr val="000000"/>
                </a:solidFill>
                <a:latin typeface="Arial" charset="0"/>
              </a:rPr>
              <a:t>minutes) and </a:t>
            </a:r>
            <a:r>
              <a:rPr lang="en-US" b="1" dirty="0" smtClean="0">
                <a:solidFill>
                  <a:srgbClr val="000000"/>
                </a:solidFill>
                <a:latin typeface="Arial" charset="0"/>
              </a:rPr>
              <a:t>13-15 (4 </a:t>
            </a:r>
            <a:r>
              <a:rPr lang="en-US" b="1" dirty="0">
                <a:solidFill>
                  <a:srgbClr val="000000"/>
                </a:solidFill>
                <a:latin typeface="Arial" charset="0"/>
              </a:rPr>
              <a:t>minutes).</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Clr>
                <a:srgbClr val="000000"/>
              </a:buClr>
            </a:pPr>
            <a:r>
              <a:rPr lang="en-US" b="1" dirty="0" smtClean="0">
                <a:solidFill>
                  <a:srgbClr val="000000"/>
                </a:solidFill>
                <a:latin typeface="Arial" charset="0"/>
              </a:rPr>
              <a:t>(After posing questions, allow 4 minutes for participants to turn</a:t>
            </a:r>
            <a:r>
              <a:rPr lang="en-US" b="1" baseline="0" dirty="0" smtClean="0">
                <a:solidFill>
                  <a:srgbClr val="000000"/>
                </a:solidFill>
                <a:latin typeface="Arial" charset="0"/>
              </a:rPr>
              <a:t> and talk</a:t>
            </a:r>
            <a:r>
              <a:rPr lang="en-US" b="1" dirty="0" smtClean="0">
                <a:solidFill>
                  <a:srgbClr val="000000"/>
                </a:solidFill>
                <a:latin typeface="Arial" charset="0"/>
              </a:rPr>
              <a:t>)</a:t>
            </a:r>
            <a:endParaRPr lang="en-US" b="1" dirty="0">
              <a:solidFill>
                <a:srgbClr val="000000"/>
              </a:solidFill>
              <a:latin typeface="Arial" charset="0"/>
            </a:endParaRPr>
          </a:p>
          <a:p>
            <a:pPr eaLnBrk="1" hangingPunct="1">
              <a:spcBef>
                <a:spcPct val="0"/>
              </a:spcBef>
              <a:buClr>
                <a:srgbClr val="000000"/>
              </a:buClr>
              <a:buSzPct val="79000"/>
            </a:pPr>
            <a:r>
              <a:rPr lang="en-US" b="1" dirty="0">
                <a:solidFill>
                  <a:srgbClr val="000000"/>
                </a:solidFill>
                <a:latin typeface="Arial" charset="0"/>
              </a:rPr>
              <a:t>Why/Purpose:</a:t>
            </a:r>
            <a:r>
              <a:rPr lang="en-US" dirty="0">
                <a:solidFill>
                  <a:srgbClr val="000000"/>
                </a:solidFill>
                <a:latin typeface="Arial" charset="0"/>
              </a:rPr>
              <a:t>  Allowing participants to speak to their experiences in teaching the CCSS is beneficial and validating of their knowledge. The graphic organizer supports the organization of their thinking and talking to their partner supports their understanding.  Calling out the instructional move will support their implementation of this strategy in their classroom. </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Clr>
                <a:srgbClr val="000000"/>
              </a:buClr>
              <a:buSzPct val="79000"/>
            </a:pPr>
            <a:r>
              <a:rPr lang="en-US" b="1" dirty="0">
                <a:solidFill>
                  <a:srgbClr val="000000"/>
                </a:solidFill>
                <a:latin typeface="Arial" charset="0"/>
              </a:rPr>
              <a:t>How:</a:t>
            </a:r>
            <a:r>
              <a:rPr lang="en-US" dirty="0">
                <a:solidFill>
                  <a:srgbClr val="000000"/>
                </a:solidFill>
                <a:latin typeface="Arial" charset="0"/>
              </a:rPr>
              <a:t> </a:t>
            </a:r>
            <a:endParaRPr lang="en-US" dirty="0" smtClean="0">
              <a:solidFill>
                <a:srgbClr val="000000"/>
              </a:solidFill>
              <a:latin typeface="Arial" charset="0"/>
            </a:endParaRP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Ask participants what the benefits and challenges in teaching CCSS are for ELs</a:t>
            </a:r>
            <a:r>
              <a:rPr lang="en-US" dirty="0" smtClean="0">
                <a:solidFill>
                  <a:srgbClr val="000000"/>
                </a:solidFill>
                <a:latin typeface="Arial" charset="0"/>
              </a:rPr>
              <a:t>.</a:t>
            </a: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Use the T-chart to support participants in thinking about the BENEFITS and CHALLENGES of the CCSS. </a:t>
            </a:r>
            <a:endParaRPr lang="en-US" dirty="0" smtClean="0">
              <a:solidFill>
                <a:srgbClr val="000000"/>
              </a:solidFill>
              <a:latin typeface="Arial" charset="0"/>
            </a:endParaRP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Give participants 30 seconds of think time and then ask them to turn and talk with a partner.  After 4 minutes, have them share out to the whole group</a:t>
            </a:r>
            <a:r>
              <a:rPr lang="en-US" dirty="0" smtClean="0">
                <a:solidFill>
                  <a:srgbClr val="000000"/>
                </a:solidFill>
                <a:latin typeface="Arial" charset="0"/>
              </a:rPr>
              <a:t>.</a:t>
            </a:r>
          </a:p>
          <a:p>
            <a:pPr marL="628650" lvl="1" indent="-171450" eaLnBrk="1" hangingPunct="1">
              <a:spcBef>
                <a:spcPct val="0"/>
              </a:spcBef>
              <a:buClr>
                <a:srgbClr val="000000"/>
              </a:buClr>
              <a:buSzPct val="79000"/>
              <a:buFont typeface="Arial"/>
              <a:buChar char="•"/>
            </a:pPr>
            <a:r>
              <a:rPr lang="en-US" dirty="0" smtClean="0">
                <a:solidFill>
                  <a:srgbClr val="000000"/>
                </a:solidFill>
                <a:latin typeface="Arial" charset="0"/>
              </a:rPr>
              <a:t> </a:t>
            </a:r>
            <a:r>
              <a:rPr lang="en-US" dirty="0">
                <a:solidFill>
                  <a:srgbClr val="000000"/>
                </a:solidFill>
                <a:latin typeface="Arial" charset="0"/>
              </a:rPr>
              <a:t>Proceed to </a:t>
            </a:r>
            <a:r>
              <a:rPr lang="en-US" b="1" dirty="0">
                <a:solidFill>
                  <a:srgbClr val="000000"/>
                </a:solidFill>
                <a:latin typeface="Arial" charset="0"/>
              </a:rPr>
              <a:t>slide 11 </a:t>
            </a:r>
            <a:r>
              <a:rPr lang="en-US" dirty="0">
                <a:solidFill>
                  <a:srgbClr val="000000"/>
                </a:solidFill>
                <a:latin typeface="Arial" charset="0"/>
              </a:rPr>
              <a:t>after the whole group share out.</a:t>
            </a:r>
          </a:p>
        </p:txBody>
      </p:sp>
      <p:sp>
        <p:nvSpPr>
          <p:cNvPr id="39939" name="Shape 158"/>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Calibri" charset="0"/>
              <a:buNone/>
            </a:pPr>
            <a:r>
              <a:rPr lang="en-US" sz="1200" dirty="0">
                <a:solidFill>
                  <a:srgbClr val="000000"/>
                </a:solidFill>
                <a:latin typeface="Calibri" charset="0"/>
                <a:cs typeface="Calibri" charset="0"/>
                <a:sym typeface="Calibri"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68"/>
          <p:cNvSpPr>
            <a:spLocks noGrp="1" noRot="1" noChangeAspect="1" noTextEdit="1"/>
          </p:cNvSpPr>
          <p:nvPr>
            <p:ph type="sldImg" idx="2"/>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Shape 16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pPr eaLnBrk="1" hangingPunct="1">
              <a:spcBef>
                <a:spcPct val="0"/>
              </a:spcBef>
              <a:buSzPct val="79000"/>
            </a:pPr>
            <a:r>
              <a:rPr lang="en-US" dirty="0">
                <a:solidFill>
                  <a:srgbClr val="000000"/>
                </a:solidFill>
                <a:latin typeface="Arial" charset="0"/>
              </a:rPr>
              <a:t>S</a:t>
            </a:r>
            <a:r>
              <a:rPr lang="en-US" b="1" dirty="0">
                <a:solidFill>
                  <a:srgbClr val="000000"/>
                </a:solidFill>
                <a:latin typeface="Arial" charset="0"/>
              </a:rPr>
              <a:t>lide </a:t>
            </a:r>
            <a:r>
              <a:rPr lang="en-US" b="1" dirty="0" smtClean="0">
                <a:solidFill>
                  <a:srgbClr val="000000"/>
                </a:solidFill>
                <a:latin typeface="Arial" charset="0"/>
              </a:rPr>
              <a:t>12 </a:t>
            </a:r>
            <a:r>
              <a:rPr lang="en-US" b="1" dirty="0">
                <a:solidFill>
                  <a:srgbClr val="000000"/>
                </a:solidFill>
                <a:latin typeface="Arial" charset="0"/>
              </a:rPr>
              <a:t>- This the share out slide for slide 10 </a:t>
            </a:r>
            <a:r>
              <a:rPr lang="en-US" b="1" dirty="0" smtClean="0">
                <a:solidFill>
                  <a:srgbClr val="000000"/>
                </a:solidFill>
                <a:latin typeface="Arial" charset="0"/>
              </a:rPr>
              <a:t>(2 </a:t>
            </a:r>
            <a:r>
              <a:rPr lang="en-US" b="1" dirty="0">
                <a:solidFill>
                  <a:srgbClr val="000000"/>
                </a:solidFill>
                <a:latin typeface="Arial" charset="0"/>
              </a:rPr>
              <a:t>minutes)</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SzPct val="79000"/>
            </a:pPr>
            <a:r>
              <a:rPr lang="en-US" b="1" dirty="0">
                <a:solidFill>
                  <a:srgbClr val="000000"/>
                </a:solidFill>
                <a:latin typeface="Arial" charset="0"/>
              </a:rPr>
              <a:t>Why/Purpose:</a:t>
            </a:r>
            <a:r>
              <a:rPr lang="en-US" dirty="0">
                <a:solidFill>
                  <a:srgbClr val="000000"/>
                </a:solidFill>
                <a:latin typeface="Arial" charset="0"/>
              </a:rPr>
              <a:t>  Specifically call out the 3 main benefits and challenges with the CCSS.  This will ensure that the 3 main ideas are brought out to the group.</a:t>
            </a:r>
          </a:p>
          <a:p>
            <a:pPr eaLnBrk="1" hangingPunct="1">
              <a:spcBef>
                <a:spcPct val="0"/>
              </a:spcBef>
              <a:buClr>
                <a:srgbClr val="000000"/>
              </a:buClr>
            </a:pPr>
            <a:endParaRPr lang="en-US" dirty="0">
              <a:solidFill>
                <a:srgbClr val="000000"/>
              </a:solidFill>
              <a:latin typeface="Arial" charset="0"/>
            </a:endParaRPr>
          </a:p>
          <a:p>
            <a:pPr eaLnBrk="1" hangingPunct="1">
              <a:spcBef>
                <a:spcPct val="0"/>
              </a:spcBef>
              <a:buSzPct val="79000"/>
            </a:pPr>
            <a:r>
              <a:rPr lang="en-US" b="1" dirty="0">
                <a:solidFill>
                  <a:srgbClr val="000000"/>
                </a:solidFill>
                <a:latin typeface="Arial" charset="0"/>
              </a:rPr>
              <a:t>How:</a:t>
            </a:r>
            <a:r>
              <a:rPr lang="en-US" dirty="0">
                <a:solidFill>
                  <a:srgbClr val="000000"/>
                </a:solidFill>
                <a:latin typeface="Arial" charset="0"/>
              </a:rPr>
              <a:t>  Review the benefits and challenges. If people called out some of the items on the slides, you may want to begin with those.  Ensure to speak to the fact that the benefits are also the challenges and vice versa.</a:t>
            </a:r>
          </a:p>
        </p:txBody>
      </p:sp>
      <p:sp>
        <p:nvSpPr>
          <p:cNvPr id="41987" name="Shape 170"/>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Calibri" charset="0"/>
              <a:buNone/>
            </a:pPr>
            <a:r>
              <a:rPr lang="en-US" sz="1200" dirty="0">
                <a:solidFill>
                  <a:srgbClr val="000000"/>
                </a:solidFill>
                <a:latin typeface="Calibri" charset="0"/>
                <a:cs typeface="Calibri" charset="0"/>
                <a:sym typeface="Calibri"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a:latin typeface="Calibri" charset="0"/>
              </a:rPr>
              <a:t>Slide </a:t>
            </a:r>
            <a:r>
              <a:rPr lang="en-US" sz="1400" b="1" dirty="0" smtClean="0">
                <a:latin typeface="Calibri" charset="0"/>
              </a:rPr>
              <a:t>13: </a:t>
            </a:r>
            <a:r>
              <a:rPr lang="en-US" sz="1400" b="1" dirty="0">
                <a:latin typeface="Calibri" charset="0"/>
              </a:rPr>
              <a:t>(2 minutes)</a:t>
            </a:r>
          </a:p>
          <a:p>
            <a:endParaRPr lang="en-US" sz="1400" dirty="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1" dirty="0">
                <a:latin typeface="Calibri" charset="0"/>
              </a:rPr>
              <a:t>Why: </a:t>
            </a:r>
            <a:r>
              <a:rPr lang="en-US" sz="1400" dirty="0">
                <a:latin typeface="Calibri" charset="0"/>
              </a:rPr>
              <a:t>Highlight how language is embedded in CCSS Literacy without scaffolding.  One of the benefits of the CCSS is that it brings language to the forefront.  At the same time the language demands of the CCSS are complex and require language production from students. For example in ELA/ literacy all students including English Learners are expected to use academic language to construct effective arguments, request clarification, articulate their own ideas. </a:t>
            </a:r>
            <a:r>
              <a:rPr lang="en-US" sz="1400" dirty="0" smtClean="0">
                <a:latin typeface="Calibri" charset="0"/>
              </a:rPr>
              <a:t>The Standards insist that instruction in reading, writing, speaking, listening, and language be a shared responsibility within the school. </a:t>
            </a:r>
          </a:p>
          <a:p>
            <a:endParaRPr lang="en-US" sz="1400" dirty="0">
              <a:latin typeface="Calibri" charset="0"/>
            </a:endParaRPr>
          </a:p>
          <a:p>
            <a:endParaRPr lang="en-US" sz="1400" dirty="0" smtClean="0">
              <a:latin typeface="Calibri" charset="0"/>
            </a:endParaRPr>
          </a:p>
          <a:p>
            <a:endParaRPr lang="en-US" sz="1400" dirty="0" smtClean="0">
              <a:latin typeface="Calibri" charset="0"/>
            </a:endParaRPr>
          </a:p>
          <a:p>
            <a:r>
              <a:rPr lang="en-US" sz="1400" b="1" dirty="0" smtClean="0">
                <a:solidFill>
                  <a:srgbClr val="000000"/>
                </a:solidFill>
                <a:latin typeface="Arial" charset="0"/>
              </a:rPr>
              <a:t>How</a:t>
            </a:r>
            <a:r>
              <a:rPr lang="en-US" sz="1400" b="1" dirty="0">
                <a:solidFill>
                  <a:srgbClr val="000000"/>
                </a:solidFill>
                <a:latin typeface="Arial" charset="0"/>
              </a:rPr>
              <a:t>:</a:t>
            </a:r>
            <a:r>
              <a:rPr lang="en-US" sz="1400" dirty="0">
                <a:solidFill>
                  <a:srgbClr val="000000"/>
                </a:solidFill>
                <a:latin typeface="Arial" charset="0"/>
              </a:rPr>
              <a:t> </a:t>
            </a:r>
            <a:r>
              <a:rPr lang="en-US" sz="1400" dirty="0">
                <a:latin typeface="Calibri" charset="0"/>
              </a:rPr>
              <a:t>Bring attention to Master plan Guiding principle #1: All students are held to the same high expectation for learning.</a:t>
            </a:r>
          </a:p>
        </p:txBody>
      </p:sp>
      <p:sp>
        <p:nvSpPr>
          <p:cNvPr id="4" name="Slide Number Placeholder 3"/>
          <p:cNvSpPr>
            <a:spLocks noGrp="1"/>
          </p:cNvSpPr>
          <p:nvPr>
            <p:ph type="sldNum" sz="quarter" idx="5"/>
          </p:nvPr>
        </p:nvSpPr>
        <p:spPr/>
        <p:txBody>
          <a:bodyPr/>
          <a:lstStyle/>
          <a:p>
            <a:pPr>
              <a:defRPr/>
            </a:pPr>
            <a:fld id="{04C0043E-3B0A-284E-AAA5-58CE9F77C6F6}"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a:latin typeface="Calibri" charset="0"/>
              </a:rPr>
              <a:t>Slide </a:t>
            </a:r>
            <a:r>
              <a:rPr lang="en-US" sz="1400" b="1" dirty="0" smtClean="0">
                <a:latin typeface="Calibri" charset="0"/>
              </a:rPr>
              <a:t>14: </a:t>
            </a:r>
            <a:r>
              <a:rPr lang="en-US" sz="1400" b="1" dirty="0">
                <a:latin typeface="Calibri" charset="0"/>
              </a:rPr>
              <a:t>(1 </a:t>
            </a:r>
            <a:r>
              <a:rPr lang="en-US" sz="1400" b="1" dirty="0" smtClean="0">
                <a:latin typeface="Calibri" charset="0"/>
              </a:rPr>
              <a:t>minute) </a:t>
            </a:r>
            <a:endParaRPr lang="en-US" sz="1400" b="1" dirty="0">
              <a:latin typeface="Calibri" charset="0"/>
            </a:endParaRPr>
          </a:p>
          <a:p>
            <a:endParaRPr lang="en-US" sz="1400" dirty="0">
              <a:latin typeface="Calibri" charset="0"/>
            </a:endParaRPr>
          </a:p>
          <a:p>
            <a:r>
              <a:rPr lang="en-US" sz="1400" b="1" dirty="0">
                <a:latin typeface="Calibri" charset="0"/>
              </a:rPr>
              <a:t>Why: </a:t>
            </a:r>
            <a:r>
              <a:rPr lang="en-US" sz="1400" dirty="0">
                <a:latin typeface="Calibri" charset="0"/>
              </a:rPr>
              <a:t>highlight that in Math CCSS proficient students are expected to be able to articulate their thinking processing using specific language of the content </a:t>
            </a:r>
            <a:r>
              <a:rPr lang="en-US" sz="1400" dirty="0" smtClean="0">
                <a:latin typeface="Calibri" charset="0"/>
              </a:rPr>
              <a:t>area.</a:t>
            </a:r>
            <a:r>
              <a:rPr lang="en-US" sz="1400" baseline="0" dirty="0" smtClean="0">
                <a:latin typeface="Calibri" charset="0"/>
              </a:rPr>
              <a:t> S</a:t>
            </a:r>
            <a:r>
              <a:rPr lang="en-US" sz="1400" dirty="0" smtClean="0">
                <a:latin typeface="Calibri" charset="0"/>
              </a:rPr>
              <a:t>tudents will use language to build logical progression of statements, justify their conclusion and respond to the arguments of others</a:t>
            </a:r>
          </a:p>
          <a:p>
            <a:endParaRPr lang="en-US" sz="1400" b="1" dirty="0">
              <a:solidFill>
                <a:srgbClr val="000000"/>
              </a:solidFill>
              <a:latin typeface="Calibri" charset="0"/>
            </a:endParaRPr>
          </a:p>
          <a:p>
            <a:r>
              <a:rPr lang="en-US" sz="1400" b="1" dirty="0">
                <a:solidFill>
                  <a:srgbClr val="000000"/>
                </a:solidFill>
                <a:latin typeface="Arial" charset="0"/>
              </a:rPr>
              <a:t>How:</a:t>
            </a:r>
            <a:r>
              <a:rPr lang="en-US" sz="1400" dirty="0">
                <a:solidFill>
                  <a:srgbClr val="000000"/>
                </a:solidFill>
                <a:latin typeface="Arial" charset="0"/>
              </a:rPr>
              <a:t> </a:t>
            </a:r>
            <a:r>
              <a:rPr lang="en-US" sz="1400" dirty="0">
                <a:latin typeface="Calibri" charset="0"/>
              </a:rPr>
              <a:t>Mathematically students will use language to build logical progression of statements, justify their conclusion and respond to the arguments of others. The language students use in Mathematics looks differently than it did in Literacy.</a:t>
            </a:r>
          </a:p>
          <a:p>
            <a:endParaRPr lang="en-US" sz="1400" dirty="0">
              <a:latin typeface="Calibri" charset="0"/>
            </a:endParaRPr>
          </a:p>
          <a:p>
            <a:endParaRPr lang="en-US" sz="1400" b="1" dirty="0">
              <a:latin typeface="Calibri" charset="0"/>
            </a:endParaRPr>
          </a:p>
        </p:txBody>
      </p:sp>
      <p:sp>
        <p:nvSpPr>
          <p:cNvPr id="4" name="Slide Number Placeholder 3"/>
          <p:cNvSpPr>
            <a:spLocks noGrp="1"/>
          </p:cNvSpPr>
          <p:nvPr>
            <p:ph type="sldNum" sz="quarter" idx="5"/>
          </p:nvPr>
        </p:nvSpPr>
        <p:spPr/>
        <p:txBody>
          <a:bodyPr/>
          <a:lstStyle/>
          <a:p>
            <a:pPr>
              <a:defRPr/>
            </a:pPr>
            <a:fld id="{497B6204-F1D8-0249-9DFD-DDCA0D402D7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b="1"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400" b="1" dirty="0" smtClean="0">
                <a:latin typeface="Calibri" charset="0"/>
              </a:rPr>
              <a:t>Slide 15: (1 minute) </a:t>
            </a:r>
          </a:p>
          <a:p>
            <a:endParaRPr lang="en-US" sz="1400" b="1" dirty="0" smtClean="0">
              <a:latin typeface="Calibri" charset="0"/>
            </a:endParaRPr>
          </a:p>
          <a:p>
            <a:r>
              <a:rPr lang="en-US" sz="1400" b="1" dirty="0" smtClean="0">
                <a:latin typeface="Calibri" charset="0"/>
              </a:rPr>
              <a:t>Lastly </a:t>
            </a:r>
            <a:r>
              <a:rPr lang="en-US" sz="1400" b="1" dirty="0">
                <a:latin typeface="Calibri" charset="0"/>
              </a:rPr>
              <a:t>in science students will be using language to constructing explanations, engaging in argument, and communicating </a:t>
            </a:r>
            <a:r>
              <a:rPr lang="en-US" sz="1400" b="1" dirty="0" smtClean="0">
                <a:latin typeface="Calibri" charset="0"/>
              </a:rPr>
              <a:t>information</a:t>
            </a:r>
          </a:p>
          <a:p>
            <a:endParaRPr lang="en-US" sz="1400" dirty="0" smtClean="0">
              <a:latin typeface="Calibri" charset="0"/>
            </a:endParaRPr>
          </a:p>
          <a:p>
            <a:r>
              <a:rPr lang="en-US" sz="1400" b="1" dirty="0" smtClean="0">
                <a:latin typeface="Calibri" charset="0"/>
              </a:rPr>
              <a:t>Why: </a:t>
            </a:r>
            <a:r>
              <a:rPr lang="en-US" sz="1400" dirty="0" smtClean="0">
                <a:latin typeface="Calibri" charset="0"/>
              </a:rPr>
              <a:t>Language needs to be supported differently depending on the content areas. In science students will be using language to constructing explanations, engaging in argument, and communicating information. </a:t>
            </a:r>
          </a:p>
          <a:p>
            <a:endParaRPr lang="en-US" sz="1400" dirty="0" smtClean="0">
              <a:latin typeface="Calibri" charset="0"/>
            </a:endParaRPr>
          </a:p>
          <a:p>
            <a:r>
              <a:rPr lang="en-US" sz="1400" b="1" dirty="0" smtClean="0">
                <a:solidFill>
                  <a:srgbClr val="000000"/>
                </a:solidFill>
                <a:latin typeface="Arial" charset="0"/>
              </a:rPr>
              <a:t>How:</a:t>
            </a:r>
            <a:r>
              <a:rPr lang="en-US" sz="1400" dirty="0" smtClean="0">
                <a:solidFill>
                  <a:srgbClr val="000000"/>
                </a:solidFill>
                <a:latin typeface="Arial" charset="0"/>
              </a:rPr>
              <a:t> Highlight that students will be expected to use the  language of science to engage in argument and construct explanations </a:t>
            </a:r>
            <a:endParaRPr lang="en-US" sz="1400" b="1" dirty="0" smtClean="0">
              <a:latin typeface="Calibri" charset="0"/>
            </a:endParaRPr>
          </a:p>
          <a:p>
            <a:endParaRPr lang="en-US" sz="1400" b="1" dirty="0">
              <a:latin typeface="Calibri" charset="0"/>
            </a:endParaRPr>
          </a:p>
        </p:txBody>
      </p:sp>
      <p:sp>
        <p:nvSpPr>
          <p:cNvPr id="4" name="Slide Number Placeholder 3"/>
          <p:cNvSpPr>
            <a:spLocks noGrp="1"/>
          </p:cNvSpPr>
          <p:nvPr>
            <p:ph type="sldNum" sz="quarter" idx="5"/>
          </p:nvPr>
        </p:nvSpPr>
        <p:spPr/>
        <p:txBody>
          <a:bodyPr/>
          <a:lstStyle/>
          <a:p>
            <a:pPr>
              <a:defRPr/>
            </a:pPr>
            <a:fld id="{33BDEFE6-1F97-4747-B351-9762389F52D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a:latin typeface="Calibri" charset="0"/>
              </a:rPr>
              <a:t>Slide </a:t>
            </a:r>
            <a:r>
              <a:rPr lang="en-US" sz="1400" b="1" dirty="0" smtClean="0">
                <a:latin typeface="Calibri" charset="0"/>
              </a:rPr>
              <a:t>16: </a:t>
            </a:r>
            <a:r>
              <a:rPr lang="en-US" sz="1400" b="1" dirty="0">
                <a:latin typeface="Calibri" charset="0"/>
              </a:rPr>
              <a:t>(2 minutes</a:t>
            </a:r>
            <a:r>
              <a:rPr lang="en-US" sz="1400" b="1" dirty="0" smtClean="0">
                <a:latin typeface="Calibri" charset="0"/>
              </a:rPr>
              <a:t>)      If </a:t>
            </a:r>
            <a:r>
              <a:rPr lang="en-US" sz="1400" b="1" dirty="0">
                <a:latin typeface="Calibri" charset="0"/>
              </a:rPr>
              <a:t>language is embedded within CCSS, then why do we have ELD Standards?  </a:t>
            </a:r>
            <a:endParaRPr lang="en-US" sz="1400" b="1" dirty="0" smtClean="0">
              <a:latin typeface="Calibri" charset="0"/>
            </a:endParaRPr>
          </a:p>
          <a:p>
            <a:endParaRPr lang="en-US" sz="1400" b="1" dirty="0" smtClean="0">
              <a:latin typeface="Calibri" charset="0"/>
            </a:endParaRPr>
          </a:p>
          <a:p>
            <a:pPr marL="742950" lvl="1" indent="-285750">
              <a:buFont typeface="Arial"/>
              <a:buChar char="•"/>
            </a:pPr>
            <a:r>
              <a:rPr lang="en-US" sz="1400" dirty="0" smtClean="0">
                <a:latin typeface="Calibri" charset="0"/>
              </a:rPr>
              <a:t>The </a:t>
            </a:r>
            <a:r>
              <a:rPr lang="en-US" sz="1400" dirty="0">
                <a:latin typeface="Calibri" charset="0"/>
              </a:rPr>
              <a:t>CCSS specify that the standards are intended to apply to all students including English </a:t>
            </a:r>
            <a:r>
              <a:rPr lang="en-US" sz="1400" dirty="0" smtClean="0">
                <a:latin typeface="Calibri" charset="0"/>
              </a:rPr>
              <a:t>learners.</a:t>
            </a:r>
          </a:p>
          <a:p>
            <a:pPr marL="742950" lvl="1" indent="-285750">
              <a:buFont typeface="Arial"/>
              <a:buChar char="•"/>
            </a:pPr>
            <a:r>
              <a:rPr lang="en-US" sz="1400" dirty="0" smtClean="0">
                <a:latin typeface="Calibri" charset="0"/>
              </a:rPr>
              <a:t>Both </a:t>
            </a:r>
            <a:r>
              <a:rPr lang="en-US" sz="1400" dirty="0">
                <a:latin typeface="Calibri" charset="0"/>
              </a:rPr>
              <a:t>the National Governors Association Center for Best Practices and the Council of Chief State S</a:t>
            </a:r>
            <a:r>
              <a:rPr lang="en-US" sz="1400" dirty="0" smtClean="0">
                <a:latin typeface="Calibri" charset="0"/>
              </a:rPr>
              <a:t>chool Officers </a:t>
            </a:r>
            <a:r>
              <a:rPr lang="en-US" sz="1400" dirty="0">
                <a:latin typeface="Calibri" charset="0"/>
              </a:rPr>
              <a:t>believe that all students should be held to the same high expectations outlined in the Common Core </a:t>
            </a:r>
            <a:r>
              <a:rPr lang="en-US" sz="1400" dirty="0" smtClean="0">
                <a:latin typeface="Calibri" charset="0"/>
              </a:rPr>
              <a:t>Standards</a:t>
            </a:r>
            <a:r>
              <a:rPr lang="en-US" sz="1400" baseline="0" dirty="0" smtClean="0">
                <a:latin typeface="Calibri" charset="0"/>
              </a:rPr>
              <a:t> -</a:t>
            </a:r>
            <a:r>
              <a:rPr lang="en-US" sz="1400" dirty="0" smtClean="0">
                <a:latin typeface="Calibri" charset="0"/>
              </a:rPr>
              <a:t>this </a:t>
            </a:r>
            <a:r>
              <a:rPr lang="en-US" sz="1400" dirty="0">
                <a:latin typeface="Calibri" charset="0"/>
              </a:rPr>
              <a:t>includes English Learners--- </a:t>
            </a:r>
            <a:endParaRPr lang="en-US" sz="1400" b="1" dirty="0" smtClean="0">
              <a:latin typeface="Calibri" charset="0"/>
            </a:endParaRPr>
          </a:p>
          <a:p>
            <a:pPr marL="742950" lvl="1" indent="-285750">
              <a:buFont typeface="Arial"/>
              <a:buChar char="•"/>
            </a:pPr>
            <a:r>
              <a:rPr lang="en-US" sz="1400" b="1" dirty="0" smtClean="0">
                <a:latin typeface="Calibri" charset="0"/>
              </a:rPr>
              <a:t>EL</a:t>
            </a:r>
            <a:r>
              <a:rPr lang="en-US" sz="1400" b="1" baseline="0" dirty="0" smtClean="0">
                <a:latin typeface="Calibri" charset="0"/>
              </a:rPr>
              <a:t> </a:t>
            </a:r>
            <a:r>
              <a:rPr lang="en-US" sz="1400" b="1" dirty="0" smtClean="0">
                <a:latin typeface="Calibri" charset="0"/>
              </a:rPr>
              <a:t>students </a:t>
            </a:r>
            <a:r>
              <a:rPr lang="en-US" sz="1400" b="1" dirty="0">
                <a:latin typeface="Calibri" charset="0"/>
              </a:rPr>
              <a:t>may require additional time, appropriate instructional support and aligned assessments as they acquire both English language proficiency along with content area </a:t>
            </a:r>
            <a:r>
              <a:rPr lang="en-US" sz="1400" b="1" dirty="0" smtClean="0">
                <a:latin typeface="Calibri" charset="0"/>
              </a:rPr>
              <a:t>knowledge</a:t>
            </a:r>
          </a:p>
          <a:p>
            <a:pPr marL="742950" lvl="1" indent="-285750">
              <a:buFont typeface="Arial"/>
              <a:buChar char="•"/>
            </a:pPr>
            <a:r>
              <a:rPr lang="en-US" sz="1400" b="1" dirty="0" smtClean="0">
                <a:latin typeface="Calibri" charset="0"/>
              </a:rPr>
              <a:t>The </a:t>
            </a:r>
            <a:r>
              <a:rPr lang="en-US" sz="1400" b="1" dirty="0">
                <a:latin typeface="Calibri" charset="0"/>
              </a:rPr>
              <a:t>ELD standards are designed to address the dual challenge faced by </a:t>
            </a:r>
            <a:r>
              <a:rPr lang="en-US" sz="1400" b="1" dirty="0" smtClean="0">
                <a:latin typeface="Calibri" charset="0"/>
              </a:rPr>
              <a:t>ELs </a:t>
            </a:r>
            <a:r>
              <a:rPr lang="en-US" sz="1400" b="1" dirty="0">
                <a:latin typeface="Calibri" charset="0"/>
              </a:rPr>
              <a:t>as they learn both language and </a:t>
            </a:r>
            <a:r>
              <a:rPr lang="en-US" sz="1400" b="1" dirty="0" smtClean="0">
                <a:latin typeface="Calibri" charset="0"/>
              </a:rPr>
              <a:t>content.</a:t>
            </a:r>
          </a:p>
          <a:p>
            <a:pPr marL="457200" lvl="1" indent="0">
              <a:buFont typeface="Arial"/>
              <a:buNone/>
            </a:pPr>
            <a:endParaRPr lang="en-US" sz="1400" b="1" dirty="0" smtClean="0">
              <a:latin typeface="Calibri" charset="0"/>
            </a:endParaRPr>
          </a:p>
          <a:p>
            <a:pPr marL="0" lvl="0" indent="0">
              <a:buFont typeface="Arial"/>
              <a:buNone/>
            </a:pPr>
            <a:r>
              <a:rPr lang="en-US" sz="1400" b="1" dirty="0" smtClean="0">
                <a:latin typeface="Calibri" charset="0"/>
              </a:rPr>
              <a:t>Facilitators</a:t>
            </a:r>
            <a:r>
              <a:rPr lang="en-US" sz="1400" b="1" baseline="0" dirty="0" smtClean="0">
                <a:latin typeface="Calibri" charset="0"/>
              </a:rPr>
              <a:t> should point participants to Master Plan Guiding </a:t>
            </a:r>
            <a:r>
              <a:rPr lang="en-US" sz="1400" b="1" dirty="0" smtClean="0">
                <a:latin typeface="Calibri" charset="0"/>
              </a:rPr>
              <a:t>plan </a:t>
            </a:r>
            <a:r>
              <a:rPr lang="en-US" sz="1400" b="1" dirty="0">
                <a:latin typeface="Calibri" charset="0"/>
              </a:rPr>
              <a:t>guiding principle #</a:t>
            </a:r>
            <a:r>
              <a:rPr lang="en-US" sz="1400" b="1" dirty="0" smtClean="0">
                <a:latin typeface="Calibri" charset="0"/>
              </a:rPr>
              <a:t>1 and 6)</a:t>
            </a:r>
            <a:endParaRPr lang="en-US" sz="1400" b="1" dirty="0">
              <a:latin typeface="Calibri" charset="0"/>
            </a:endParaRPr>
          </a:p>
          <a:p>
            <a:pPr marL="742950" lvl="1" indent="-285750">
              <a:buFont typeface="Arial"/>
              <a:buChar char="•"/>
            </a:pPr>
            <a:endParaRPr lang="en-US" sz="1400" dirty="0">
              <a:latin typeface="Calibri" charset="0"/>
            </a:endParaRPr>
          </a:p>
          <a:p>
            <a:r>
              <a:rPr lang="en-US" sz="1400" dirty="0" smtClean="0">
                <a:latin typeface="Calibri" charset="0"/>
              </a:rPr>
              <a:t>ELs </a:t>
            </a:r>
            <a:r>
              <a:rPr lang="en-US" sz="1400" dirty="0">
                <a:latin typeface="Calibri" charset="0"/>
              </a:rPr>
              <a:t>are a complex group of students with a variety of needs and they come with varying levels of both language and literacy proficiency. ALL teachers are responsible for addressing the needs of </a:t>
            </a:r>
            <a:r>
              <a:rPr lang="en-US" sz="1400" dirty="0" smtClean="0">
                <a:latin typeface="Calibri" charset="0"/>
              </a:rPr>
              <a:t>ELs </a:t>
            </a:r>
            <a:r>
              <a:rPr lang="en-US" sz="1400" dirty="0">
                <a:latin typeface="Calibri" charset="0"/>
              </a:rPr>
              <a:t>through knowing and using the ELD standards for English learners</a:t>
            </a:r>
          </a:p>
        </p:txBody>
      </p:sp>
      <p:sp>
        <p:nvSpPr>
          <p:cNvPr id="4" name="Slide Number Placeholder 3"/>
          <p:cNvSpPr>
            <a:spLocks noGrp="1"/>
          </p:cNvSpPr>
          <p:nvPr>
            <p:ph type="sldNum" sz="quarter" idx="5"/>
          </p:nvPr>
        </p:nvSpPr>
        <p:spPr/>
        <p:txBody>
          <a:bodyPr/>
          <a:lstStyle/>
          <a:p>
            <a:pPr>
              <a:defRPr/>
            </a:pPr>
            <a:fld id="{576E5B3C-9D3B-FA45-87BE-CFCB62E74FF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smtClean="0">
                <a:latin typeface="Calibri" charset="0"/>
              </a:rPr>
              <a:t>Slide 17: (2 minutes)</a:t>
            </a:r>
          </a:p>
          <a:p>
            <a:pPr eaLnBrk="1" hangingPunct="1">
              <a:defRPr/>
            </a:pPr>
            <a:endParaRPr lang="en-US" dirty="0" smtClean="0">
              <a:latin typeface="Calibri" charset="0"/>
            </a:endParaRPr>
          </a:p>
          <a:p>
            <a:pPr eaLnBrk="1" hangingPunct="1">
              <a:defRPr/>
            </a:pPr>
            <a:r>
              <a:rPr lang="en-US" b="1" dirty="0" smtClean="0">
                <a:latin typeface="Calibri" charset="0"/>
              </a:rPr>
              <a:t>Why/Purpose: </a:t>
            </a:r>
            <a:r>
              <a:rPr lang="en-US" dirty="0" smtClean="0">
                <a:latin typeface="Calibri" charset="0"/>
              </a:rPr>
              <a:t>To </a:t>
            </a:r>
            <a:r>
              <a:rPr lang="en-US" dirty="0">
                <a:latin typeface="Calibri" charset="0"/>
              </a:rPr>
              <a:t>ensure that participants understand the purpose of the new ELD Standards.</a:t>
            </a:r>
          </a:p>
          <a:p>
            <a:pPr eaLnBrk="1" hangingPunct="1">
              <a:defRPr/>
            </a:pPr>
            <a:endParaRPr lang="en-US" b="1" dirty="0">
              <a:latin typeface="Calibri" charset="0"/>
            </a:endParaRPr>
          </a:p>
          <a:p>
            <a:pPr eaLnBrk="1" hangingPunct="1">
              <a:defRPr/>
            </a:pPr>
            <a:r>
              <a:rPr lang="en-US" b="1" dirty="0" smtClean="0">
                <a:latin typeface="Calibri" charset="0"/>
              </a:rPr>
              <a:t>How</a:t>
            </a:r>
            <a:r>
              <a:rPr lang="en-US" dirty="0" smtClean="0">
                <a:latin typeface="Calibri" charset="0"/>
              </a:rPr>
              <a:t>: </a:t>
            </a:r>
            <a:r>
              <a:rPr lang="en-US" dirty="0" smtClean="0">
                <a:solidFill>
                  <a:srgbClr val="000000"/>
                </a:solidFill>
                <a:latin typeface="Arial" charset="0"/>
              </a:rPr>
              <a:t>Paraphrase the purpose of the new ELD CA standards:</a:t>
            </a:r>
          </a:p>
          <a:p>
            <a:pPr marL="228600" indent="-228600" eaLnBrk="1" hangingPunct="1">
              <a:buFont typeface="+mj-lt"/>
              <a:buAutoNum type="arabicPeriod"/>
              <a:defRPr/>
            </a:pPr>
            <a:r>
              <a:rPr lang="en-US" dirty="0" smtClean="0">
                <a:solidFill>
                  <a:srgbClr val="000000"/>
                </a:solidFill>
                <a:latin typeface="Arial" charset="0"/>
              </a:rPr>
              <a:t>To be used in tandem</a:t>
            </a:r>
            <a:r>
              <a:rPr lang="en-US" dirty="0" smtClean="0">
                <a:latin typeface="Calibri" charset="0"/>
              </a:rPr>
              <a:t> with CCSS ELA</a:t>
            </a:r>
          </a:p>
          <a:p>
            <a:pPr marL="228600" indent="-228600" eaLnBrk="1" hangingPunct="1">
              <a:buFont typeface="+mj-lt"/>
              <a:buAutoNum type="arabicPeriod"/>
              <a:defRPr/>
            </a:pPr>
            <a:r>
              <a:rPr lang="en-US" dirty="0" smtClean="0">
                <a:latin typeface="Calibri" charset="0"/>
              </a:rPr>
              <a:t>Highlight and amplify critical knowledge about language and skills using CCSS ELA</a:t>
            </a:r>
          </a:p>
          <a:p>
            <a:pPr marL="228600" indent="-228600" eaLnBrk="1" hangingPunct="1">
              <a:buFont typeface="+mj-lt"/>
              <a:buAutoNum type="arabicPeriod"/>
              <a:defRPr/>
            </a:pPr>
            <a:r>
              <a:rPr lang="en-US" dirty="0" smtClean="0">
                <a:latin typeface="Calibri" charset="0"/>
              </a:rPr>
              <a:t>Provide fewer,  clearer and higher standards </a:t>
            </a:r>
          </a:p>
          <a:p>
            <a:pPr marL="228600" indent="-228600" eaLnBrk="1" hangingPunct="1">
              <a:buFont typeface="+mj-lt"/>
              <a:buAutoNum type="arabicPeriod"/>
              <a:defRPr/>
            </a:pPr>
            <a:r>
              <a:rPr lang="en-US" dirty="0" smtClean="0">
                <a:latin typeface="Calibri" charset="0"/>
              </a:rPr>
              <a:t>Strengthen ELD opportunities in content instruction and in targeted ELD </a:t>
            </a:r>
          </a:p>
          <a:p>
            <a:pPr marL="228600" indent="-228600" eaLnBrk="1" hangingPunct="1">
              <a:buFont typeface="+mj-lt"/>
              <a:buAutoNum type="arabicPeriod"/>
              <a:defRPr/>
            </a:pPr>
            <a:endParaRPr lang="en-US" b="1" dirty="0" smtClean="0">
              <a:solidFill>
                <a:srgbClr val="000000"/>
              </a:solidFill>
              <a:latin typeface="Arial" charset="0"/>
            </a:endParaRPr>
          </a:p>
        </p:txBody>
      </p:sp>
      <p:sp>
        <p:nvSpPr>
          <p:cNvPr id="4" name="Slide Number Placeholder 3"/>
          <p:cNvSpPr>
            <a:spLocks noGrp="1"/>
          </p:cNvSpPr>
          <p:nvPr>
            <p:ph type="sldNum" sz="quarter" idx="5"/>
          </p:nvPr>
        </p:nvSpPr>
        <p:spPr/>
        <p:txBody>
          <a:bodyPr/>
          <a:lstStyle/>
          <a:p>
            <a:pPr>
              <a:defRPr/>
            </a:pPr>
            <a:fld id="{61132F81-288D-FB42-B15A-9C62FC967A9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18: </a:t>
            </a:r>
            <a:r>
              <a:rPr lang="en-US" b="1" dirty="0">
                <a:latin typeface="Calibri" charset="0"/>
              </a:rPr>
              <a:t>(2 </a:t>
            </a:r>
            <a:r>
              <a:rPr lang="en-US" b="1" dirty="0" smtClean="0">
                <a:latin typeface="Calibri" charset="0"/>
              </a:rPr>
              <a:t>minutes) </a:t>
            </a:r>
            <a:endParaRPr lang="en-US" b="1" dirty="0">
              <a:latin typeface="Calibri" charset="0"/>
            </a:endParaRPr>
          </a:p>
          <a:p>
            <a:endParaRPr lang="en-US" b="1" dirty="0">
              <a:latin typeface="Calibri" charset="0"/>
            </a:endParaRPr>
          </a:p>
          <a:p>
            <a:r>
              <a:rPr lang="en-US" b="1" dirty="0">
                <a:latin typeface="Calibri" charset="0"/>
              </a:rPr>
              <a:t>Why/Purpose:  </a:t>
            </a:r>
            <a:r>
              <a:rPr lang="en-US" dirty="0">
                <a:latin typeface="Calibri" charset="0"/>
              </a:rPr>
              <a:t>To call attention to the Goals of the CA ELD Standards, as well as, misconceptions or “ What the CA ELD Standards Are Not.” Highlight the </a:t>
            </a:r>
            <a:r>
              <a:rPr lang="en-US" dirty="0" smtClean="0">
                <a:latin typeface="Calibri" charset="0"/>
              </a:rPr>
              <a:t>opportunities</a:t>
            </a:r>
            <a:r>
              <a:rPr lang="en-US" baseline="0" dirty="0" smtClean="0">
                <a:latin typeface="Calibri" charset="0"/>
              </a:rPr>
              <a:t> for students to interact </a:t>
            </a:r>
            <a:r>
              <a:rPr lang="en-US" dirty="0" smtClean="0">
                <a:latin typeface="Calibri" charset="0"/>
              </a:rPr>
              <a:t>to </a:t>
            </a:r>
            <a:r>
              <a:rPr lang="en-US" dirty="0">
                <a:latin typeface="Calibri" charset="0"/>
              </a:rPr>
              <a:t>make CA ELD standards more interactive</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first explain the goals by saying:  “</a:t>
            </a:r>
            <a:r>
              <a:rPr lang="en-US" altLang="ja-JP" dirty="0">
                <a:latin typeface="Calibri" charset="0"/>
              </a:rPr>
              <a:t>English learners must simultaneously successfully engage in challenging academic activities, as set by the CCSS, while developing proficiency in advanced English. The CA ELD Standards are intended to support this dual endeavor by providing fewer, clearer, and higher standards: </a:t>
            </a:r>
          </a:p>
          <a:p>
            <a:endParaRPr lang="en-US" dirty="0">
              <a:latin typeface="Calibri" charset="0"/>
            </a:endParaRPr>
          </a:p>
          <a:p>
            <a:pPr marL="628650" lvl="1" indent="-171450">
              <a:buFont typeface="Arial"/>
              <a:buChar char="•"/>
            </a:pPr>
            <a:r>
              <a:rPr lang="en-US" b="1" dirty="0">
                <a:latin typeface="Calibri" charset="0"/>
              </a:rPr>
              <a:t>Fewer: </a:t>
            </a:r>
            <a:r>
              <a:rPr lang="en-US" dirty="0">
                <a:latin typeface="Calibri" charset="0"/>
              </a:rPr>
              <a:t>Those standards that are necessary and essential for development and success; </a:t>
            </a:r>
          </a:p>
          <a:p>
            <a:pPr marL="628650" lvl="1" indent="-171450">
              <a:buFont typeface="Arial"/>
              <a:buChar char="•"/>
            </a:pPr>
            <a:endParaRPr lang="en-US" dirty="0">
              <a:latin typeface="Calibri" charset="0"/>
            </a:endParaRPr>
          </a:p>
          <a:p>
            <a:pPr marL="628650" lvl="1" indent="-171450">
              <a:buFont typeface="Arial"/>
              <a:buChar char="•"/>
            </a:pPr>
            <a:r>
              <a:rPr lang="en-US" b="1" dirty="0">
                <a:latin typeface="Calibri" charset="0"/>
              </a:rPr>
              <a:t>Clearer: </a:t>
            </a:r>
            <a:r>
              <a:rPr lang="en-US" dirty="0">
                <a:latin typeface="Calibri" charset="0"/>
              </a:rPr>
              <a:t>A coherent body of standards that have clear links to curriculum and assessments; </a:t>
            </a:r>
          </a:p>
          <a:p>
            <a:pPr marL="628650" lvl="1" indent="-171450">
              <a:buFont typeface="Arial"/>
              <a:buChar char="•"/>
            </a:pPr>
            <a:endParaRPr lang="en-US" dirty="0">
              <a:latin typeface="Calibri" charset="0"/>
            </a:endParaRPr>
          </a:p>
          <a:p>
            <a:pPr marL="628650" lvl="1" indent="-171450">
              <a:buFont typeface="Arial"/>
              <a:buChar char="•"/>
            </a:pPr>
            <a:r>
              <a:rPr lang="en-US" b="1" dirty="0">
                <a:latin typeface="Calibri" charset="0"/>
              </a:rPr>
              <a:t>Higher: </a:t>
            </a:r>
            <a:r>
              <a:rPr lang="en-US" dirty="0">
                <a:latin typeface="Calibri" charset="0"/>
              </a:rPr>
              <a:t>Alignment with the elevated standards of the Common Core State Standards for ELA.”</a:t>
            </a:r>
          </a:p>
          <a:p>
            <a:pPr marL="628650" lvl="1" indent="-171450">
              <a:buFont typeface="Arial"/>
              <a:buChar char="•"/>
            </a:pPr>
            <a:endParaRPr lang="en-US" dirty="0">
              <a:latin typeface="Calibri" charset="0"/>
            </a:endParaRPr>
          </a:p>
          <a:p>
            <a:pPr marL="628650" lvl="1" indent="-171450">
              <a:buFont typeface="Arial"/>
              <a:buChar char="•"/>
            </a:pPr>
            <a:r>
              <a:rPr lang="en-US" dirty="0">
                <a:latin typeface="Calibri" charset="0"/>
              </a:rPr>
              <a:t>The facilitator will continue reading the remainder of the goals, then continue with “What CA ELD Standards Are Not.”</a:t>
            </a:r>
            <a:endParaRPr lang="en-US" altLang="ja-JP" dirty="0">
              <a:latin typeface="Calibri" charset="0"/>
            </a:endParaRPr>
          </a:p>
          <a:p>
            <a:endParaRPr lang="en-US" sz="1800" dirty="0">
              <a:latin typeface="Calibri" charset="0"/>
            </a:endParaRPr>
          </a:p>
          <a:p>
            <a:r>
              <a:rPr lang="en-US" sz="1800" b="1" dirty="0">
                <a:latin typeface="Calibri" charset="0"/>
              </a:rPr>
              <a:t>Additional Notes: </a:t>
            </a:r>
            <a:r>
              <a:rPr lang="en-US" dirty="0">
                <a:latin typeface="Calibri" charset="0"/>
              </a:rPr>
              <a:t>This could be made into an activity where you cut the goals and ‘what the CA ELD are not’ into strips and then have participants sort them in to the two columns.</a:t>
            </a:r>
          </a:p>
        </p:txBody>
      </p:sp>
      <p:sp>
        <p:nvSpPr>
          <p:cNvPr id="4" name="Slide Number Placeholder 3"/>
          <p:cNvSpPr>
            <a:spLocks noGrp="1"/>
          </p:cNvSpPr>
          <p:nvPr>
            <p:ph type="sldNum" sz="quarter" idx="5"/>
          </p:nvPr>
        </p:nvSpPr>
        <p:spPr/>
        <p:txBody>
          <a:bodyPr/>
          <a:lstStyle/>
          <a:p>
            <a:pPr>
              <a:defRPr/>
            </a:pPr>
            <a:fld id="{512EFC4A-62C3-8E4C-8914-D99A4D368D2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t" anchorCtr="0" compatLnSpc="1">
            <a:prstTxWarp prst="textNoShape">
              <a:avLst/>
            </a:prstTxWarp>
          </a:bodyPr>
          <a:lstStyle/>
          <a:p>
            <a:pPr eaLnBrk="1" hangingPunct="1">
              <a:spcBef>
                <a:spcPct val="0"/>
              </a:spcBef>
              <a:buFont typeface="+mj-lt"/>
              <a:buNone/>
              <a:defRPr/>
            </a:pPr>
            <a:r>
              <a:rPr lang="en-US" sz="1400" b="1" dirty="0">
                <a:latin typeface="Calibri" charset="0"/>
              </a:rPr>
              <a:t>Slide </a:t>
            </a:r>
            <a:r>
              <a:rPr lang="en-US" sz="1400" b="1" dirty="0" smtClean="0">
                <a:latin typeface="Calibri" charset="0"/>
              </a:rPr>
              <a:t>19: </a:t>
            </a:r>
            <a:r>
              <a:rPr lang="en-US" sz="1400" b="1" dirty="0" smtClean="0">
                <a:latin typeface="Calibri" charset="0"/>
              </a:rPr>
              <a:t>(2 </a:t>
            </a:r>
            <a:r>
              <a:rPr lang="en-US" sz="1400" b="1" dirty="0" smtClean="0">
                <a:latin typeface="Calibri" charset="0"/>
              </a:rPr>
              <a:t>minutes)</a:t>
            </a:r>
          </a:p>
          <a:p>
            <a:pPr eaLnBrk="1" hangingPunct="1">
              <a:spcBef>
                <a:spcPct val="0"/>
              </a:spcBef>
              <a:buFont typeface="+mj-lt"/>
              <a:buNone/>
              <a:defRPr/>
            </a:pPr>
            <a:endParaRPr lang="en-US" sz="1400" dirty="0" smtClean="0">
              <a:latin typeface="Calibri" charset="0"/>
            </a:endParaRPr>
          </a:p>
          <a:p>
            <a:pPr eaLnBrk="1" hangingPunct="1">
              <a:buFont typeface="+mj-lt"/>
              <a:buNone/>
              <a:defRPr/>
            </a:pPr>
            <a:r>
              <a:rPr lang="en-US" sz="1400" b="1" dirty="0" smtClean="0">
                <a:latin typeface="Calibri" charset="0"/>
              </a:rPr>
              <a:t>Purpose: </a:t>
            </a:r>
            <a:r>
              <a:rPr lang="en-US" sz="1400" dirty="0" smtClean="0">
                <a:latin typeface="Calibri" charset="0"/>
              </a:rPr>
              <a:t>To ensure that participants understand the purpose of the new ELD Standards.</a:t>
            </a:r>
          </a:p>
          <a:p>
            <a:pPr eaLnBrk="1" hangingPunct="1">
              <a:buFont typeface="+mj-lt"/>
              <a:buNone/>
              <a:defRPr/>
            </a:pPr>
            <a:endParaRPr lang="en-US" sz="1400" b="1" dirty="0" smtClean="0">
              <a:latin typeface="Calibri" charset="0"/>
            </a:endParaRPr>
          </a:p>
          <a:p>
            <a:pPr eaLnBrk="1" hangingPunct="1">
              <a:buFont typeface="+mj-lt"/>
              <a:buNone/>
              <a:defRPr/>
            </a:pPr>
            <a:r>
              <a:rPr lang="en-US" sz="1400" b="1" dirty="0" smtClean="0">
                <a:latin typeface="Calibri" charset="0"/>
              </a:rPr>
              <a:t>How</a:t>
            </a:r>
          </a:p>
          <a:p>
            <a:pPr marL="342900" indent="-342900" eaLnBrk="1" hangingPunct="1">
              <a:spcBef>
                <a:spcPct val="0"/>
              </a:spcBef>
              <a:buFont typeface="+mj-lt"/>
              <a:buAutoNum type="arabicPeriod"/>
              <a:defRPr/>
            </a:pPr>
            <a:r>
              <a:rPr lang="en-US" sz="1400" dirty="0" smtClean="0">
                <a:latin typeface="Calibri" charset="0"/>
              </a:rPr>
              <a:t>English is a meaning making resource that students use based on audience, task and purpose</a:t>
            </a:r>
          </a:p>
          <a:p>
            <a:pPr marL="342900" indent="-342900" eaLnBrk="1" hangingPunct="1">
              <a:spcBef>
                <a:spcPct val="0"/>
              </a:spcBef>
              <a:buFont typeface="+mj-lt"/>
              <a:buAutoNum type="arabicPeriod"/>
              <a:defRPr/>
            </a:pPr>
            <a:r>
              <a:rPr lang="en-US" sz="1400" dirty="0" smtClean="0">
                <a:latin typeface="Calibri" charset="0"/>
              </a:rPr>
              <a:t>We have moved from 5 proficiency level to 3. Each proficiency level has an early stage and an exit level.</a:t>
            </a:r>
          </a:p>
          <a:p>
            <a:pPr marL="342900" indent="-342900" eaLnBrk="1" hangingPunct="1">
              <a:spcBef>
                <a:spcPct val="0"/>
              </a:spcBef>
              <a:buFont typeface="+mj-lt"/>
              <a:buAutoNum type="arabicPeriod"/>
              <a:defRPr/>
            </a:pPr>
            <a:r>
              <a:rPr lang="en-US" sz="1400" dirty="0" smtClean="0">
                <a:latin typeface="Calibri" charset="0"/>
              </a:rPr>
              <a:t>The grade levels/spans parallel CCSS </a:t>
            </a:r>
          </a:p>
          <a:p>
            <a:pPr marL="342900" indent="-342900" eaLnBrk="1" hangingPunct="1">
              <a:spcBef>
                <a:spcPct val="0"/>
              </a:spcBef>
              <a:buFont typeface="+mj-lt"/>
              <a:buAutoNum type="arabicPeriod"/>
              <a:defRPr/>
            </a:pPr>
            <a:r>
              <a:rPr lang="en-US" sz="1400" dirty="0" smtClean="0">
                <a:latin typeface="Calibri" charset="0"/>
              </a:rPr>
              <a:t>The focus is on language development (modes of communication: collaborative, interpretive, productive) and having an understanding of how English works</a:t>
            </a:r>
          </a:p>
          <a:p>
            <a:pPr marL="342900" indent="-342900" eaLnBrk="1" hangingPunct="1">
              <a:spcBef>
                <a:spcPct val="0"/>
              </a:spcBef>
              <a:buFont typeface="+mj-lt"/>
              <a:buAutoNum type="arabicPeriod"/>
              <a:defRPr/>
            </a:pPr>
            <a:endParaRPr lang="en-US" sz="1400" dirty="0" smtClean="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Ctr="0" compatLnSpc="1">
            <a:prstTxWarp prst="textNoShape">
              <a:avLst/>
            </a:prstTxWarp>
          </a:bodyPr>
          <a:lstStyle>
            <a:lvl1pPr defTabSz="901700" eaLnBrk="0" hangingPunct="0">
              <a:defRPr sz="2400">
                <a:solidFill>
                  <a:schemeClr val="tx1"/>
                </a:solidFill>
                <a:latin typeface="News Gothic MT" charset="0"/>
                <a:ea typeface="ＭＳ Ｐゴシック" charset="0"/>
                <a:cs typeface="ＭＳ Ｐゴシック" charset="0"/>
              </a:defRPr>
            </a:lvl1pPr>
            <a:lvl2pPr marL="742950" indent="-285750" defTabSz="901700" eaLnBrk="0" hangingPunct="0">
              <a:defRPr sz="2400">
                <a:solidFill>
                  <a:schemeClr val="tx1"/>
                </a:solidFill>
                <a:latin typeface="News Gothic MT" charset="0"/>
                <a:ea typeface="ＭＳ Ｐゴシック" charset="0"/>
              </a:defRPr>
            </a:lvl2pPr>
            <a:lvl3pPr marL="1143000" indent="-228600" defTabSz="901700" eaLnBrk="0" hangingPunct="0">
              <a:defRPr sz="2400">
                <a:solidFill>
                  <a:schemeClr val="tx1"/>
                </a:solidFill>
                <a:latin typeface="News Gothic MT" charset="0"/>
                <a:ea typeface="ＭＳ Ｐゴシック" charset="0"/>
              </a:defRPr>
            </a:lvl3pPr>
            <a:lvl4pPr marL="1600200" indent="-228600" defTabSz="901700" eaLnBrk="0" hangingPunct="0">
              <a:defRPr sz="2400">
                <a:solidFill>
                  <a:schemeClr val="tx1"/>
                </a:solidFill>
                <a:latin typeface="News Gothic MT" charset="0"/>
                <a:ea typeface="ＭＳ Ｐゴシック" charset="0"/>
              </a:defRPr>
            </a:lvl4pPr>
            <a:lvl5pPr marL="2057400" indent="-228600" defTabSz="901700" eaLnBrk="0" hangingPunct="0">
              <a:defRPr sz="2400">
                <a:solidFill>
                  <a:schemeClr val="tx1"/>
                </a:solidFill>
                <a:latin typeface="News Gothic MT" charset="0"/>
                <a:ea typeface="ＭＳ Ｐゴシック" charset="0"/>
              </a:defRPr>
            </a:lvl5pPr>
            <a:lvl6pPr marL="2514600" indent="-228600" defTabSz="9017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defTabSz="9017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defTabSz="9017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defTabSz="9017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827EFA04-E9D8-2E4A-8983-96F7DF7E8756}" type="slidenum">
              <a:rPr lang="en-US" sz="1200">
                <a:latin typeface="Calibri" charset="0"/>
              </a:rPr>
              <a:pPr eaLnBrk="1" fontAlgn="base" hangingPunct="1">
                <a:spcBef>
                  <a:spcPct val="0"/>
                </a:spcBef>
                <a:spcAft>
                  <a:spcPct val="0"/>
                </a:spcAft>
              </a:pPr>
              <a:t>19</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B33F81E1-0FF4-4D4E-BE90-C891F49156B3}" type="slidenum">
              <a:rPr lang="en-US" sz="1200">
                <a:latin typeface="Calibri" charset="0"/>
                <a:cs typeface="MS PGothic" charset="0"/>
              </a:rPr>
              <a:pPr eaLnBrk="1" fontAlgn="base" hangingPunct="1">
                <a:spcBef>
                  <a:spcPct val="0"/>
                </a:spcBef>
                <a:spcAft>
                  <a:spcPct val="0"/>
                </a:spcAft>
              </a:pPr>
              <a:t>2</a:t>
            </a:fld>
            <a:endParaRPr lang="en-US" sz="1200" dirty="0">
              <a:latin typeface="Calibri" charset="0"/>
              <a:cs typeface="MS PGothic" charset="0"/>
            </a:endParaRPr>
          </a:p>
        </p:txBody>
      </p:sp>
      <p:sp>
        <p:nvSpPr>
          <p:cNvPr id="23555"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2: </a:t>
            </a:r>
            <a:r>
              <a:rPr lang="en-US" b="1" dirty="0" smtClean="0">
                <a:latin typeface="Calibri" charset="0"/>
              </a:rPr>
              <a:t>SILENT SOFT </a:t>
            </a:r>
            <a:r>
              <a:rPr lang="en-US" b="1" dirty="0">
                <a:latin typeface="Calibri" charset="0"/>
              </a:rPr>
              <a:t>START </a:t>
            </a:r>
            <a:r>
              <a:rPr lang="en-US" b="1" dirty="0" smtClean="0">
                <a:latin typeface="Calibri" charset="0"/>
              </a:rPr>
              <a:t>(3 </a:t>
            </a:r>
            <a:r>
              <a:rPr lang="en-US" b="1" dirty="0">
                <a:latin typeface="Calibri" charset="0"/>
              </a:rPr>
              <a:t>minutes)</a:t>
            </a:r>
          </a:p>
          <a:p>
            <a:endParaRPr lang="en-US" b="1" dirty="0">
              <a:latin typeface="Calibri" charset="0"/>
            </a:endParaRPr>
          </a:p>
          <a:p>
            <a:r>
              <a:rPr lang="en-US" b="1" dirty="0">
                <a:latin typeface="Calibri" charset="0"/>
              </a:rPr>
              <a:t>Why/Purpose: </a:t>
            </a:r>
            <a:r>
              <a:rPr lang="en-US" dirty="0">
                <a:latin typeface="Calibri" charset="0"/>
              </a:rPr>
              <a:t>The Chalk Talk </a:t>
            </a:r>
            <a:r>
              <a:rPr lang="en-US" dirty="0" smtClean="0">
                <a:latin typeface="Calibri" charset="0"/>
              </a:rPr>
              <a:t>silent activity </a:t>
            </a:r>
            <a:r>
              <a:rPr lang="en-US" dirty="0">
                <a:latin typeface="Calibri" charset="0"/>
              </a:rPr>
              <a:t>is use to ground/ orient participants to the work they will begin doing with the CA English Language Development Standards.  In this case, participants will work with Appendix D of the CELDS to learn about the information on pages 1-3 that include The Context for the CA ELDS, Purposes and Intended Users, and Key Factors in supporting EL success.</a:t>
            </a:r>
            <a:endParaRPr lang="en-US" b="1" dirty="0">
              <a:latin typeface="Calibri" charset="0"/>
            </a:endParaRPr>
          </a:p>
          <a:p>
            <a:endParaRPr lang="en-US" b="1" dirty="0">
              <a:latin typeface="Calibri" charset="0"/>
            </a:endParaRPr>
          </a:p>
          <a:p>
            <a:r>
              <a:rPr lang="en-US" b="1" dirty="0">
                <a:latin typeface="Calibri" charset="0"/>
              </a:rPr>
              <a:t>How:</a:t>
            </a:r>
            <a:r>
              <a:rPr lang="en-US" dirty="0">
                <a:latin typeface="Calibri" charset="0"/>
                <a:cs typeface="MS PGothic" charset="0"/>
              </a:rPr>
              <a:t>  Remind participants that this is a reflective process. Explain how activity can be utilized in a classroom or PD setting. </a:t>
            </a:r>
            <a:endParaRPr lang="en-US" dirty="0" smtClean="0">
              <a:latin typeface="Calibri" charset="0"/>
              <a:cs typeface="MS PGothic" charset="0"/>
            </a:endParaRPr>
          </a:p>
          <a:p>
            <a:endParaRPr lang="en-US" dirty="0">
              <a:latin typeface="Calibri" charset="0"/>
              <a:cs typeface="MS PGothic" charset="0"/>
            </a:endParaRPr>
          </a:p>
          <a:p>
            <a:r>
              <a:rPr lang="en-US" b="1" dirty="0">
                <a:latin typeface="Calibri" charset="0"/>
              </a:rPr>
              <a:t>Process</a:t>
            </a:r>
            <a:endParaRPr lang="en-US" dirty="0">
              <a:latin typeface="Calibri" charset="0"/>
            </a:endParaRPr>
          </a:p>
          <a:p>
            <a:pPr marL="628650" lvl="1" indent="-171450">
              <a:buFont typeface="Arial"/>
              <a:buChar char="•"/>
            </a:pPr>
            <a:r>
              <a:rPr lang="en-US" dirty="0">
                <a:latin typeface="Calibri" charset="0"/>
              </a:rPr>
              <a:t>The facilitator explains VERY BRIEFLY that Chalk Talk is a</a:t>
            </a:r>
            <a:r>
              <a:rPr lang="en-US" b="1" dirty="0">
                <a:latin typeface="Calibri" charset="0"/>
              </a:rPr>
              <a:t> silent </a:t>
            </a:r>
            <a:r>
              <a:rPr lang="en-US" dirty="0">
                <a:latin typeface="Calibri" charset="0"/>
              </a:rPr>
              <a:t>activity. No one may talk at all and anyone may add to the Chalk Talk as they please</a:t>
            </a:r>
            <a:r>
              <a:rPr lang="en-US" dirty="0" smtClean="0">
                <a:latin typeface="Calibri" charset="0"/>
              </a:rPr>
              <a:t>.</a:t>
            </a:r>
          </a:p>
          <a:p>
            <a:pPr marL="628650" lvl="1" indent="-171450">
              <a:buFont typeface="Arial"/>
              <a:buChar char="•"/>
            </a:pPr>
            <a:r>
              <a:rPr lang="en-US" dirty="0" smtClean="0">
                <a:latin typeface="Calibri" charset="0"/>
              </a:rPr>
              <a:t>Participants</a:t>
            </a:r>
            <a:r>
              <a:rPr lang="en-US" baseline="0" dirty="0" smtClean="0">
                <a:latin typeface="Calibri" charset="0"/>
              </a:rPr>
              <a:t> responds to the quote by adding a comment, reflection or idea or by responding to someone someone else’s comment</a:t>
            </a:r>
          </a:p>
          <a:p>
            <a:pPr marL="628650" lvl="1" indent="-171450">
              <a:buFont typeface="Arial"/>
              <a:buChar char="•"/>
            </a:pPr>
            <a:r>
              <a:rPr lang="en-US" baseline="0" dirty="0" smtClean="0">
                <a:latin typeface="Calibri" charset="0"/>
              </a:rPr>
              <a:t>After allotted time is completed, facilitator calls out some of the participants responses</a:t>
            </a:r>
          </a:p>
          <a:p>
            <a:pPr marL="628650" lvl="1" indent="-171450">
              <a:buFont typeface="Arial"/>
              <a:buChar char="•"/>
            </a:pPr>
            <a:endParaRPr lang="en-US" baseline="0" dirty="0" smtClean="0">
              <a:latin typeface="Calibri" charset="0"/>
            </a:endParaRPr>
          </a:p>
          <a:p>
            <a:pPr marL="628650" lvl="1" indent="-171450">
              <a:buFont typeface="Arial"/>
              <a:buChar char="•"/>
            </a:pPr>
            <a:endParaRPr lang="en-US" dirty="0" smtClean="0">
              <a:latin typeface="Calibri" charset="0"/>
            </a:endParaRPr>
          </a:p>
          <a:p>
            <a:r>
              <a:rPr lang="en-US" b="1" dirty="0" smtClean="0">
                <a:latin typeface="Calibri" charset="0"/>
              </a:rPr>
              <a:t>Materials</a:t>
            </a:r>
            <a:r>
              <a:rPr lang="en-US" b="1" dirty="0">
                <a:latin typeface="Calibri" charset="0"/>
              </a:rPr>
              <a:t>:  </a:t>
            </a:r>
            <a:r>
              <a:rPr lang="en-US" dirty="0">
                <a:latin typeface="Calibri" charset="0"/>
              </a:rPr>
              <a:t>Chart Paper and Quotes that are used for the Chalk Talk: </a:t>
            </a:r>
          </a:p>
          <a:p>
            <a:r>
              <a:rPr lang="en-US" dirty="0">
                <a:latin typeface="Calibri" charset="0"/>
              </a:rPr>
              <a:t>The quotes are the from Pages 1- 3 of Appendix </a:t>
            </a:r>
            <a:r>
              <a:rPr lang="en-US" dirty="0" smtClean="0">
                <a:latin typeface="Calibri" charset="0"/>
              </a:rPr>
              <a:t>D. The intent o</a:t>
            </a:r>
            <a:r>
              <a:rPr lang="en-US" baseline="0" dirty="0" smtClean="0">
                <a:latin typeface="Calibri" charset="0"/>
              </a:rPr>
              <a:t>f Appendix D is to call the specific needs that students have serve. </a:t>
            </a:r>
            <a:r>
              <a:rPr lang="en-US" b="1" dirty="0" smtClean="0">
                <a:latin typeface="Calibri" charset="0"/>
              </a:rPr>
              <a:t> Facilitators</a:t>
            </a:r>
            <a:r>
              <a:rPr lang="en-US" b="1" baseline="0" dirty="0" smtClean="0">
                <a:latin typeface="Calibri" charset="0"/>
              </a:rPr>
              <a:t> should remind participants that the sequence of content in the CLEDS document is in draft form, and therefore subject to change prior to final publishing .</a:t>
            </a:r>
            <a:endParaRPr lang="en-US" b="1"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20: </a:t>
            </a:r>
            <a:r>
              <a:rPr lang="en-US" b="1" dirty="0">
                <a:latin typeface="Calibri" charset="0"/>
              </a:rPr>
              <a:t>(2 Minutes) </a:t>
            </a:r>
          </a:p>
          <a:p>
            <a:endParaRPr lang="en-US" b="1" dirty="0">
              <a:latin typeface="Calibri" charset="0"/>
            </a:endParaRPr>
          </a:p>
          <a:p>
            <a:r>
              <a:rPr lang="en-US" b="1" dirty="0">
                <a:latin typeface="Calibri" charset="0"/>
              </a:rPr>
              <a:t>Why/Purpose: </a:t>
            </a:r>
            <a:r>
              <a:rPr lang="en-US" dirty="0">
                <a:latin typeface="Calibri" charset="0"/>
              </a:rPr>
              <a:t>To allow time for participants to become familiar with the various sections for the CA ELD Standards Book.</a:t>
            </a:r>
            <a:endParaRPr lang="en-US" b="1" dirty="0">
              <a:latin typeface="Calibri" charset="0"/>
            </a:endParaRPr>
          </a:p>
          <a:p>
            <a:endParaRPr lang="en-US" dirty="0">
              <a:latin typeface="Calibri" charset="0"/>
            </a:endParaRPr>
          </a:p>
          <a:p>
            <a:r>
              <a:rPr lang="en-US" b="1" dirty="0">
                <a:latin typeface="Calibri" charset="0"/>
              </a:rPr>
              <a:t>Materials needed: </a:t>
            </a:r>
            <a:r>
              <a:rPr lang="en-US" dirty="0">
                <a:latin typeface="Calibri" charset="0"/>
              </a:rPr>
              <a:t>ELD Standards Book.</a:t>
            </a:r>
          </a:p>
          <a:p>
            <a:endParaRPr lang="en-US" b="1" dirty="0">
              <a:latin typeface="Calibri" charset="0"/>
            </a:endParaRPr>
          </a:p>
          <a:p>
            <a:r>
              <a:rPr lang="en-US" b="1" dirty="0">
                <a:latin typeface="Calibri" charset="0"/>
              </a:rPr>
              <a:t>How: </a:t>
            </a:r>
            <a:r>
              <a:rPr lang="en-US" dirty="0">
                <a:latin typeface="Calibri" charset="0"/>
              </a:rPr>
              <a:t>Presenter takes time to help familiarize participants with the lay out of the CELDs book by having them tab the four sections above: Overview, Grade level standards, Appendices, Glossary.</a:t>
            </a:r>
          </a:p>
          <a:p>
            <a:endParaRPr lang="en-US" dirty="0">
              <a:latin typeface="Calibri" charset="0"/>
            </a:endParaRPr>
          </a:p>
          <a:p>
            <a:r>
              <a:rPr lang="en-US" dirty="0">
                <a:latin typeface="Calibri" charset="0"/>
              </a:rPr>
              <a:t>The facilitator will say</a:t>
            </a:r>
            <a:r>
              <a:rPr lang="en-US" dirty="0" smtClean="0">
                <a:latin typeface="Calibri" charset="0"/>
              </a:rPr>
              <a:t>,</a:t>
            </a:r>
          </a:p>
          <a:p>
            <a:pPr marL="628650" lvl="1" indent="-171450">
              <a:buFont typeface="Arial"/>
              <a:buChar char="•"/>
            </a:pPr>
            <a:r>
              <a:rPr lang="en-US" dirty="0" smtClean="0">
                <a:latin typeface="Calibri" charset="0"/>
              </a:rPr>
              <a:t> Here </a:t>
            </a:r>
            <a:r>
              <a:rPr lang="en-US" dirty="0">
                <a:latin typeface="Calibri" charset="0"/>
              </a:rPr>
              <a:t>is the </a:t>
            </a:r>
            <a:r>
              <a:rPr lang="en-US" b="1" dirty="0">
                <a:latin typeface="Calibri" charset="0"/>
              </a:rPr>
              <a:t>overview section </a:t>
            </a:r>
            <a:r>
              <a:rPr lang="en-US" dirty="0">
                <a:latin typeface="Calibri" charset="0"/>
              </a:rPr>
              <a:t>(show the section and then explain the components briefly</a:t>
            </a:r>
            <a:r>
              <a:rPr lang="en-US" dirty="0" smtClean="0">
                <a:latin typeface="Calibri" charset="0"/>
              </a:rPr>
              <a:t>)</a:t>
            </a:r>
          </a:p>
          <a:p>
            <a:pPr marL="628650" lvl="1" indent="-171450">
              <a:buFont typeface="Arial"/>
              <a:buChar char="•"/>
            </a:pPr>
            <a:r>
              <a:rPr lang="en-US" dirty="0" smtClean="0">
                <a:latin typeface="Calibri" charset="0"/>
              </a:rPr>
              <a:t> Here </a:t>
            </a:r>
            <a:r>
              <a:rPr lang="en-US" dirty="0">
                <a:latin typeface="Calibri" charset="0"/>
              </a:rPr>
              <a:t>is the </a:t>
            </a:r>
            <a:r>
              <a:rPr lang="en-US" b="1" dirty="0">
                <a:latin typeface="Calibri" charset="0"/>
              </a:rPr>
              <a:t>grade level section </a:t>
            </a:r>
            <a:r>
              <a:rPr lang="en-US" dirty="0">
                <a:latin typeface="Calibri" charset="0"/>
              </a:rPr>
              <a:t>(show the section and then explain the components briefly</a:t>
            </a:r>
            <a:r>
              <a:rPr lang="en-US" dirty="0" smtClean="0">
                <a:latin typeface="Calibri" charset="0"/>
              </a:rPr>
              <a:t>)</a:t>
            </a:r>
          </a:p>
          <a:p>
            <a:pPr marL="1085850" lvl="2" indent="-171450">
              <a:buFont typeface="Arial"/>
              <a:buChar char="•"/>
            </a:pPr>
            <a:r>
              <a:rPr lang="en-US" dirty="0" smtClean="0">
                <a:latin typeface="Calibri" charset="0"/>
              </a:rPr>
              <a:t>Facilitator should point</a:t>
            </a:r>
            <a:r>
              <a:rPr lang="en-US" baseline="0" dirty="0" smtClean="0">
                <a:latin typeface="Calibri" charset="0"/>
              </a:rPr>
              <a:t> out that section 1 contains the goal, critical principle and </a:t>
            </a:r>
            <a:r>
              <a:rPr lang="en-US" b="1" i="1" baseline="0" dirty="0" smtClean="0">
                <a:latin typeface="Calibri" charset="0"/>
              </a:rPr>
              <a:t>At a Glance Overview of Section 2. The language of the standards is found on Section 2</a:t>
            </a:r>
            <a:endParaRPr lang="en-US" b="1" i="1" dirty="0" smtClean="0">
              <a:latin typeface="Calibri" charset="0"/>
            </a:endParaRPr>
          </a:p>
          <a:p>
            <a:pPr marL="628650" lvl="1" indent="-171450">
              <a:buFont typeface="Arial"/>
              <a:buChar char="•"/>
            </a:pPr>
            <a:r>
              <a:rPr lang="en-US" dirty="0" smtClean="0">
                <a:latin typeface="Calibri" charset="0"/>
              </a:rPr>
              <a:t> </a:t>
            </a:r>
            <a:r>
              <a:rPr lang="en-US" dirty="0">
                <a:latin typeface="Calibri" charset="0"/>
              </a:rPr>
              <a:t>Here are the </a:t>
            </a:r>
            <a:r>
              <a:rPr lang="en-US" b="1" dirty="0">
                <a:latin typeface="Calibri" charset="0"/>
              </a:rPr>
              <a:t>appendices</a:t>
            </a:r>
            <a:r>
              <a:rPr lang="en-US" dirty="0">
                <a:latin typeface="Calibri" charset="0"/>
              </a:rPr>
              <a:t> (show the section and then explain the components briefly).</a:t>
            </a:r>
          </a:p>
          <a:p>
            <a:endParaRPr lang="en-US" dirty="0">
              <a:latin typeface="Calibri" charset="0"/>
            </a:endParaRPr>
          </a:p>
          <a:p>
            <a:r>
              <a:rPr lang="en-US" dirty="0">
                <a:latin typeface="Calibri" charset="0"/>
              </a:rPr>
              <a:t>  During this session, we will focus on the layout and structure of the Grade level Standards.</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4D14D84E-EC35-4547-8678-A92DD1D9E91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Slide </a:t>
            </a:r>
            <a:r>
              <a:rPr lang="en-US" b="1" dirty="0" smtClean="0">
                <a:latin typeface="Calibri" charset="0"/>
              </a:rPr>
              <a:t>21: </a:t>
            </a:r>
            <a:r>
              <a:rPr lang="en-US" b="1" dirty="0" smtClean="0">
                <a:latin typeface="Calibri" charset="0"/>
              </a:rPr>
              <a:t>(8 minutes</a:t>
            </a:r>
            <a:r>
              <a:rPr lang="en-US" b="1" dirty="0">
                <a:latin typeface="Calibri" charset="0"/>
              </a:rPr>
              <a:t>)</a:t>
            </a:r>
          </a:p>
          <a:p>
            <a:pPr>
              <a:spcBef>
                <a:spcPct val="0"/>
              </a:spcBef>
            </a:pPr>
            <a:endParaRPr lang="en-US" b="1" dirty="0">
              <a:latin typeface="Calibri" charset="0"/>
            </a:endParaRPr>
          </a:p>
          <a:p>
            <a:pPr>
              <a:spcBef>
                <a:spcPct val="0"/>
              </a:spcBef>
            </a:pPr>
            <a:r>
              <a:rPr lang="en-US" b="1" dirty="0">
                <a:latin typeface="Calibri" charset="0"/>
              </a:rPr>
              <a:t>Purpose:</a:t>
            </a:r>
          </a:p>
          <a:p>
            <a:pPr>
              <a:spcBef>
                <a:spcPct val="0"/>
              </a:spcBef>
            </a:pPr>
            <a:r>
              <a:rPr lang="en-US" dirty="0">
                <a:latin typeface="Calibri" charset="0"/>
              </a:rPr>
              <a:t>To understand the various components of the CA ELD Standards Books (grade level standards) </a:t>
            </a:r>
          </a:p>
          <a:p>
            <a:pPr>
              <a:spcBef>
                <a:spcPct val="0"/>
              </a:spcBef>
            </a:pPr>
            <a:endParaRPr lang="en-US" dirty="0">
              <a:latin typeface="Calibri" charset="0"/>
            </a:endParaRPr>
          </a:p>
          <a:p>
            <a:pPr>
              <a:spcBef>
                <a:spcPct val="0"/>
              </a:spcBef>
            </a:pPr>
            <a:r>
              <a:rPr lang="en-US" b="1" dirty="0">
                <a:latin typeface="Calibri" charset="0"/>
              </a:rPr>
              <a:t>How:</a:t>
            </a:r>
          </a:p>
          <a:p>
            <a:pPr>
              <a:spcBef>
                <a:spcPct val="0"/>
              </a:spcBef>
            </a:pPr>
            <a:r>
              <a:rPr lang="en-US" dirty="0">
                <a:latin typeface="Calibri" charset="0"/>
              </a:rPr>
              <a:t>Say: “In this section you will have a chance to look at the first 3 pages of your grade level standards to familiarize yourself with the layout  and various components”</a:t>
            </a:r>
            <a:endParaRPr lang="en-US" altLang="ja-JP" dirty="0">
              <a:latin typeface="Calibri" charset="0"/>
            </a:endParaRPr>
          </a:p>
          <a:p>
            <a:pPr>
              <a:spcBef>
                <a:spcPct val="0"/>
              </a:spcBef>
            </a:pPr>
            <a:endParaRPr lang="en-US" dirty="0">
              <a:latin typeface="Calibri" charset="0"/>
            </a:endParaRPr>
          </a:p>
          <a:p>
            <a:pPr>
              <a:spcBef>
                <a:spcPct val="0"/>
              </a:spcBef>
            </a:pPr>
            <a:r>
              <a:rPr lang="en-US" dirty="0">
                <a:latin typeface="Calibri" charset="0"/>
              </a:rPr>
              <a:t>Let participants share out what they notice and what are some new findings. Let them do this using the Turn and Talk strategy</a:t>
            </a:r>
          </a:p>
          <a:p>
            <a:pPr>
              <a:spcBef>
                <a:spcPct val="0"/>
              </a:spcBef>
            </a:pPr>
            <a:endParaRPr lang="en-US" dirty="0">
              <a:latin typeface="Calibri" charset="0"/>
            </a:endParaRPr>
          </a:p>
          <a:p>
            <a:pPr>
              <a:spcBef>
                <a:spcPct val="0"/>
              </a:spcBef>
            </a:pPr>
            <a:endParaRPr lang="en-US" dirty="0">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2F4B98BC-B9EB-BE48-ADD0-814C51E61A05}" type="slidenum">
              <a:rPr lang="en-US" sz="1200">
                <a:latin typeface="Calibri" charset="0"/>
              </a:rPr>
              <a:pPr eaLnBrk="1" fontAlgn="base" hangingPunct="1">
                <a:spcBef>
                  <a:spcPct val="0"/>
                </a:spcBef>
                <a:spcAft>
                  <a:spcPct val="0"/>
                </a:spcAft>
              </a:pPr>
              <a:t>21</a:t>
            </a:fld>
            <a:endParaRPr lang="en-US"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SzPct val="79000"/>
            </a:pPr>
            <a:r>
              <a:rPr lang="en-US" b="1" dirty="0">
                <a:solidFill>
                  <a:srgbClr val="000000"/>
                </a:solidFill>
                <a:latin typeface="Arial" charset="0"/>
              </a:rPr>
              <a:t>Slides </a:t>
            </a:r>
            <a:r>
              <a:rPr lang="en-US" b="1" dirty="0" smtClean="0">
                <a:solidFill>
                  <a:srgbClr val="000000"/>
                </a:solidFill>
                <a:latin typeface="Arial" charset="0"/>
              </a:rPr>
              <a:t>22– </a:t>
            </a:r>
            <a:r>
              <a:rPr lang="en-US" b="1" dirty="0">
                <a:solidFill>
                  <a:srgbClr val="000000"/>
                </a:solidFill>
                <a:latin typeface="Arial" charset="0"/>
              </a:rPr>
              <a:t>24: (</a:t>
            </a:r>
            <a:r>
              <a:rPr lang="en-US" b="1" dirty="0" smtClean="0">
                <a:solidFill>
                  <a:srgbClr val="000000"/>
                </a:solidFill>
                <a:latin typeface="Arial" charset="0"/>
              </a:rPr>
              <a:t>11 </a:t>
            </a:r>
            <a:r>
              <a:rPr lang="en-US" b="1" dirty="0">
                <a:solidFill>
                  <a:srgbClr val="000000"/>
                </a:solidFill>
                <a:latin typeface="Arial" charset="0"/>
              </a:rPr>
              <a:t>minutes )These slides are all connected, but should be chunked into slides </a:t>
            </a:r>
            <a:r>
              <a:rPr lang="en-US" b="1" dirty="0" smtClean="0">
                <a:solidFill>
                  <a:srgbClr val="000000"/>
                </a:solidFill>
                <a:latin typeface="Arial" charset="0"/>
              </a:rPr>
              <a:t>22-23 </a:t>
            </a:r>
            <a:r>
              <a:rPr lang="en-US" b="1" dirty="0">
                <a:solidFill>
                  <a:srgbClr val="000000"/>
                </a:solidFill>
                <a:latin typeface="Arial" charset="0"/>
              </a:rPr>
              <a:t>(3 minutes) and </a:t>
            </a:r>
            <a:r>
              <a:rPr lang="en-US" b="1" dirty="0" smtClean="0">
                <a:solidFill>
                  <a:srgbClr val="000000"/>
                </a:solidFill>
                <a:latin typeface="Arial" charset="0"/>
              </a:rPr>
              <a:t>24-25 (8 </a:t>
            </a:r>
            <a:r>
              <a:rPr lang="en-US" b="1" dirty="0">
                <a:solidFill>
                  <a:srgbClr val="000000"/>
                </a:solidFill>
                <a:latin typeface="Arial" charset="0"/>
              </a:rPr>
              <a:t>minutes).</a:t>
            </a:r>
          </a:p>
          <a:p>
            <a:endParaRPr lang="en-US" dirty="0">
              <a:latin typeface="Calibri" charset="0"/>
            </a:endParaRPr>
          </a:p>
          <a:p>
            <a:r>
              <a:rPr lang="en-US" b="1" dirty="0">
                <a:latin typeface="Calibri" charset="0"/>
              </a:rPr>
              <a:t>Why/Purpose: </a:t>
            </a:r>
            <a:r>
              <a:rPr lang="en-US" dirty="0">
                <a:latin typeface="Calibri" charset="0"/>
              </a:rPr>
              <a:t>to understand the layout of the new ELD Standards</a:t>
            </a:r>
          </a:p>
          <a:p>
            <a:endParaRPr lang="en-US" dirty="0">
              <a:latin typeface="Calibri" charset="0"/>
            </a:endParaRPr>
          </a:p>
          <a:p>
            <a:r>
              <a:rPr lang="en-US" b="1" dirty="0">
                <a:latin typeface="Calibri" charset="0"/>
              </a:rPr>
              <a:t>How: </a:t>
            </a:r>
          </a:p>
          <a:p>
            <a:r>
              <a:rPr lang="en-US" dirty="0">
                <a:latin typeface="Calibri" charset="0"/>
              </a:rPr>
              <a:t>We’ve had an opportunity to look at our grade level standards. Now we are going to look at the structure, layout and the various components within each grade level. </a:t>
            </a:r>
          </a:p>
          <a:p>
            <a:r>
              <a:rPr lang="en-US" dirty="0">
                <a:latin typeface="Calibri" charset="0"/>
              </a:rPr>
              <a:t>The grade-specific standards are divided into</a:t>
            </a:r>
            <a:r>
              <a:rPr lang="en-US" b="1" dirty="0">
                <a:latin typeface="Calibri" charset="0"/>
              </a:rPr>
              <a:t> two </a:t>
            </a:r>
            <a:r>
              <a:rPr lang="en-US" dirty="0">
                <a:latin typeface="Calibri" charset="0"/>
              </a:rPr>
              <a:t>sections. </a:t>
            </a:r>
          </a:p>
          <a:p>
            <a:endParaRPr lang="en-US" dirty="0">
              <a:latin typeface="Calibri" charset="0"/>
            </a:endParaRPr>
          </a:p>
          <a:p>
            <a:r>
              <a:rPr lang="en-US" b="1" dirty="0">
                <a:solidFill>
                  <a:srgbClr val="C00000"/>
                </a:solidFill>
                <a:latin typeface="Calibri" charset="0"/>
              </a:rPr>
              <a:t>Section 1 </a:t>
            </a:r>
            <a:r>
              <a:rPr lang="en-US" dirty="0">
                <a:latin typeface="Calibri" charset="0"/>
              </a:rPr>
              <a:t>has 3 parts: </a:t>
            </a:r>
            <a:r>
              <a:rPr lang="en-US" b="1" dirty="0">
                <a:latin typeface="Calibri" charset="0"/>
              </a:rPr>
              <a:t>Part I: </a:t>
            </a:r>
            <a:r>
              <a:rPr lang="en-US" dirty="0">
                <a:latin typeface="Calibri" charset="0"/>
              </a:rPr>
              <a:t>Interacting in meaningful ways, </a:t>
            </a:r>
            <a:r>
              <a:rPr lang="en-US" b="1" dirty="0">
                <a:latin typeface="Calibri" charset="0"/>
              </a:rPr>
              <a:t>Part II </a:t>
            </a:r>
            <a:r>
              <a:rPr lang="en-US" dirty="0">
                <a:latin typeface="Calibri" charset="0"/>
              </a:rPr>
              <a:t>How English works and </a:t>
            </a:r>
            <a:r>
              <a:rPr lang="en-US" b="1" dirty="0">
                <a:latin typeface="Calibri" charset="0"/>
              </a:rPr>
              <a:t>Part III </a:t>
            </a:r>
            <a:r>
              <a:rPr lang="en-US" dirty="0">
                <a:latin typeface="Calibri" charset="0"/>
              </a:rPr>
              <a:t>Foundational Skills</a:t>
            </a:r>
          </a:p>
          <a:p>
            <a:endParaRPr lang="en-US" dirty="0">
              <a:latin typeface="Calibri" charset="0"/>
            </a:endParaRPr>
          </a:p>
          <a:p>
            <a:r>
              <a:rPr lang="en-US" dirty="0">
                <a:latin typeface="Calibri" charset="0"/>
              </a:rPr>
              <a:t>This section highlights: Part 1 of the CA ELD Standards Interacting in Meaningful Ways.  I</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75F865C6-867D-C746-B5DA-F57F2344161E}"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23: </a:t>
            </a:r>
            <a:r>
              <a:rPr lang="en-US" b="1" dirty="0" smtClean="0">
                <a:latin typeface="Calibri" charset="0"/>
              </a:rPr>
              <a:t>(1 </a:t>
            </a:r>
            <a:r>
              <a:rPr lang="en-US" b="1" dirty="0">
                <a:latin typeface="Calibri" charset="0"/>
              </a:rPr>
              <a:t>minute)</a:t>
            </a:r>
          </a:p>
          <a:p>
            <a:endParaRPr lang="en-US" dirty="0">
              <a:latin typeface="Calibri" charset="0"/>
            </a:endParaRPr>
          </a:p>
          <a:p>
            <a:r>
              <a:rPr lang="en-US" b="1" dirty="0">
                <a:latin typeface="Calibri" charset="0"/>
              </a:rPr>
              <a:t>Why/Purpose: </a:t>
            </a:r>
            <a:r>
              <a:rPr lang="en-US" dirty="0">
                <a:latin typeface="Calibri" charset="0"/>
              </a:rPr>
              <a:t>To understand the layout of the new ELD Standards Parts II(How English Works and Part III (Foundational Literacy Skills)</a:t>
            </a:r>
          </a:p>
          <a:p>
            <a:endParaRPr lang="en-US" b="1" dirty="0">
              <a:latin typeface="Calibri" charset="0"/>
            </a:endParaRPr>
          </a:p>
          <a:p>
            <a:r>
              <a:rPr lang="en-US" b="1" dirty="0">
                <a:latin typeface="Calibri" charset="0"/>
              </a:rPr>
              <a:t>How: </a:t>
            </a:r>
          </a:p>
          <a:p>
            <a:r>
              <a:rPr lang="en-US" dirty="0">
                <a:latin typeface="Calibri" charset="0"/>
              </a:rPr>
              <a:t>Say: </a:t>
            </a:r>
            <a:r>
              <a:rPr lang="en-US" b="1" dirty="0">
                <a:latin typeface="Calibri" charset="0"/>
              </a:rPr>
              <a:t>Part II </a:t>
            </a:r>
            <a:r>
              <a:rPr lang="en-US" dirty="0">
                <a:latin typeface="Calibri" charset="0"/>
              </a:rPr>
              <a:t>is the same at each grade level. Part 2 of section 1 is learning about how English works. It lists 3 Processes.</a:t>
            </a:r>
          </a:p>
          <a:p>
            <a:endParaRPr lang="en-US" dirty="0">
              <a:latin typeface="Calibri" charset="0"/>
            </a:endParaRPr>
          </a:p>
          <a:p>
            <a:r>
              <a:rPr lang="en-US" dirty="0">
                <a:latin typeface="Calibri" charset="0"/>
              </a:rPr>
              <a:t>	</a:t>
            </a:r>
            <a:r>
              <a:rPr lang="en-US" b="1" dirty="0">
                <a:latin typeface="Calibri" charset="0"/>
              </a:rPr>
              <a:t>Part III: </a:t>
            </a:r>
            <a:r>
              <a:rPr lang="en-US" dirty="0">
                <a:latin typeface="Calibri" charset="0"/>
              </a:rPr>
              <a:t>Using Foundational Literacy Skills: The foundational literacy skills will be addressed through the English Language Arts time (covered in Appendix A)</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66B4A11-5FA6-B349-961D-B16759323CA8}"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47500" lnSpcReduction="20000"/>
          </a:bodyPr>
          <a:lstStyle/>
          <a:p>
            <a:pPr>
              <a:defRPr/>
            </a:pPr>
            <a:r>
              <a:rPr lang="en-US" b="1" dirty="0" smtClean="0"/>
              <a:t>Slide 24: (5 minutes)</a:t>
            </a:r>
          </a:p>
          <a:p>
            <a:pPr>
              <a:defRPr/>
            </a:pPr>
            <a:endParaRPr lang="en-US" b="1" dirty="0" smtClean="0"/>
          </a:p>
          <a:p>
            <a:pPr>
              <a:defRPr/>
            </a:pPr>
            <a:r>
              <a:rPr lang="en-US" b="1" dirty="0" smtClean="0"/>
              <a:t>Purpose</a:t>
            </a:r>
            <a:r>
              <a:rPr lang="en-US" dirty="0" smtClean="0"/>
              <a:t>:</a:t>
            </a:r>
          </a:p>
          <a:p>
            <a:pPr>
              <a:defRPr/>
            </a:pPr>
            <a:r>
              <a:rPr lang="en-US" dirty="0" smtClean="0"/>
              <a:t>Participants will understand that for every Grade level, the ELD Standards have the same ‘Section 1’ with the exception of the corresponding common core state standards. There are three parts to section 1. Part one is divided into modes and Part two is divided into 3 process.</a:t>
            </a:r>
          </a:p>
          <a:p>
            <a:pPr>
              <a:defRPr/>
            </a:pPr>
            <a:endParaRPr lang="en-US" dirty="0" smtClean="0"/>
          </a:p>
          <a:p>
            <a:pPr>
              <a:defRPr/>
            </a:pPr>
            <a:r>
              <a:rPr lang="en-US" dirty="0" smtClean="0"/>
              <a:t>Say: “For every Grade level, the ELD Standards have the same ‘Section 1”</a:t>
            </a:r>
          </a:p>
          <a:p>
            <a:pPr marL="166358" indent="-166358">
              <a:buFont typeface="Arial"/>
              <a:buChar char="•"/>
              <a:defRPr/>
            </a:pPr>
            <a:r>
              <a:rPr lang="en-US" dirty="0" smtClean="0"/>
              <a:t>The same goal is listed at each grade level</a:t>
            </a:r>
          </a:p>
          <a:p>
            <a:pPr marL="166358" indent="-166358">
              <a:buFont typeface="Arial"/>
              <a:buChar char="•"/>
              <a:defRPr/>
            </a:pPr>
            <a:r>
              <a:rPr lang="en-US" dirty="0" smtClean="0"/>
              <a:t>The same Critical Principles for Developing Language and Cognition in Academic Contexts is at each grade level</a:t>
            </a:r>
          </a:p>
          <a:p>
            <a:pPr>
              <a:defRPr/>
            </a:pPr>
            <a:r>
              <a:rPr lang="en-US" dirty="0" smtClean="0"/>
              <a:t>(Facilitator and participants highlight the bold)</a:t>
            </a:r>
          </a:p>
          <a:p>
            <a:pPr>
              <a:defRPr/>
            </a:pPr>
            <a:endParaRPr lang="en-US" dirty="0" smtClean="0"/>
          </a:p>
          <a:p>
            <a:pPr>
              <a:defRPr/>
            </a:pPr>
            <a:r>
              <a:rPr lang="en-US" b="1" dirty="0" smtClean="0"/>
              <a:t>Part I </a:t>
            </a:r>
            <a:r>
              <a:rPr lang="en-US" dirty="0" smtClean="0"/>
              <a:t>is the same at each grade level. Part 1 of the CA ELD Standards is interacting in meaningful ways.  It lists 3 Modes 1. The modes is the ways of using language and there are three listed under the mode.</a:t>
            </a:r>
          </a:p>
          <a:p>
            <a:pPr marL="665432" lvl="1" indent="-221811">
              <a:buFont typeface="+mj-lt"/>
              <a:buAutoNum type="alphaUcPeriod"/>
              <a:defRPr/>
            </a:pPr>
            <a:r>
              <a:rPr lang="en-US" dirty="0" smtClean="0"/>
              <a:t>Collaborative</a:t>
            </a:r>
          </a:p>
          <a:p>
            <a:pPr marL="665432" lvl="1" indent="-221811">
              <a:buFont typeface="+mj-lt"/>
              <a:buAutoNum type="alphaUcPeriod"/>
              <a:defRPr/>
            </a:pPr>
            <a:r>
              <a:rPr lang="en-US" dirty="0" smtClean="0"/>
              <a:t>Interpretive</a:t>
            </a:r>
          </a:p>
          <a:p>
            <a:pPr marL="665432" lvl="1" indent="-221811">
              <a:buFont typeface="+mj-lt"/>
              <a:buAutoNum type="alphaUcPeriod"/>
              <a:defRPr/>
            </a:pPr>
            <a:r>
              <a:rPr lang="en-US" dirty="0" smtClean="0"/>
              <a:t>Productive</a:t>
            </a:r>
          </a:p>
          <a:p>
            <a:pPr>
              <a:defRPr/>
            </a:pPr>
            <a:r>
              <a:rPr lang="en-US" dirty="0" smtClean="0"/>
              <a:t>(Facilitator and participants highlight the bold and write MODES)</a:t>
            </a:r>
          </a:p>
          <a:p>
            <a:pPr>
              <a:defRPr/>
            </a:pPr>
            <a:r>
              <a:rPr lang="en-US" dirty="0" smtClean="0"/>
              <a:t/>
            </a:r>
            <a:br>
              <a:rPr lang="en-US" dirty="0" smtClean="0"/>
            </a:br>
            <a:r>
              <a:rPr lang="en-US" dirty="0" smtClean="0"/>
              <a:t>Say: There are 4 strands under each mode. Since there are 3 modes and 4 strands under each mode, there are total of 12 strands under Part 1 of Section 1.</a:t>
            </a:r>
          </a:p>
          <a:p>
            <a:pPr>
              <a:defRPr/>
            </a:pPr>
            <a:r>
              <a:rPr lang="en-US" dirty="0" smtClean="0"/>
              <a:t>(Facilitator will have the participants point to the strands)</a:t>
            </a:r>
            <a:r>
              <a:rPr lang="en-US" dirty="0" smtClean="0">
                <a:latin typeface="Calibri" charset="0"/>
              </a:rPr>
              <a:t> Say: Take a minute to look a the language and highlight some of the language you see there. </a:t>
            </a:r>
          </a:p>
          <a:p>
            <a:pPr>
              <a:defRPr/>
            </a:pPr>
            <a:endParaRPr lang="en-US" dirty="0" smtClean="0"/>
          </a:p>
          <a:p>
            <a:pPr>
              <a:defRPr/>
            </a:pPr>
            <a:endParaRPr lang="en-US" dirty="0" smtClean="0"/>
          </a:p>
          <a:p>
            <a:pPr>
              <a:defRPr/>
            </a:pPr>
            <a:r>
              <a:rPr lang="en-US" dirty="0" smtClean="0"/>
              <a:t>Say: </a:t>
            </a:r>
            <a:r>
              <a:rPr lang="en-US" b="1" dirty="0" smtClean="0"/>
              <a:t>Part II </a:t>
            </a:r>
            <a:r>
              <a:rPr lang="en-US" dirty="0" smtClean="0"/>
              <a:t>is the same at each grade level. Part 2 of section 1 is learning about how English works. . It lists 3 Processes </a:t>
            </a:r>
          </a:p>
          <a:p>
            <a:pPr>
              <a:defRPr/>
            </a:pPr>
            <a:r>
              <a:rPr lang="en-US" dirty="0" smtClean="0"/>
              <a:t>	A. Structuring Cohesive Texts</a:t>
            </a:r>
          </a:p>
          <a:p>
            <a:pPr marL="443621" lvl="1">
              <a:buFont typeface="+mj-lt"/>
              <a:buNone/>
              <a:defRPr/>
            </a:pPr>
            <a:r>
              <a:rPr lang="en-US" dirty="0" smtClean="0"/>
              <a:t>B. Expanding and Enriching Ideas</a:t>
            </a:r>
          </a:p>
          <a:p>
            <a:pPr marL="443621" lvl="1">
              <a:buFont typeface="+mj-lt"/>
              <a:buNone/>
              <a:defRPr/>
            </a:pPr>
            <a:r>
              <a:rPr lang="en-US" dirty="0" smtClean="0"/>
              <a:t>C. Connecting and Condensing Ideas</a:t>
            </a:r>
          </a:p>
          <a:p>
            <a:pPr>
              <a:defRPr/>
            </a:pPr>
            <a:endParaRPr lang="en-US" dirty="0" smtClean="0"/>
          </a:p>
          <a:p>
            <a:pPr>
              <a:defRPr/>
            </a:pPr>
            <a:r>
              <a:rPr lang="en-US" dirty="0" smtClean="0"/>
              <a:t>The Strands appear beneath.</a:t>
            </a:r>
          </a:p>
          <a:p>
            <a:pPr>
              <a:defRPr/>
            </a:pPr>
            <a:endParaRPr lang="en-US" dirty="0" smtClean="0"/>
          </a:p>
          <a:p>
            <a:pPr>
              <a:defRPr/>
            </a:pPr>
            <a:r>
              <a:rPr lang="en-US" dirty="0" smtClean="0"/>
              <a:t>(Facilitator and participants highlight the bold and write PROCESSES)</a:t>
            </a:r>
          </a:p>
          <a:p>
            <a:pPr>
              <a:defRPr/>
            </a:pPr>
            <a:endParaRPr lang="en-US" dirty="0" smtClean="0"/>
          </a:p>
          <a:p>
            <a:pPr>
              <a:defRPr/>
            </a:pPr>
            <a:r>
              <a:rPr lang="en-US" dirty="0" smtClean="0"/>
              <a:t>The only thing that differs on page 1 of each grade level is the CCSS standards it corresponds to.</a:t>
            </a:r>
          </a:p>
          <a:p>
            <a:pPr>
              <a:defRPr/>
            </a:pPr>
            <a:endParaRPr lang="en-US" dirty="0" smtClean="0"/>
          </a:p>
          <a:p>
            <a:pPr>
              <a:defRPr/>
            </a:pPr>
            <a:r>
              <a:rPr lang="en-US" dirty="0" smtClean="0"/>
              <a:t>Part 3 is the foundational literacy skills.</a:t>
            </a:r>
          </a:p>
          <a:p>
            <a:pPr marL="665432" lvl="1" indent="-221811">
              <a:buFont typeface="+mj-lt"/>
              <a:buAutoNum type="alphaUcPeriod"/>
              <a:defRPr/>
            </a:pPr>
            <a:endParaRPr lang="en-US" dirty="0"/>
          </a:p>
        </p:txBody>
      </p:sp>
      <p:sp>
        <p:nvSpPr>
          <p:cNvPr id="4" name="Slide Number Placeholder 3"/>
          <p:cNvSpPr>
            <a:spLocks noGrp="1"/>
          </p:cNvSpPr>
          <p:nvPr>
            <p:ph type="sldNum" sz="quarter" idx="5"/>
          </p:nvPr>
        </p:nvSpPr>
        <p:spPr/>
        <p:txBody>
          <a:bodyPr/>
          <a:lstStyle/>
          <a:p>
            <a:pPr>
              <a:defRPr/>
            </a:pPr>
            <a:fld id="{FA534492-24AB-AD46-BAF2-E1F2AFEAE5D3}"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25: </a:t>
            </a:r>
            <a:r>
              <a:rPr lang="en-US" b="1" dirty="0" smtClean="0">
                <a:latin typeface="Calibri" charset="0"/>
              </a:rPr>
              <a:t>(3 </a:t>
            </a:r>
            <a:r>
              <a:rPr lang="en-US" b="1" dirty="0">
                <a:latin typeface="Calibri" charset="0"/>
              </a:rPr>
              <a:t>minutes)</a:t>
            </a:r>
          </a:p>
          <a:p>
            <a:endParaRPr lang="en-US" dirty="0">
              <a:latin typeface="Calibri" charset="0"/>
            </a:endParaRPr>
          </a:p>
          <a:p>
            <a:r>
              <a:rPr lang="en-US" b="1" dirty="0">
                <a:latin typeface="Calibri" charset="0"/>
              </a:rPr>
              <a:t>Purpose:  </a:t>
            </a:r>
            <a:r>
              <a:rPr lang="en-US" dirty="0">
                <a:latin typeface="Calibri" charset="0"/>
              </a:rPr>
              <a:t>Participants will understand that </a:t>
            </a:r>
            <a:r>
              <a:rPr lang="en-US" b="1" dirty="0">
                <a:latin typeface="Calibri" charset="0"/>
              </a:rPr>
              <a:t>Section 2 </a:t>
            </a:r>
            <a:r>
              <a:rPr lang="en-US" dirty="0">
                <a:latin typeface="Calibri" charset="0"/>
              </a:rPr>
              <a:t>is the actual grade level standards per each strands listed in section 1. It also has standards listed by the 3 levels of proficiency – Emerging, expanding, and bridging.</a:t>
            </a:r>
          </a:p>
          <a:p>
            <a:endParaRPr lang="en-US" dirty="0">
              <a:latin typeface="Calibri" charset="0"/>
            </a:endParaRPr>
          </a:p>
          <a:p>
            <a:r>
              <a:rPr lang="en-US" b="1" dirty="0">
                <a:latin typeface="Calibri" charset="0"/>
              </a:rPr>
              <a:t>How:</a:t>
            </a:r>
            <a:endParaRPr lang="en-US" dirty="0">
              <a:latin typeface="Calibri" charset="0"/>
            </a:endParaRPr>
          </a:p>
          <a:p>
            <a:r>
              <a:rPr lang="en-US" dirty="0">
                <a:latin typeface="Calibri" charset="0"/>
              </a:rPr>
              <a:t>The grade specific standards are divided into</a:t>
            </a:r>
            <a:r>
              <a:rPr lang="en-US" b="1" dirty="0">
                <a:latin typeface="Calibri" charset="0"/>
              </a:rPr>
              <a:t> two </a:t>
            </a:r>
            <a:r>
              <a:rPr lang="en-US" dirty="0">
                <a:latin typeface="Calibri" charset="0"/>
              </a:rPr>
              <a:t>sections. </a:t>
            </a:r>
          </a:p>
          <a:p>
            <a:r>
              <a:rPr lang="en-US" b="1" dirty="0">
                <a:latin typeface="Calibri" charset="0"/>
              </a:rPr>
              <a:t>Section 2 </a:t>
            </a:r>
            <a:r>
              <a:rPr lang="en-US" dirty="0">
                <a:latin typeface="Calibri" charset="0"/>
              </a:rPr>
              <a:t>has the same components and the language of the standards. This is where you will find what guides your instruction. </a:t>
            </a:r>
          </a:p>
          <a:p>
            <a:r>
              <a:rPr lang="en-US" dirty="0">
                <a:latin typeface="Calibri" charset="0"/>
              </a:rPr>
              <a:t>There are 3 proficiency levels in the new CA ELD Standards.  The proficiency levels are: Emerging, Expanding, and Bridging </a:t>
            </a:r>
            <a:r>
              <a:rPr lang="en-US" b="1" i="1" dirty="0">
                <a:latin typeface="Calibri" charset="0"/>
              </a:rPr>
              <a:t>(Have participants label or highlight the document as you speak to each section) </a:t>
            </a:r>
          </a:p>
          <a:p>
            <a:r>
              <a:rPr lang="en-US" b="1" i="1" dirty="0">
                <a:latin typeface="Calibri" charset="0"/>
              </a:rPr>
              <a:t/>
            </a:r>
            <a:br>
              <a:rPr lang="en-US" b="1" i="1" dirty="0">
                <a:latin typeface="Calibri" charset="0"/>
              </a:rPr>
            </a:br>
            <a:r>
              <a:rPr lang="en-US" dirty="0">
                <a:latin typeface="Calibri" charset="0"/>
              </a:rPr>
              <a:t>Say – The mode is listed here again. The first mode, collaborative and the strands are listed in Section 2. Under each strand are the actual standards for the corresponding grade level. </a:t>
            </a:r>
            <a:r>
              <a:rPr lang="en-US" b="1" i="1" dirty="0">
                <a:latin typeface="Calibri" charset="0"/>
              </a:rPr>
              <a:t>(Have participants label or highlight the document as you speak to each section) </a:t>
            </a:r>
          </a:p>
          <a:p>
            <a:endParaRPr lang="en-US" b="1" i="1" dirty="0">
              <a:latin typeface="Calibri" charset="0"/>
            </a:endParaRPr>
          </a:p>
          <a:p>
            <a:r>
              <a:rPr lang="en-US" dirty="0">
                <a:latin typeface="Calibri" charset="0"/>
              </a:rPr>
              <a:t>Say – Section 2 also lists the teacher resources and CCSS aligned with the ELD Standards. </a:t>
            </a:r>
            <a:r>
              <a:rPr lang="en-US" b="1" i="1" dirty="0">
                <a:latin typeface="Calibri" charset="0"/>
              </a:rPr>
              <a:t>(Have participants label or highlight the document as you speak to each section) </a:t>
            </a:r>
          </a:p>
          <a:p>
            <a:endParaRPr lang="en-US" dirty="0">
              <a:latin typeface="Calibri" charset="0"/>
            </a:endParaRPr>
          </a:p>
          <a:p>
            <a:endParaRPr lang="en-US" b="1" i="1" dirty="0">
              <a:latin typeface="Calibri" charset="0"/>
            </a:endParaRPr>
          </a:p>
        </p:txBody>
      </p:sp>
      <p:sp>
        <p:nvSpPr>
          <p:cNvPr id="4" name="Slide Number Placeholder 3"/>
          <p:cNvSpPr>
            <a:spLocks noGrp="1"/>
          </p:cNvSpPr>
          <p:nvPr>
            <p:ph type="sldNum" sz="quarter" idx="5"/>
          </p:nvPr>
        </p:nvSpPr>
        <p:spPr/>
        <p:txBody>
          <a:bodyPr/>
          <a:lstStyle/>
          <a:p>
            <a:pPr>
              <a:defRPr/>
            </a:pPr>
            <a:fld id="{C17D4FD3-CEF1-FF4B-932E-0E3F4B93EF3C}" type="slidenum">
              <a:rPr lang="en-US" smtClean="0"/>
              <a:pPr>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Slide 26: </a:t>
            </a:r>
            <a:r>
              <a:rPr lang="en-US" b="1" dirty="0" smtClean="0"/>
              <a:t>(1 minute)</a:t>
            </a:r>
            <a:endParaRPr lang="en-US" b="1" dirty="0" smtClean="0"/>
          </a:p>
          <a:p>
            <a:pPr>
              <a:defRPr/>
            </a:pPr>
            <a:endParaRPr lang="en-US" b="1" dirty="0" smtClean="0"/>
          </a:p>
          <a:p>
            <a:pPr marL="171450" indent="-171450">
              <a:buFont typeface="Arial"/>
              <a:buChar char="•"/>
              <a:defRPr/>
            </a:pPr>
            <a:r>
              <a:rPr lang="en-US" b="1" dirty="0" smtClean="0"/>
              <a:t>Purpose</a:t>
            </a:r>
            <a:r>
              <a:rPr lang="en-US" dirty="0" smtClean="0"/>
              <a:t>:</a:t>
            </a:r>
          </a:p>
          <a:p>
            <a:pPr marL="171450" indent="-171450">
              <a:spcBef>
                <a:spcPct val="0"/>
              </a:spcBef>
              <a:buFont typeface="Arial"/>
              <a:buChar char="•"/>
            </a:pPr>
            <a:r>
              <a:rPr lang="en-US" dirty="0" smtClean="0">
                <a:latin typeface="Calibri" charset="0"/>
              </a:rPr>
              <a:t>Purpose </a:t>
            </a:r>
            <a:r>
              <a:rPr lang="en-US" dirty="0">
                <a:latin typeface="Calibri" charset="0"/>
              </a:rPr>
              <a:t>is to make a connection to Section 1 </a:t>
            </a:r>
            <a:r>
              <a:rPr lang="en-US" b="1" dirty="0">
                <a:latin typeface="Calibri" charset="0"/>
              </a:rPr>
              <a:t>(</a:t>
            </a:r>
            <a:r>
              <a:rPr lang="en-US" b="1" dirty="0" smtClean="0">
                <a:latin typeface="Calibri" charset="0"/>
              </a:rPr>
              <a:t>overview</a:t>
            </a:r>
            <a:r>
              <a:rPr lang="en-US" b="1" baseline="0" dirty="0" smtClean="0">
                <a:latin typeface="Calibri" charset="0"/>
              </a:rPr>
              <a:t> of the standards</a:t>
            </a:r>
            <a:r>
              <a:rPr lang="en-US" b="1" dirty="0" smtClean="0">
                <a:latin typeface="Calibri" charset="0"/>
              </a:rPr>
              <a:t>) </a:t>
            </a:r>
            <a:r>
              <a:rPr lang="en-US" dirty="0">
                <a:latin typeface="Calibri" charset="0"/>
              </a:rPr>
              <a:t>&amp; Section 2 </a:t>
            </a:r>
            <a:r>
              <a:rPr lang="en-US" b="1" dirty="0">
                <a:latin typeface="Calibri" charset="0"/>
              </a:rPr>
              <a:t>(</a:t>
            </a:r>
            <a:r>
              <a:rPr lang="en-US" b="1" dirty="0" smtClean="0">
                <a:latin typeface="Calibri" charset="0"/>
              </a:rPr>
              <a:t>elaboration of the standards)</a:t>
            </a:r>
            <a:endParaRPr lang="en-US" b="1" dirty="0">
              <a:latin typeface="Calibri" charset="0"/>
            </a:endParaRPr>
          </a:p>
          <a:p>
            <a:pPr marL="171450" indent="-171450">
              <a:spcBef>
                <a:spcPct val="0"/>
              </a:spcBef>
              <a:buFont typeface="Arial"/>
              <a:buChar char="•"/>
            </a:pPr>
            <a:endParaRPr lang="en-US" dirty="0" smtClean="0">
              <a:latin typeface="Calibri" charset="0"/>
            </a:endParaRPr>
          </a:p>
          <a:p>
            <a:pPr marL="171450" indent="-171450">
              <a:spcBef>
                <a:spcPct val="0"/>
              </a:spcBef>
              <a:buFont typeface="Arial"/>
              <a:buChar char="•"/>
            </a:pPr>
            <a:r>
              <a:rPr lang="en-US" b="1" dirty="0" smtClean="0">
                <a:latin typeface="Calibri" charset="0"/>
              </a:rPr>
              <a:t>Section 2: </a:t>
            </a:r>
          </a:p>
          <a:p>
            <a:pPr marL="171450" indent="-171450">
              <a:spcBef>
                <a:spcPct val="0"/>
              </a:spcBef>
              <a:buFont typeface="Arial"/>
              <a:buChar char="•"/>
            </a:pPr>
            <a:r>
              <a:rPr lang="en-US" b="1" dirty="0" smtClean="0">
                <a:latin typeface="Calibri" charset="0"/>
              </a:rPr>
              <a:t>Part I </a:t>
            </a:r>
            <a:r>
              <a:rPr lang="en-US" dirty="0" smtClean="0">
                <a:latin typeface="Calibri" charset="0"/>
              </a:rPr>
              <a:t>of the standards has the 3 modes of communication </a:t>
            </a:r>
            <a:r>
              <a:rPr lang="en-US" b="1" dirty="0" smtClean="0">
                <a:latin typeface="Calibri" charset="0"/>
              </a:rPr>
              <a:t>(Interacting in Meaningful</a:t>
            </a:r>
            <a:r>
              <a:rPr lang="en-US" b="1" baseline="0" dirty="0" smtClean="0">
                <a:latin typeface="Calibri" charset="0"/>
              </a:rPr>
              <a:t> Ways)</a:t>
            </a:r>
            <a:r>
              <a:rPr lang="en-US" dirty="0" smtClean="0">
                <a:latin typeface="Calibri" charset="0"/>
              </a:rPr>
              <a:t>. An elaboration</a:t>
            </a:r>
            <a:r>
              <a:rPr lang="en-US" baseline="0" dirty="0" smtClean="0">
                <a:latin typeface="Calibri" charset="0"/>
              </a:rPr>
              <a:t> of the critical principles </a:t>
            </a:r>
            <a:r>
              <a:rPr lang="en-US" b="1" baseline="0" dirty="0" smtClean="0">
                <a:latin typeface="Calibri" charset="0"/>
              </a:rPr>
              <a:t>(language of </a:t>
            </a:r>
            <a:r>
              <a:rPr lang="en-US" b="1" dirty="0" smtClean="0">
                <a:latin typeface="Calibri" charset="0"/>
              </a:rPr>
              <a:t>the standards) </a:t>
            </a:r>
            <a:r>
              <a:rPr lang="en-US" dirty="0" smtClean="0">
                <a:latin typeface="Calibri" charset="0"/>
              </a:rPr>
              <a:t>can be</a:t>
            </a:r>
            <a:r>
              <a:rPr lang="en-US" baseline="0" dirty="0" smtClean="0">
                <a:latin typeface="Calibri" charset="0"/>
              </a:rPr>
              <a:t> found under each of the strands. </a:t>
            </a:r>
          </a:p>
          <a:p>
            <a:pPr marL="171450" indent="-171450">
              <a:spcBef>
                <a:spcPct val="0"/>
              </a:spcBef>
              <a:buFont typeface="Arial"/>
              <a:buChar char="•"/>
            </a:pPr>
            <a:endParaRPr lang="en-US" baseline="0" dirty="0" smtClean="0">
              <a:latin typeface="Calibri" charset="0"/>
            </a:endParaRPr>
          </a:p>
          <a:p>
            <a:pPr marL="171450" indent="-171450">
              <a:spcBef>
                <a:spcPct val="0"/>
              </a:spcBef>
              <a:buFont typeface="Arial"/>
              <a:buChar char="•"/>
            </a:pPr>
            <a:r>
              <a:rPr lang="en-US" b="1" baseline="0" dirty="0" smtClean="0">
                <a:latin typeface="Calibri" charset="0"/>
              </a:rPr>
              <a:t>Part II </a:t>
            </a:r>
            <a:r>
              <a:rPr lang="en-US" baseline="0" dirty="0" smtClean="0">
                <a:latin typeface="Calibri" charset="0"/>
              </a:rPr>
              <a:t>of the standards has the 3 processes </a:t>
            </a:r>
            <a:r>
              <a:rPr lang="en-US" b="1" baseline="0" dirty="0" smtClean="0">
                <a:latin typeface="Calibri" charset="0"/>
              </a:rPr>
              <a:t>(Purposes for using language)</a:t>
            </a:r>
            <a:r>
              <a:rPr lang="en-US" baseline="0" dirty="0" smtClean="0">
                <a:latin typeface="Calibri" charset="0"/>
              </a:rPr>
              <a:t>. Here too, there’  </a:t>
            </a:r>
            <a:r>
              <a:rPr lang="en-US" dirty="0" smtClean="0">
                <a:latin typeface="Calibri" charset="0"/>
              </a:rPr>
              <a:t>elaboration</a:t>
            </a:r>
            <a:r>
              <a:rPr lang="en-US" baseline="0" dirty="0" smtClean="0">
                <a:latin typeface="Calibri" charset="0"/>
              </a:rPr>
              <a:t> of the critical principles </a:t>
            </a:r>
            <a:r>
              <a:rPr lang="en-US" b="1" baseline="0" dirty="0" smtClean="0">
                <a:latin typeface="Calibri" charset="0"/>
              </a:rPr>
              <a:t>(language of </a:t>
            </a:r>
            <a:r>
              <a:rPr lang="en-US" b="1" dirty="0" smtClean="0">
                <a:latin typeface="Calibri" charset="0"/>
              </a:rPr>
              <a:t>the standards) that  </a:t>
            </a:r>
            <a:r>
              <a:rPr lang="en-US" dirty="0" smtClean="0">
                <a:latin typeface="Calibri" charset="0"/>
              </a:rPr>
              <a:t>can be</a:t>
            </a:r>
            <a:r>
              <a:rPr lang="en-US" baseline="0" dirty="0" smtClean="0">
                <a:latin typeface="Calibri" charset="0"/>
              </a:rPr>
              <a:t> found under each of the strands.  </a:t>
            </a:r>
          </a:p>
          <a:p>
            <a:pPr marL="171450" indent="-171450">
              <a:spcBef>
                <a:spcPct val="0"/>
              </a:spcBef>
              <a:buFont typeface="Arial"/>
              <a:buChar char="•"/>
            </a:pPr>
            <a:endParaRPr lang="en-US" baseline="0" dirty="0" smtClean="0">
              <a:latin typeface="Calibri" charset="0"/>
            </a:endParaRPr>
          </a:p>
          <a:p>
            <a:pPr marL="171450" marR="0" indent="-171450" algn="l" defTabSz="457200" rtl="0" eaLnBrk="1" fontAlgn="base" latinLnBrk="0" hangingPunct="1">
              <a:lnSpc>
                <a:spcPct val="100000"/>
              </a:lnSpc>
              <a:spcBef>
                <a:spcPct val="0"/>
              </a:spcBef>
              <a:spcAft>
                <a:spcPct val="0"/>
              </a:spcAft>
              <a:buClrTx/>
              <a:buSzTx/>
              <a:buFont typeface="Arial"/>
              <a:buChar char="•"/>
              <a:tabLst/>
              <a:defRPr/>
            </a:pPr>
            <a:r>
              <a:rPr lang="en-US" baseline="0" dirty="0" smtClean="0">
                <a:latin typeface="Calibri" charset="0"/>
              </a:rPr>
              <a:t>Each page shows of one of the modes of communication and processes organized by</a:t>
            </a:r>
            <a:r>
              <a:rPr lang="en-US" b="1" baseline="0" dirty="0" smtClean="0">
                <a:latin typeface="Calibri" charset="0"/>
              </a:rPr>
              <a:t> Proficiency Level Descriptors (PLDs)</a:t>
            </a:r>
          </a:p>
          <a:p>
            <a:pPr>
              <a:spcBef>
                <a:spcPct val="0"/>
              </a:spcBef>
            </a:pPr>
            <a:endParaRPr lang="en-US" dirty="0">
              <a:latin typeface="Calibri" charset="0"/>
            </a:endParaRPr>
          </a:p>
        </p:txBody>
      </p:sp>
      <p:sp>
        <p:nvSpPr>
          <p:cNvPr id="4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0A54B2A0-7D31-D945-AB1A-F06C3D2CAFB4}"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27: (1 minute)</a:t>
            </a:r>
            <a:endParaRPr lang="en-US" b="1" dirty="0">
              <a:latin typeface="Calibri" charset="0"/>
            </a:endParaRPr>
          </a:p>
          <a:p>
            <a:endParaRPr lang="en-US" dirty="0">
              <a:latin typeface="Calibri" charset="0"/>
            </a:endParaRPr>
          </a:p>
          <a:p>
            <a:r>
              <a:rPr lang="en-US" b="1" dirty="0">
                <a:latin typeface="Calibri" charset="0"/>
              </a:rPr>
              <a:t>Purpose: </a:t>
            </a:r>
            <a:r>
              <a:rPr lang="en-US" dirty="0">
                <a:latin typeface="Calibri" charset="0"/>
              </a:rPr>
              <a:t>To check for participant’s understanding of the layout of the standards. </a:t>
            </a:r>
          </a:p>
          <a:p>
            <a:endParaRPr lang="en-US" dirty="0">
              <a:latin typeface="Calibri" charset="0"/>
            </a:endParaRPr>
          </a:p>
          <a:p>
            <a:r>
              <a:rPr lang="en-US" dirty="0">
                <a:latin typeface="Calibri" charset="0"/>
              </a:rPr>
              <a:t>Say: Take a look at these questions. Talk to your elbow partner (about 2 minutes) and see if you can answer these questions without looking.</a:t>
            </a:r>
          </a:p>
          <a:p>
            <a:r>
              <a:rPr lang="en-US" dirty="0">
                <a:latin typeface="Calibri" charset="0"/>
              </a:rPr>
              <a:t>After two minutes, share answers.</a:t>
            </a:r>
          </a:p>
        </p:txBody>
      </p:sp>
      <p:sp>
        <p:nvSpPr>
          <p:cNvPr id="4" name="Slide Number Placeholder 3"/>
          <p:cNvSpPr>
            <a:spLocks noGrp="1"/>
          </p:cNvSpPr>
          <p:nvPr>
            <p:ph type="sldNum" sz="quarter" idx="5"/>
          </p:nvPr>
        </p:nvSpPr>
        <p:spPr/>
        <p:txBody>
          <a:bodyPr/>
          <a:lstStyle/>
          <a:p>
            <a:pPr>
              <a:defRPr/>
            </a:pPr>
            <a:fld id="{E35C6415-0E7C-5943-8E06-CEC336F474B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t" anchorCtr="0" compatLnSpc="1">
            <a:prstTxWarp prst="textNoShape">
              <a:avLst/>
            </a:prstTxWarp>
          </a:bodyPr>
          <a:lstStyle/>
          <a:p>
            <a:pPr eaLnBrk="1" hangingPunct="1">
              <a:spcBef>
                <a:spcPct val="0"/>
              </a:spcBef>
              <a:buFont typeface="+mj-lt"/>
              <a:buNone/>
              <a:defRPr/>
            </a:pPr>
            <a:r>
              <a:rPr lang="en-US" sz="1400" b="1" dirty="0" smtClean="0">
                <a:latin typeface="Calibri" charset="0"/>
              </a:rPr>
              <a:t>Slide </a:t>
            </a:r>
            <a:r>
              <a:rPr lang="en-US" sz="1400" b="1" dirty="0" smtClean="0">
                <a:latin typeface="Calibri" charset="0"/>
              </a:rPr>
              <a:t>28:  (1 minute)</a:t>
            </a:r>
            <a:endParaRPr lang="en-US" sz="1400" b="1" dirty="0" smtClean="0">
              <a:latin typeface="Calibri" charset="0"/>
            </a:endParaRPr>
          </a:p>
          <a:p>
            <a:pPr eaLnBrk="1" hangingPunct="1">
              <a:spcBef>
                <a:spcPct val="0"/>
              </a:spcBef>
              <a:buFont typeface="+mj-lt"/>
              <a:buNone/>
              <a:defRPr/>
            </a:pPr>
            <a:endParaRPr lang="en-US" sz="1400" dirty="0">
              <a:latin typeface="Calibri" charset="0"/>
            </a:endParaRPr>
          </a:p>
          <a:p>
            <a:pPr eaLnBrk="1" hangingPunct="1">
              <a:buFont typeface="+mj-lt"/>
              <a:buNone/>
              <a:defRPr/>
            </a:pPr>
            <a:r>
              <a:rPr lang="en-US" sz="1400" b="1" dirty="0" smtClean="0">
                <a:latin typeface="Calibri" charset="0"/>
              </a:rPr>
              <a:t>Purpose: </a:t>
            </a:r>
            <a:r>
              <a:rPr lang="en-US" sz="1400" dirty="0" smtClean="0">
                <a:latin typeface="Calibri" charset="0"/>
              </a:rPr>
              <a:t>To ensure that participants understand the purpose of the new ELD Standards. It addresses how instruction might need to change as we move forward. This is a review of some of the shift that we covered through this session</a:t>
            </a:r>
          </a:p>
          <a:p>
            <a:pPr eaLnBrk="1" hangingPunct="1">
              <a:buFont typeface="+mj-lt"/>
              <a:buNone/>
              <a:defRPr/>
            </a:pPr>
            <a:endParaRPr lang="en-US" sz="1400" b="1" dirty="0">
              <a:latin typeface="Calibri" charset="0"/>
            </a:endParaRPr>
          </a:p>
          <a:p>
            <a:pPr eaLnBrk="1" hangingPunct="1">
              <a:buFont typeface="+mj-lt"/>
              <a:buNone/>
              <a:defRPr/>
            </a:pPr>
            <a:r>
              <a:rPr lang="en-US" sz="1400" b="1" dirty="0" smtClean="0">
                <a:latin typeface="Calibri" charset="0"/>
              </a:rPr>
              <a:t>How:</a:t>
            </a:r>
          </a:p>
          <a:p>
            <a:pPr eaLnBrk="1" hangingPunct="1">
              <a:buFont typeface="+mj-lt"/>
              <a:buNone/>
              <a:defRPr/>
            </a:pPr>
            <a:r>
              <a:rPr lang="en-US" sz="1400" b="1" dirty="0" smtClean="0">
                <a:latin typeface="Calibri" charset="0"/>
              </a:rPr>
              <a:t>Paraphrase and emphasize these shifts:</a:t>
            </a:r>
            <a:endParaRPr lang="en-US" sz="1400" b="1" dirty="0">
              <a:latin typeface="Calibri" charset="0"/>
            </a:endParaRPr>
          </a:p>
          <a:p>
            <a:pPr marL="342900" indent="-342900" eaLnBrk="1" hangingPunct="1">
              <a:spcBef>
                <a:spcPct val="0"/>
              </a:spcBef>
              <a:buFont typeface="+mj-lt"/>
              <a:buAutoNum type="arabicPeriod"/>
              <a:defRPr/>
            </a:pPr>
            <a:r>
              <a:rPr lang="en-US" sz="1400" dirty="0" smtClean="0">
                <a:latin typeface="Calibri" charset="0"/>
              </a:rPr>
              <a:t>English is a meaning making resource that students use based on audience, task and purpose</a:t>
            </a:r>
          </a:p>
          <a:p>
            <a:pPr marL="342900" indent="-342900" eaLnBrk="1" hangingPunct="1">
              <a:spcBef>
                <a:spcPct val="0"/>
              </a:spcBef>
              <a:buFont typeface="+mj-lt"/>
              <a:buAutoNum type="arabicPeriod"/>
              <a:defRPr/>
            </a:pPr>
            <a:r>
              <a:rPr lang="en-US" sz="1400" dirty="0" smtClean="0">
                <a:latin typeface="Calibri" charset="0"/>
              </a:rPr>
              <a:t>We have moved from 5 proficiency level to 3. Each proficiency level has an early stage and an exit level.</a:t>
            </a:r>
          </a:p>
          <a:p>
            <a:pPr marL="342900" indent="-342900" eaLnBrk="1" hangingPunct="1">
              <a:spcBef>
                <a:spcPct val="0"/>
              </a:spcBef>
              <a:buFont typeface="+mj-lt"/>
              <a:buAutoNum type="arabicPeriod"/>
              <a:defRPr/>
            </a:pPr>
            <a:r>
              <a:rPr lang="en-US" sz="1400" dirty="0" smtClean="0">
                <a:latin typeface="Calibri" charset="0"/>
              </a:rPr>
              <a:t>The grade levels/spans parallel CCSS </a:t>
            </a:r>
          </a:p>
          <a:p>
            <a:pPr marL="342900" indent="-342900" eaLnBrk="1" hangingPunct="1">
              <a:spcBef>
                <a:spcPct val="0"/>
              </a:spcBef>
              <a:buFont typeface="+mj-lt"/>
              <a:buAutoNum type="arabicPeriod"/>
              <a:defRPr/>
            </a:pPr>
            <a:r>
              <a:rPr lang="en-US" sz="1400" dirty="0" smtClean="0">
                <a:latin typeface="Calibri" charset="0"/>
              </a:rPr>
              <a:t>The focus is on language development (modes of communication: collaborative, interpretive, productive) and having an understanding of how English works</a:t>
            </a:r>
          </a:p>
          <a:p>
            <a:pPr marL="342900" indent="-342900" eaLnBrk="1" hangingPunct="1">
              <a:spcBef>
                <a:spcPct val="0"/>
              </a:spcBef>
              <a:buFont typeface="+mj-lt"/>
              <a:buAutoNum type="arabicPeriod"/>
              <a:defRPr/>
            </a:pPr>
            <a:endParaRPr lang="en-US" sz="1400" dirty="0" smtClean="0">
              <a:latin typeface="Calibri" charset="0"/>
            </a:endParaRPr>
          </a:p>
          <a:p>
            <a:pPr marL="342900" indent="-342900" eaLnBrk="1" hangingPunct="1">
              <a:spcBef>
                <a:spcPct val="0"/>
              </a:spcBef>
              <a:buFont typeface="+mj-lt"/>
              <a:buAutoNum type="arabicPeriod"/>
              <a:defRPr/>
            </a:pPr>
            <a:endParaRPr lang="en-US" sz="1300" dirty="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Ctr="0" compatLnSpc="1">
            <a:prstTxWarp prst="textNoShape">
              <a:avLst/>
            </a:prstTxWarp>
          </a:bodyPr>
          <a:lstStyle>
            <a:lvl1pPr defTabSz="901700" eaLnBrk="0" hangingPunct="0">
              <a:defRPr sz="2400">
                <a:solidFill>
                  <a:schemeClr val="tx1"/>
                </a:solidFill>
                <a:latin typeface="News Gothic MT" charset="0"/>
                <a:ea typeface="ＭＳ Ｐゴシック" charset="0"/>
                <a:cs typeface="ＭＳ Ｐゴシック" charset="0"/>
              </a:defRPr>
            </a:lvl1pPr>
            <a:lvl2pPr marL="742950" indent="-285750" defTabSz="901700" eaLnBrk="0" hangingPunct="0">
              <a:defRPr sz="2400">
                <a:solidFill>
                  <a:schemeClr val="tx1"/>
                </a:solidFill>
                <a:latin typeface="News Gothic MT" charset="0"/>
                <a:ea typeface="ＭＳ Ｐゴシック" charset="0"/>
              </a:defRPr>
            </a:lvl2pPr>
            <a:lvl3pPr marL="1143000" indent="-228600" defTabSz="901700" eaLnBrk="0" hangingPunct="0">
              <a:defRPr sz="2400">
                <a:solidFill>
                  <a:schemeClr val="tx1"/>
                </a:solidFill>
                <a:latin typeface="News Gothic MT" charset="0"/>
                <a:ea typeface="ＭＳ Ｐゴシック" charset="0"/>
              </a:defRPr>
            </a:lvl3pPr>
            <a:lvl4pPr marL="1600200" indent="-228600" defTabSz="901700" eaLnBrk="0" hangingPunct="0">
              <a:defRPr sz="2400">
                <a:solidFill>
                  <a:schemeClr val="tx1"/>
                </a:solidFill>
                <a:latin typeface="News Gothic MT" charset="0"/>
                <a:ea typeface="ＭＳ Ｐゴシック" charset="0"/>
              </a:defRPr>
            </a:lvl4pPr>
            <a:lvl5pPr marL="2057400" indent="-228600" defTabSz="901700" eaLnBrk="0" hangingPunct="0">
              <a:defRPr sz="2400">
                <a:solidFill>
                  <a:schemeClr val="tx1"/>
                </a:solidFill>
                <a:latin typeface="News Gothic MT" charset="0"/>
                <a:ea typeface="ＭＳ Ｐゴシック" charset="0"/>
              </a:defRPr>
            </a:lvl5pPr>
            <a:lvl6pPr marL="2514600" indent="-228600" defTabSz="9017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defTabSz="9017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defTabSz="9017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defTabSz="9017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F4945E05-D0E5-ED45-A32A-69384F097C44}" type="slidenum">
              <a:rPr lang="en-US" sz="1200">
                <a:latin typeface="Calibri" charset="0"/>
              </a:rPr>
              <a:pPr eaLnBrk="1" fontAlgn="base" hangingPunct="1">
                <a:spcBef>
                  <a:spcPct val="0"/>
                </a:spcBef>
                <a:spcAft>
                  <a:spcPct val="0"/>
                </a:spcAft>
              </a:pPr>
              <a:t>28</a:t>
            </a:fld>
            <a:endParaRPr lang="en-US"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t" anchorCtr="0" compatLnSpc="1">
            <a:prstTxWarp prst="textNoShape">
              <a:avLst/>
            </a:prstTxWarp>
          </a:bodyPr>
          <a:lstStyle/>
          <a:p>
            <a:pPr eaLnBrk="1" hangingPunct="1">
              <a:spcBef>
                <a:spcPct val="0"/>
              </a:spcBef>
            </a:pPr>
            <a:r>
              <a:rPr lang="en-US" sz="1400" b="1" dirty="0">
                <a:latin typeface="Calibri" charset="0"/>
              </a:rPr>
              <a:t>Slide </a:t>
            </a:r>
            <a:r>
              <a:rPr lang="en-US" sz="1400" b="1" dirty="0" smtClean="0">
                <a:latin typeface="Calibri" charset="0"/>
              </a:rPr>
              <a:t>29: </a:t>
            </a:r>
            <a:r>
              <a:rPr lang="en-US" sz="1400" b="1" dirty="0">
                <a:latin typeface="Calibri" charset="0"/>
              </a:rPr>
              <a:t>(2 </a:t>
            </a:r>
            <a:r>
              <a:rPr lang="en-US" sz="1400" b="1" dirty="0" smtClean="0">
                <a:latin typeface="Calibri" charset="0"/>
              </a:rPr>
              <a:t>minutes)</a:t>
            </a:r>
          </a:p>
          <a:p>
            <a:pPr eaLnBrk="1" hangingPunct="1">
              <a:spcBef>
                <a:spcPct val="0"/>
              </a:spcBef>
            </a:pPr>
            <a:endParaRPr lang="en-US" sz="1400" dirty="0">
              <a:latin typeface="Calibri" charset="0"/>
            </a:endParaRPr>
          </a:p>
          <a:p>
            <a:pPr eaLnBrk="1" hangingPunct="1">
              <a:spcBef>
                <a:spcPct val="0"/>
              </a:spcBef>
            </a:pPr>
            <a:r>
              <a:rPr lang="en-US" sz="1400" dirty="0" smtClean="0">
                <a:latin typeface="Calibri" charset="0"/>
              </a:rPr>
              <a:t>Purpose:</a:t>
            </a:r>
          </a:p>
          <a:p>
            <a:pPr eaLnBrk="1" hangingPunct="1">
              <a:spcBef>
                <a:spcPct val="0"/>
              </a:spcBef>
            </a:pPr>
            <a:r>
              <a:rPr lang="en-US" sz="1400" dirty="0" smtClean="0">
                <a:latin typeface="Calibri" charset="0"/>
              </a:rPr>
              <a:t>To</a:t>
            </a:r>
            <a:r>
              <a:rPr lang="en-US" sz="1400" baseline="0" dirty="0" smtClean="0">
                <a:latin typeface="Calibri" charset="0"/>
              </a:rPr>
              <a:t> ensure that participant</a:t>
            </a:r>
            <a:endParaRPr lang="en-US" sz="1400" dirty="0">
              <a:latin typeface="Calibri" charset="0"/>
            </a:endParaRPr>
          </a:p>
          <a:p>
            <a:pPr eaLnBrk="1" hangingPunct="1"/>
            <a:endParaRPr lang="en-US" sz="1400" b="1" dirty="0">
              <a:latin typeface="Calibri" charset="0"/>
            </a:endParaRPr>
          </a:p>
          <a:p>
            <a:pPr eaLnBrk="1" hangingPunct="1"/>
            <a:r>
              <a:rPr lang="en-US" sz="1400" b="1" dirty="0">
                <a:latin typeface="Calibri" charset="0"/>
              </a:rPr>
              <a:t>How</a:t>
            </a:r>
            <a:endParaRPr lang="en-US" sz="1400" b="1" dirty="0">
              <a:latin typeface="A Little Pot" charset="0"/>
              <a:cs typeface="A Little Pot" charset="0"/>
            </a:endParaRPr>
          </a:p>
          <a:p>
            <a:pPr marL="742950" lvl="1" indent="-285750" eaLnBrk="1" hangingPunct="1">
              <a:spcBef>
                <a:spcPct val="0"/>
              </a:spcBef>
              <a:buFont typeface="Arial"/>
              <a:buChar char="•"/>
            </a:pPr>
            <a:r>
              <a:rPr lang="en-US" sz="1300" b="1" u="sng" dirty="0">
                <a:latin typeface="A Little Pot" charset="0"/>
                <a:cs typeface="A Little Pot" charset="0"/>
              </a:rPr>
              <a:t>Say: </a:t>
            </a:r>
            <a:r>
              <a:rPr lang="en-US" sz="1300" dirty="0">
                <a:latin typeface="A Little Pot" charset="0"/>
                <a:cs typeface="A Little Pot" charset="0"/>
              </a:rPr>
              <a:t>The First Shift addresses how our concepts of language acquisition have evolved.  It also addresses the spiraling nature of the ELD standards. For example, students don’</a:t>
            </a:r>
            <a:r>
              <a:rPr lang="en-US" altLang="ja-JP" sz="1300" dirty="0">
                <a:latin typeface="A Little Pot" charset="0"/>
                <a:cs typeface="A Little Pot" charset="0"/>
              </a:rPr>
              <a:t>t learn the present tense, then the past tense, then the future tense.  Rather, we learn language based on the context in which it is used and the related skills. As a traveler, we learn basic communication phrases.  In contrast, in K-12 settings, we learn language via the types of conversations and texts we use to learn (e.g., text book, magazines, videos on the plant cycle). In each of these cases the tense and grammar may vary, and ELs cannot be expected to </a:t>
            </a:r>
            <a:r>
              <a:rPr lang="en-US" sz="1300" dirty="0">
                <a:latin typeface="A Little Pot" charset="0"/>
                <a:cs typeface="A Little Pot" charset="0"/>
              </a:rPr>
              <a:t>“</a:t>
            </a:r>
            <a:r>
              <a:rPr lang="en-US" altLang="ja-JP" sz="1300" dirty="0">
                <a:latin typeface="A Little Pot" charset="0"/>
                <a:cs typeface="A Little Pot" charset="0"/>
              </a:rPr>
              <a:t>wait to learn that tense</a:t>
            </a:r>
            <a:r>
              <a:rPr lang="en-US" sz="1300" dirty="0">
                <a:latin typeface="A Little Pot" charset="0"/>
                <a:cs typeface="A Little Pot" charset="0"/>
              </a:rPr>
              <a:t>”</a:t>
            </a:r>
            <a:r>
              <a:rPr lang="en-US" altLang="ja-JP" sz="1300" dirty="0">
                <a:latin typeface="A Little Pot" charset="0"/>
                <a:cs typeface="A Little Pot" charset="0"/>
              </a:rPr>
              <a:t> or </a:t>
            </a:r>
            <a:r>
              <a:rPr lang="en-US" sz="1300" dirty="0">
                <a:latin typeface="A Little Pot" charset="0"/>
                <a:cs typeface="A Little Pot" charset="0"/>
              </a:rPr>
              <a:t>“</a:t>
            </a:r>
            <a:r>
              <a:rPr lang="en-US" altLang="ja-JP" sz="1300" dirty="0">
                <a:latin typeface="A Little Pot" charset="0"/>
                <a:cs typeface="A Little Pot" charset="0"/>
              </a:rPr>
              <a:t>form</a:t>
            </a:r>
            <a:r>
              <a:rPr lang="en-US" sz="1300" dirty="0">
                <a:latin typeface="A Little Pot" charset="0"/>
                <a:cs typeface="A Little Pot" charset="0"/>
              </a:rPr>
              <a:t>”</a:t>
            </a:r>
            <a:r>
              <a:rPr lang="en-US" altLang="ja-JP" sz="1300" dirty="0">
                <a:latin typeface="A Little Pot" charset="0"/>
                <a:cs typeface="A Little Pot" charset="0"/>
              </a:rPr>
              <a:t> prior to being exposed to it.</a:t>
            </a:r>
          </a:p>
          <a:p>
            <a:pPr marL="742950" lvl="1" indent="-285750" eaLnBrk="1" hangingPunct="1">
              <a:spcBef>
                <a:spcPct val="0"/>
              </a:spcBef>
              <a:buFont typeface="Arial"/>
              <a:buChar char="•"/>
            </a:pPr>
            <a:endParaRPr lang="en-US" sz="1300" dirty="0">
              <a:latin typeface="A Little Pot" charset="0"/>
              <a:cs typeface="A Little Pot" charset="0"/>
            </a:endParaRPr>
          </a:p>
          <a:p>
            <a:pPr marL="742950" lvl="1" indent="-285750" eaLnBrk="1" hangingPunct="1">
              <a:spcBef>
                <a:spcPct val="0"/>
              </a:spcBef>
              <a:buFont typeface="Arial"/>
              <a:buChar char="•"/>
            </a:pPr>
            <a:r>
              <a:rPr lang="en-US" sz="1300" dirty="0">
                <a:latin typeface="A Little Pot" charset="0"/>
                <a:cs typeface="A Little Pot" charset="0"/>
              </a:rPr>
              <a:t>The 2</a:t>
            </a:r>
            <a:r>
              <a:rPr lang="en-US" sz="1300" baseline="30000" dirty="0">
                <a:latin typeface="A Little Pot" charset="0"/>
                <a:cs typeface="A Little Pot" charset="0"/>
              </a:rPr>
              <a:t>nd</a:t>
            </a:r>
            <a:r>
              <a:rPr lang="en-US" sz="1300" dirty="0">
                <a:latin typeface="A Little Pot" charset="0"/>
                <a:cs typeface="A Little Pot" charset="0"/>
              </a:rPr>
              <a:t> shift addresses how we have moved from focusing primarily on accuracy to a focus on how language is used. In the example above, a beginning EL who watched a video on the plant cycle may now need to work with another student to outline or draw the key concepts derived from this video, a teacher may provide a graphic organizer for the student to demonstrate the “</a:t>
            </a:r>
            <a:r>
              <a:rPr lang="en-US" altLang="ja-JP" sz="1300" dirty="0">
                <a:latin typeface="A Little Pot" charset="0"/>
                <a:cs typeface="A Little Pot" charset="0"/>
              </a:rPr>
              <a:t>steps</a:t>
            </a:r>
            <a:r>
              <a:rPr lang="en-US" sz="1300" dirty="0">
                <a:latin typeface="A Little Pot" charset="0"/>
                <a:cs typeface="A Little Pot" charset="0"/>
              </a:rPr>
              <a:t>”</a:t>
            </a:r>
            <a:r>
              <a:rPr lang="en-US" altLang="ja-JP" sz="1300" dirty="0">
                <a:latin typeface="A Little Pot" charset="0"/>
                <a:cs typeface="A Little Pot" charset="0"/>
              </a:rPr>
              <a:t>. </a:t>
            </a:r>
            <a:endParaRPr lang="en-US" altLang="ja-JP" sz="1300" dirty="0" smtClean="0">
              <a:latin typeface="A Little Pot" charset="0"/>
              <a:cs typeface="A Little Pot" charset="0"/>
            </a:endParaRPr>
          </a:p>
          <a:p>
            <a:pPr marL="1200150" lvl="2" indent="-285750" eaLnBrk="1" hangingPunct="1">
              <a:spcBef>
                <a:spcPct val="0"/>
              </a:spcBef>
              <a:buFont typeface="Arial"/>
              <a:buChar char="•"/>
            </a:pPr>
            <a:r>
              <a:rPr lang="en-US" altLang="ja-JP" sz="1300" dirty="0" smtClean="0">
                <a:latin typeface="A Little Pot" charset="0"/>
                <a:cs typeface="A Little Pot" charset="0"/>
              </a:rPr>
              <a:t>While </a:t>
            </a:r>
            <a:r>
              <a:rPr lang="en-US" altLang="ja-JP" sz="1300" dirty="0">
                <a:latin typeface="A Little Pot" charset="0"/>
                <a:cs typeface="A Little Pot" charset="0"/>
              </a:rPr>
              <a:t>this is Science, it is also Language Arts in that the student must use this information to write a short description. EL teachers may draw from what the Science lesson is and how the science lesson uses language</a:t>
            </a:r>
            <a:r>
              <a:rPr lang="en-US" altLang="ja-JP" sz="1300" dirty="0" smtClean="0">
                <a:latin typeface="A Little Pot" charset="0"/>
                <a:cs typeface="A Little Pot" charset="0"/>
              </a:rPr>
              <a:t>.</a:t>
            </a:r>
          </a:p>
          <a:p>
            <a:pPr marL="1200150" lvl="2" indent="-285750" eaLnBrk="1" hangingPunct="1">
              <a:spcBef>
                <a:spcPct val="0"/>
              </a:spcBef>
              <a:buFont typeface="Arial"/>
              <a:buChar char="•"/>
            </a:pPr>
            <a:r>
              <a:rPr lang="en-US" altLang="ja-JP" sz="1300" dirty="0" smtClean="0">
                <a:latin typeface="A Little Pot" charset="0"/>
                <a:cs typeface="A Little Pot" charset="0"/>
              </a:rPr>
              <a:t>In </a:t>
            </a:r>
            <a:r>
              <a:rPr lang="en-US" altLang="ja-JP" sz="1300" dirty="0">
                <a:latin typeface="A Little Pot" charset="0"/>
                <a:cs typeface="A Little Pot" charset="0"/>
              </a:rPr>
              <a:t>one setting, we are demonstrating an </a:t>
            </a:r>
            <a:r>
              <a:rPr lang="en-US" sz="1300" dirty="0">
                <a:latin typeface="A Little Pot" charset="0"/>
                <a:cs typeface="A Little Pot" charset="0"/>
              </a:rPr>
              <a:t>“</a:t>
            </a:r>
            <a:r>
              <a:rPr lang="en-US" altLang="ja-JP" sz="1300" dirty="0">
                <a:latin typeface="A Little Pot" charset="0"/>
                <a:cs typeface="A Little Pot" charset="0"/>
              </a:rPr>
              <a:t>understanding of content</a:t>
            </a:r>
            <a:r>
              <a:rPr lang="en-US" sz="1300" dirty="0">
                <a:latin typeface="A Little Pot" charset="0"/>
                <a:cs typeface="A Little Pot" charset="0"/>
              </a:rPr>
              <a:t>”</a:t>
            </a:r>
            <a:r>
              <a:rPr lang="en-US" altLang="ja-JP" sz="1300" dirty="0">
                <a:latin typeface="A Little Pot" charset="0"/>
                <a:cs typeface="A Little Pot" charset="0"/>
              </a:rPr>
              <a:t> and the other we provide </a:t>
            </a:r>
            <a:r>
              <a:rPr lang="en-US" sz="1300" dirty="0">
                <a:latin typeface="A Little Pot" charset="0"/>
                <a:cs typeface="A Little Pot" charset="0"/>
              </a:rPr>
              <a:t>“</a:t>
            </a:r>
            <a:r>
              <a:rPr lang="en-US" altLang="ja-JP" sz="1300" dirty="0">
                <a:latin typeface="A Little Pot" charset="0"/>
                <a:cs typeface="A Little Pot" charset="0"/>
              </a:rPr>
              <a:t>direction on writing a summary</a:t>
            </a:r>
            <a:r>
              <a:rPr lang="en-US" sz="1300" dirty="0">
                <a:latin typeface="A Little Pot" charset="0"/>
                <a:cs typeface="A Little Pot" charset="0"/>
              </a:rPr>
              <a:t>”</a:t>
            </a:r>
            <a:r>
              <a:rPr lang="en-US" altLang="ja-JP" sz="1300" dirty="0">
                <a:latin typeface="A Little Pot" charset="0"/>
                <a:cs typeface="A Little Pot" charset="0"/>
              </a:rPr>
              <a:t>. Students learn language by interacting in meaningful ways around intellectually challenging content (having collaborative discussions, interpreting texts, arguing for a position, etc.). </a:t>
            </a:r>
            <a:endParaRPr lang="en-US" altLang="ja-JP" sz="1300" dirty="0" smtClean="0">
              <a:latin typeface="A Little Pot" charset="0"/>
              <a:cs typeface="A Little Pot" charset="0"/>
            </a:endParaRPr>
          </a:p>
          <a:p>
            <a:pPr marL="1200150" lvl="2" indent="-285750" eaLnBrk="1" hangingPunct="1">
              <a:spcBef>
                <a:spcPct val="0"/>
              </a:spcBef>
              <a:buFont typeface="Arial"/>
              <a:buChar char="•"/>
            </a:pPr>
            <a:r>
              <a:rPr lang="en-US" altLang="ja-JP" sz="1300" dirty="0" smtClean="0">
                <a:latin typeface="A Little Pot" charset="0"/>
                <a:cs typeface="A Little Pot" charset="0"/>
              </a:rPr>
              <a:t>In </a:t>
            </a:r>
            <a:r>
              <a:rPr lang="en-US" altLang="ja-JP" sz="1300" dirty="0">
                <a:latin typeface="A Little Pot" charset="0"/>
                <a:cs typeface="A Little Pot" charset="0"/>
              </a:rPr>
              <a:t>addition, teachers can make strategic choices about teaching their students how the language in these situations (e.g., an argument) is structured. This is how the ELD standards focus on both meaning and form.  </a:t>
            </a:r>
          </a:p>
          <a:p>
            <a:pPr marL="742950" lvl="1" indent="-285750" eaLnBrk="1" hangingPunct="1">
              <a:spcBef>
                <a:spcPct val="0"/>
              </a:spcBef>
              <a:buFont typeface="Arial"/>
              <a:buChar char="•"/>
            </a:pPr>
            <a:endParaRPr lang="en-US" sz="1300" dirty="0">
              <a:latin typeface="Times" charset="0"/>
            </a:endParaRPr>
          </a:p>
          <a:p>
            <a:pPr marL="742950" lvl="1" indent="-285750" eaLnBrk="1" hangingPunct="1">
              <a:spcBef>
                <a:spcPct val="0"/>
              </a:spcBef>
              <a:buFont typeface="Arial"/>
              <a:buChar char="•"/>
            </a:pPr>
            <a:r>
              <a:rPr lang="en-US" sz="1300" dirty="0">
                <a:latin typeface="A Little Pot" charset="0"/>
                <a:cs typeface="A Little Pot" charset="0"/>
              </a:rPr>
              <a:t>The 3rd shift </a:t>
            </a:r>
            <a:r>
              <a:rPr lang="en-US" sz="1300" dirty="0">
                <a:latin typeface="Times" charset="0"/>
              </a:rPr>
              <a:t>addresses how cognitive challenge and content are conceptualized in the 2012 ELD Standards. </a:t>
            </a:r>
            <a:endParaRPr lang="en-US" sz="1300" dirty="0" smtClean="0">
              <a:latin typeface="Times" charset="0"/>
            </a:endParaRPr>
          </a:p>
          <a:p>
            <a:pPr marL="1200150" lvl="2" indent="-285750" eaLnBrk="1" hangingPunct="1">
              <a:spcBef>
                <a:spcPct val="0"/>
              </a:spcBef>
              <a:buFont typeface="Arial"/>
              <a:buChar char="•"/>
            </a:pPr>
            <a:r>
              <a:rPr lang="en-US" altLang="ja-JP" sz="1300" dirty="0" smtClean="0">
                <a:latin typeface="Times" charset="0"/>
              </a:rPr>
              <a:t>For </a:t>
            </a:r>
            <a:r>
              <a:rPr lang="en-US" altLang="ja-JP" sz="1300" dirty="0">
                <a:latin typeface="Times" charset="0"/>
              </a:rPr>
              <a:t>example, students at all levels of proficiency can participate in a collaborative discussion around the plant cycle.  However, students at </a:t>
            </a:r>
            <a:r>
              <a:rPr lang="en-US" altLang="ja-JP" sz="1300" b="1" dirty="0">
                <a:latin typeface="Times" charset="0"/>
              </a:rPr>
              <a:t>emerging</a:t>
            </a:r>
            <a:r>
              <a:rPr lang="en-US" altLang="ja-JP" sz="1300" dirty="0">
                <a:latin typeface="Times" charset="0"/>
              </a:rPr>
              <a:t> levels will likely need more support, such as the graphic organizer mentioned or sentence frames, than </a:t>
            </a:r>
            <a:r>
              <a:rPr lang="en-US" altLang="ja-JP" sz="1300" b="1" dirty="0">
                <a:latin typeface="Times" charset="0"/>
              </a:rPr>
              <a:t>bridging</a:t>
            </a:r>
            <a:r>
              <a:rPr lang="en-US" altLang="ja-JP" sz="1300" dirty="0">
                <a:latin typeface="Times" charset="0"/>
              </a:rPr>
              <a:t> students in order to fully participate and demonstrate understanding along with use of language in context. This shift reflects the movement from ELD to teach “grammar ” in isolation from content and for the content teacher to teach content in isolation of language. Both teachers work from the “content” (e.g., Science/ EL) to meaning making.  </a:t>
            </a:r>
            <a:endParaRPr lang="en-US" sz="1300" i="1" dirty="0">
              <a:solidFill>
                <a:srgbClr val="FF0000"/>
              </a:solidFill>
              <a:latin typeface="Times"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1" tIns="44855" rIns="89711" bIns="44855" numCol="1" anchorCtr="0" compatLnSpc="1">
            <a:prstTxWarp prst="textNoShape">
              <a:avLst/>
            </a:prstTxWarp>
          </a:bodyPr>
          <a:lstStyle>
            <a:lvl1pPr defTabSz="901700" eaLnBrk="0" hangingPunct="0">
              <a:defRPr sz="2400">
                <a:solidFill>
                  <a:schemeClr val="tx1"/>
                </a:solidFill>
                <a:latin typeface="News Gothic MT" charset="0"/>
                <a:ea typeface="ＭＳ Ｐゴシック" charset="0"/>
                <a:cs typeface="ＭＳ Ｐゴシック" charset="0"/>
              </a:defRPr>
            </a:lvl1pPr>
            <a:lvl2pPr marL="742950" indent="-285750" defTabSz="901700" eaLnBrk="0" hangingPunct="0">
              <a:defRPr sz="2400">
                <a:solidFill>
                  <a:schemeClr val="tx1"/>
                </a:solidFill>
                <a:latin typeface="News Gothic MT" charset="0"/>
                <a:ea typeface="ＭＳ Ｐゴシック" charset="0"/>
              </a:defRPr>
            </a:lvl2pPr>
            <a:lvl3pPr marL="1143000" indent="-228600" defTabSz="901700" eaLnBrk="0" hangingPunct="0">
              <a:defRPr sz="2400">
                <a:solidFill>
                  <a:schemeClr val="tx1"/>
                </a:solidFill>
                <a:latin typeface="News Gothic MT" charset="0"/>
                <a:ea typeface="ＭＳ Ｐゴシック" charset="0"/>
              </a:defRPr>
            </a:lvl3pPr>
            <a:lvl4pPr marL="1600200" indent="-228600" defTabSz="901700" eaLnBrk="0" hangingPunct="0">
              <a:defRPr sz="2400">
                <a:solidFill>
                  <a:schemeClr val="tx1"/>
                </a:solidFill>
                <a:latin typeface="News Gothic MT" charset="0"/>
                <a:ea typeface="ＭＳ Ｐゴシック" charset="0"/>
              </a:defRPr>
            </a:lvl4pPr>
            <a:lvl5pPr marL="2057400" indent="-228600" defTabSz="901700" eaLnBrk="0" hangingPunct="0">
              <a:defRPr sz="2400">
                <a:solidFill>
                  <a:schemeClr val="tx1"/>
                </a:solidFill>
                <a:latin typeface="News Gothic MT" charset="0"/>
                <a:ea typeface="ＭＳ Ｐゴシック" charset="0"/>
              </a:defRPr>
            </a:lvl5pPr>
            <a:lvl6pPr marL="2514600" indent="-228600" defTabSz="9017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defTabSz="9017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defTabSz="9017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defTabSz="9017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89DA971D-0CCA-3A43-ACD7-6D1A3D336CD0}" type="slidenum">
              <a:rPr lang="en-US" sz="1200">
                <a:latin typeface="Calibri" charset="0"/>
              </a:rPr>
              <a:pPr eaLnBrk="1" fontAlgn="base" hangingPunct="1">
                <a:spcBef>
                  <a:spcPct val="0"/>
                </a:spcBef>
                <a:spcAft>
                  <a:spcPct val="0"/>
                </a:spcAft>
              </a:pPr>
              <a:t>29</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3: (1 minute)</a:t>
            </a:r>
          </a:p>
          <a:p>
            <a:r>
              <a:rPr lang="en-US" dirty="0">
                <a:latin typeface="Calibri" charset="0"/>
              </a:rPr>
              <a:t> </a:t>
            </a:r>
          </a:p>
          <a:p>
            <a:r>
              <a:rPr lang="en-US" b="1" dirty="0">
                <a:latin typeface="Calibri" charset="0"/>
              </a:rPr>
              <a:t>Why/purpose: </a:t>
            </a:r>
            <a:r>
              <a:rPr lang="en-US" dirty="0">
                <a:latin typeface="Calibri" charset="0"/>
              </a:rPr>
              <a:t>make the participants aware that this is the first of the four sessions.  </a:t>
            </a:r>
          </a:p>
          <a:p>
            <a:endParaRPr lang="en-US" dirty="0">
              <a:latin typeface="Calibri" charset="0"/>
            </a:endParaRPr>
          </a:p>
          <a:p>
            <a:r>
              <a:rPr lang="en-US" b="1" dirty="0">
                <a:latin typeface="Calibri" charset="0"/>
              </a:rPr>
              <a:t>How: </a:t>
            </a:r>
            <a:r>
              <a:rPr lang="en-US" dirty="0">
                <a:latin typeface="Calibri" charset="0"/>
              </a:rPr>
              <a:t>Give participants a few seconds to read over the slide to see flow of the four sessions</a:t>
            </a:r>
          </a:p>
        </p:txBody>
      </p:sp>
      <p:sp>
        <p:nvSpPr>
          <p:cNvPr id="4" name="Slide Number Placeholder 3"/>
          <p:cNvSpPr>
            <a:spLocks noGrp="1"/>
          </p:cNvSpPr>
          <p:nvPr>
            <p:ph type="sldNum" sz="quarter" idx="5"/>
          </p:nvPr>
        </p:nvSpPr>
        <p:spPr/>
        <p:txBody>
          <a:bodyPr/>
          <a:lstStyle/>
          <a:p>
            <a:pPr>
              <a:defRPr/>
            </a:pPr>
            <a:fld id="{B8E83F36-FEAB-194F-8740-707CCB376CC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Slide </a:t>
            </a:r>
            <a:r>
              <a:rPr lang="en-US" b="1" dirty="0" smtClean="0">
                <a:latin typeface="Calibri" charset="0"/>
              </a:rPr>
              <a:t>30: </a:t>
            </a:r>
            <a:r>
              <a:rPr lang="en-US" b="1" dirty="0">
                <a:latin typeface="Calibri" charset="0"/>
              </a:rPr>
              <a:t>(1 minute)</a:t>
            </a:r>
          </a:p>
          <a:p>
            <a:pPr>
              <a:spcBef>
                <a:spcPct val="0"/>
              </a:spcBef>
            </a:pPr>
            <a:endParaRPr lang="en-US" dirty="0">
              <a:latin typeface="Calibri" charset="0"/>
            </a:endParaRPr>
          </a:p>
          <a:p>
            <a:pPr eaLnBrk="1" hangingPunct="1"/>
            <a:r>
              <a:rPr lang="en-US" b="1" dirty="0">
                <a:latin typeface="Calibri" charset="0"/>
              </a:rPr>
              <a:t>Why: </a:t>
            </a:r>
            <a:r>
              <a:rPr lang="en-US" dirty="0">
                <a:latin typeface="Calibri" charset="0"/>
              </a:rPr>
              <a:t>To review objectives for today and verify that all goals were met. </a:t>
            </a:r>
          </a:p>
          <a:p>
            <a:pPr>
              <a:spcBef>
                <a:spcPct val="0"/>
              </a:spcBef>
            </a:pPr>
            <a:endParaRPr lang="en-US" dirty="0">
              <a:latin typeface="Calibri" charset="0"/>
            </a:endParaRPr>
          </a:p>
          <a:p>
            <a:pPr>
              <a:spcBef>
                <a:spcPct val="0"/>
              </a:spcBef>
            </a:pPr>
            <a:r>
              <a:rPr lang="en-US" dirty="0">
                <a:latin typeface="Calibri" charset="0"/>
              </a:rPr>
              <a:t>How: </a:t>
            </a:r>
          </a:p>
          <a:p>
            <a:pPr>
              <a:spcBef>
                <a:spcPct val="0"/>
              </a:spcBef>
            </a:pPr>
            <a:r>
              <a:rPr lang="en-US" dirty="0">
                <a:latin typeface="Calibri" charset="0"/>
              </a:rPr>
              <a:t>Read all 3 objectives and check with participants that all were met. </a:t>
            </a:r>
          </a:p>
          <a:p>
            <a:pPr>
              <a:spcBef>
                <a:spcPct val="0"/>
              </a:spcBef>
            </a:pPr>
            <a:endParaRPr lang="en-US" dirty="0">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31A1DA5F-0FE6-0A43-94F4-97AAD9A688A8}" type="slidenum">
              <a:rPr lang="en-US" sz="1200">
                <a:latin typeface="Calibri" charset="0"/>
              </a:rPr>
              <a:pPr eaLnBrk="1" fontAlgn="base" hangingPunct="1">
                <a:spcBef>
                  <a:spcPct val="0"/>
                </a:spcBef>
                <a:spcAft>
                  <a:spcPct val="0"/>
                </a:spcAft>
              </a:pPr>
              <a:t>30</a:t>
            </a:fld>
            <a:endParaRPr lang="en-US" sz="12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rPr>
              <a:t>Slide </a:t>
            </a:r>
            <a:r>
              <a:rPr lang="en-US" b="1" dirty="0" smtClean="0">
                <a:latin typeface="Calibri" charset="0"/>
              </a:rPr>
              <a:t>31: </a:t>
            </a:r>
            <a:r>
              <a:rPr lang="en-US" b="1" dirty="0">
                <a:latin typeface="Calibri" charset="0"/>
              </a:rPr>
              <a:t>(2 minutes)</a:t>
            </a:r>
          </a:p>
          <a:p>
            <a:pPr eaLnBrk="1" hangingPunct="1"/>
            <a:endParaRPr lang="en-US" b="1" dirty="0">
              <a:latin typeface="Calibri" charset="0"/>
            </a:endParaRPr>
          </a:p>
          <a:p>
            <a:pPr eaLnBrk="1" hangingPunct="1"/>
            <a:r>
              <a:rPr lang="en-US" b="1" dirty="0">
                <a:latin typeface="Calibri" charset="0"/>
              </a:rPr>
              <a:t>Why: </a:t>
            </a:r>
            <a:r>
              <a:rPr lang="en-US" dirty="0">
                <a:latin typeface="Calibri" charset="0"/>
              </a:rPr>
              <a:t>To reflect on learning our learning for today.</a:t>
            </a:r>
          </a:p>
          <a:p>
            <a:pPr eaLnBrk="1" hangingPunct="1"/>
            <a:endParaRPr lang="en-US" b="1" dirty="0">
              <a:latin typeface="Calibri" charset="0"/>
            </a:endParaRPr>
          </a:p>
          <a:p>
            <a:pPr eaLnBrk="1" hangingPunct="1"/>
            <a:r>
              <a:rPr lang="en-US" b="1" dirty="0">
                <a:latin typeface="Calibri" charset="0"/>
              </a:rPr>
              <a:t>How</a:t>
            </a:r>
          </a:p>
          <a:p>
            <a:pPr eaLnBrk="1" hangingPunct="1"/>
            <a:r>
              <a:rPr lang="en-US" dirty="0">
                <a:latin typeface="Calibri" charset="0"/>
              </a:rPr>
              <a:t>Say, “Please take a moment to reflect on your learning during this session.  Please use the graphic organizer projected to record:</a:t>
            </a:r>
          </a:p>
          <a:p>
            <a:pPr eaLnBrk="1" hangingPunct="1"/>
            <a:r>
              <a:rPr lang="en-US" dirty="0">
                <a:latin typeface="Calibri" charset="0"/>
              </a:rPr>
              <a:t>3 things you learned</a:t>
            </a:r>
          </a:p>
          <a:p>
            <a:pPr eaLnBrk="1" hangingPunct="1"/>
            <a:r>
              <a:rPr lang="en-US" dirty="0">
                <a:latin typeface="Calibri" charset="0"/>
              </a:rPr>
              <a:t>2 things that will impact your work</a:t>
            </a:r>
          </a:p>
          <a:p>
            <a:pPr eaLnBrk="1" hangingPunct="1"/>
            <a:r>
              <a:rPr lang="en-US" dirty="0">
                <a:latin typeface="Calibri" charset="0"/>
              </a:rPr>
              <a:t>1 question you still have”</a:t>
            </a:r>
          </a:p>
        </p:txBody>
      </p:sp>
      <p:sp>
        <p:nvSpPr>
          <p:cNvPr id="4" name="Slide Number Placeholder 3"/>
          <p:cNvSpPr>
            <a:spLocks noGrp="1"/>
          </p:cNvSpPr>
          <p:nvPr>
            <p:ph type="sldNum" sz="quarter" idx="5"/>
          </p:nvPr>
        </p:nvSpPr>
        <p:spPr/>
        <p:txBody>
          <a:bodyPr/>
          <a:lstStyle/>
          <a:p>
            <a:pPr>
              <a:defRPr/>
            </a:pPr>
            <a:fld id="{E076E197-54D3-DE41-A11D-6C48E3087BB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Calibri" charset="0"/>
              </a:rPr>
              <a:t>Slide </a:t>
            </a:r>
            <a:r>
              <a:rPr lang="en-US" b="1" dirty="0" smtClean="0">
                <a:latin typeface="Calibri" charset="0"/>
              </a:rPr>
              <a:t>32: </a:t>
            </a:r>
            <a:r>
              <a:rPr lang="en-US" b="1" dirty="0">
                <a:latin typeface="Calibri" charset="0"/>
              </a:rPr>
              <a:t>(1 minute)</a:t>
            </a:r>
          </a:p>
          <a:p>
            <a:pPr>
              <a:spcBef>
                <a:spcPct val="0"/>
              </a:spcBef>
            </a:pPr>
            <a:endParaRPr lang="en-US" dirty="0">
              <a:latin typeface="Calibri" charset="0"/>
            </a:endParaRPr>
          </a:p>
          <a:p>
            <a:pPr>
              <a:spcBef>
                <a:spcPct val="0"/>
              </a:spcBef>
            </a:pPr>
            <a:r>
              <a:rPr lang="en-US" dirty="0">
                <a:latin typeface="Calibri" charset="0"/>
              </a:rPr>
              <a:t>Why: </a:t>
            </a:r>
          </a:p>
          <a:p>
            <a:pPr>
              <a:spcBef>
                <a:spcPct val="0"/>
              </a:spcBef>
            </a:pPr>
            <a:r>
              <a:rPr lang="en-US" dirty="0">
                <a:latin typeface="Calibri" charset="0"/>
              </a:rPr>
              <a:t>As we went through this session, we deepened your understanding of the new ELD standards while also providing you with strategies that can be transferred into classroom practice.  </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107F9B13-41C6-344B-AD35-C7CED1CA1309}" type="slidenum">
              <a:rPr lang="en-US" sz="1200">
                <a:latin typeface="Calibri" charset="0"/>
              </a:rPr>
              <a:pPr eaLnBrk="1" fontAlgn="base" hangingPunct="1">
                <a:spcBef>
                  <a:spcPct val="0"/>
                </a:spcBef>
                <a:spcAft>
                  <a:spcPct val="0"/>
                </a:spcAft>
              </a:pPr>
              <a:t>32</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a:t>
            </a:r>
            <a:r>
              <a:rPr lang="en-US" b="1" dirty="0" smtClean="0">
                <a:latin typeface="Calibri" charset="0"/>
              </a:rPr>
              <a:t>4: </a:t>
            </a:r>
            <a:r>
              <a:rPr lang="en-US" b="1" dirty="0">
                <a:latin typeface="Calibri" charset="0"/>
              </a:rPr>
              <a:t>(1 minute)</a:t>
            </a:r>
          </a:p>
          <a:p>
            <a:endParaRPr lang="en-US" b="1" dirty="0">
              <a:latin typeface="Calibri" charset="0"/>
            </a:endParaRPr>
          </a:p>
          <a:p>
            <a:r>
              <a:rPr lang="en-US" b="1" dirty="0">
                <a:latin typeface="Calibri" charset="0"/>
              </a:rPr>
              <a:t>Why/Purpose: </a:t>
            </a:r>
            <a:r>
              <a:rPr lang="en-US" dirty="0">
                <a:latin typeface="Calibri" charset="0"/>
              </a:rPr>
              <a:t>To give participants the objectives for the presentation</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say:  “Today’s objectives are to:</a:t>
            </a:r>
          </a:p>
          <a:p>
            <a:pPr>
              <a:lnSpc>
                <a:spcPct val="150000"/>
              </a:lnSpc>
              <a:buFont typeface="News Gothic MT" charset="0"/>
              <a:buAutoNum type="arabicPeriod"/>
            </a:pPr>
            <a:r>
              <a:rPr lang="en-US" dirty="0">
                <a:latin typeface="Century Gothic" charset="0"/>
                <a:cs typeface="Century Gothic" charset="0"/>
              </a:rPr>
              <a:t>Explore the context, development and validation of CA ELD Standards (Appendix D)</a:t>
            </a:r>
          </a:p>
          <a:p>
            <a:pPr>
              <a:lnSpc>
                <a:spcPct val="150000"/>
              </a:lnSpc>
              <a:buFont typeface="News Gothic MT" charset="0"/>
              <a:buAutoNum type="arabicPeriod"/>
            </a:pPr>
            <a:r>
              <a:rPr lang="en-US" dirty="0">
                <a:latin typeface="Century Gothic" charset="0"/>
                <a:cs typeface="Century Gothic" charset="0"/>
              </a:rPr>
              <a:t>Become familiar with the layout of the ELD standards</a:t>
            </a:r>
          </a:p>
          <a:p>
            <a:pPr>
              <a:lnSpc>
                <a:spcPct val="150000"/>
              </a:lnSpc>
              <a:buFont typeface="News Gothic MT" charset="0"/>
              <a:buAutoNum type="arabicPeriod"/>
            </a:pPr>
            <a:r>
              <a:rPr lang="en-US" dirty="0">
                <a:latin typeface="Century Gothic" charset="0"/>
                <a:cs typeface="Century Gothic" charset="0"/>
              </a:rPr>
              <a:t>Understand CA ELD Standard Shifts</a:t>
            </a:r>
          </a:p>
          <a:p>
            <a:endParaRPr lang="en-US" b="1" dirty="0">
              <a:latin typeface="Calibri" charset="0"/>
            </a:endParaRPr>
          </a:p>
          <a:p>
            <a:pPr>
              <a:spcBef>
                <a:spcPct val="0"/>
              </a:spcBef>
            </a:pPr>
            <a:endParaRPr lang="en-US" dirty="0">
              <a:latin typeface="Calibri" charset="0"/>
            </a:endParaRPr>
          </a:p>
          <a:p>
            <a:pPr>
              <a:spcBef>
                <a:spcPct val="0"/>
              </a:spcBef>
            </a:pP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0C276803-4A29-D04D-BFC0-8C137BB36DA9}" type="slidenum">
              <a:rPr lang="en-US" sz="1200">
                <a:latin typeface="Calibri" charset="0"/>
              </a:rPr>
              <a:pPr eaLnBrk="1" fontAlgn="base" hangingPunct="1">
                <a:spcBef>
                  <a:spcPct val="0"/>
                </a:spcBef>
                <a:spcAft>
                  <a:spcPct val="0"/>
                </a:spcAft>
              </a:pPr>
              <a:t>4</a:t>
            </a:fld>
            <a:endParaRPr lang="en-US" sz="120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Calibri" charset="0"/>
            </a:endParaRPr>
          </a:p>
          <a:p>
            <a:r>
              <a:rPr lang="en-US" b="1" dirty="0" smtClean="0">
                <a:latin typeface="Calibri" charset="0"/>
              </a:rPr>
              <a:t>Slide 5</a:t>
            </a:r>
            <a:r>
              <a:rPr lang="en-US" b="1" dirty="0" smtClean="0">
                <a:latin typeface="Calibri" charset="0"/>
              </a:rPr>
              <a:t>: ( 2 minutes)</a:t>
            </a:r>
            <a:endParaRPr lang="en-US" b="1" dirty="0" smtClean="0">
              <a:latin typeface="Calibri" charset="0"/>
            </a:endParaRPr>
          </a:p>
          <a:p>
            <a:r>
              <a:rPr lang="en-US" dirty="0" smtClean="0">
                <a:latin typeface="Calibri" charset="0"/>
              </a:rPr>
              <a:t>LAUSD </a:t>
            </a:r>
            <a:r>
              <a:rPr lang="en-US" dirty="0">
                <a:latin typeface="Calibri" charset="0"/>
              </a:rPr>
              <a:t>classrooms are composed of diverse learners who require </a:t>
            </a:r>
            <a:r>
              <a:rPr lang="en-US" dirty="0" err="1">
                <a:latin typeface="Calibri" charset="0"/>
              </a:rPr>
              <a:t>rigourous</a:t>
            </a:r>
            <a:r>
              <a:rPr lang="en-US" dirty="0">
                <a:latin typeface="Calibri" charset="0"/>
              </a:rPr>
              <a:t> instruction that is designed to meet their linguistic and academic needs. When done successfully all youth achieve.</a:t>
            </a:r>
          </a:p>
        </p:txBody>
      </p:sp>
      <p:sp>
        <p:nvSpPr>
          <p:cNvPr id="4" name="Slide Number Placeholder 3"/>
          <p:cNvSpPr>
            <a:spLocks noGrp="1"/>
          </p:cNvSpPr>
          <p:nvPr>
            <p:ph type="sldNum" sz="quarter" idx="5"/>
          </p:nvPr>
        </p:nvSpPr>
        <p:spPr/>
        <p:txBody>
          <a:bodyPr/>
          <a:lstStyle/>
          <a:p>
            <a:pPr>
              <a:defRPr/>
            </a:pPr>
            <a:fld id="{F22E0D4A-265A-C64A-8C4C-916CA485A25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37"/>
          <p:cNvSpPr>
            <a:spLocks noGrp="1" noRot="1" noChangeAspect="1" noTextEdit="1"/>
          </p:cNvSpPr>
          <p:nvPr>
            <p:ph type="sldImg" idx="2"/>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Shape 13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r>
              <a:rPr lang="en-US" b="1" dirty="0" smtClean="0">
                <a:latin typeface="Calibri" charset="0"/>
              </a:rPr>
              <a:t>Slide </a:t>
            </a:r>
            <a:r>
              <a:rPr lang="en-US" b="1" dirty="0" smtClean="0">
                <a:latin typeface="Calibri" charset="0"/>
              </a:rPr>
              <a:t>6: </a:t>
            </a:r>
            <a:r>
              <a:rPr lang="en-US" b="1" dirty="0">
                <a:latin typeface="Calibri" charset="0"/>
              </a:rPr>
              <a:t>(1 minute)</a:t>
            </a:r>
          </a:p>
          <a:p>
            <a:endParaRPr lang="en-US" b="1" dirty="0">
              <a:latin typeface="Calibri" charset="0"/>
            </a:endParaRPr>
          </a:p>
          <a:p>
            <a:r>
              <a:rPr lang="en-US" b="1" dirty="0">
                <a:latin typeface="Calibri" charset="0"/>
              </a:rPr>
              <a:t>Why/Purpose: </a:t>
            </a:r>
            <a:r>
              <a:rPr lang="en-US" dirty="0">
                <a:latin typeface="Calibri" charset="0"/>
              </a:rPr>
              <a:t>The six guiding principles of the EL Master Plan are presented here to remind participants that they serve as a strong statement of values that guide all of our work in serving English Learners (ELs).</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remind participants of the Six Guiding Principles from the EL Master Plan (pages 2-3) Review guiding principles. Highlight number 1 and 6 as a focus for this session. </a:t>
            </a:r>
          </a:p>
          <a:p>
            <a:endParaRPr lang="en-US" b="1" dirty="0">
              <a:latin typeface="Calibri" charset="0"/>
            </a:endParaRPr>
          </a:p>
          <a:p>
            <a:pPr eaLnBrk="1" hangingPunct="1">
              <a:spcBef>
                <a:spcPct val="0"/>
              </a:spcBef>
            </a:pPr>
            <a:r>
              <a:rPr lang="en-US" b="1" dirty="0">
                <a:latin typeface="Calibri" charset="0"/>
              </a:rPr>
              <a:t>Additional Notes: </a:t>
            </a:r>
            <a:r>
              <a:rPr lang="en-US" dirty="0">
                <a:latin typeface="Calibri" charset="0"/>
              </a:rPr>
              <a:t>The guiding principles slide must be in every presentation. </a:t>
            </a:r>
          </a:p>
          <a:p>
            <a:pPr eaLnBrk="1" hangingPunct="1">
              <a:spcBef>
                <a:spcPct val="0"/>
              </a:spcBef>
              <a:buSzPct val="25000"/>
            </a:pPr>
            <a:endParaRPr lang="en-US" dirty="0">
              <a:latin typeface="Arial" charset="0"/>
            </a:endParaRPr>
          </a:p>
        </p:txBody>
      </p:sp>
      <p:sp>
        <p:nvSpPr>
          <p:cNvPr id="35843" name="Shape 139"/>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Calibri" charset="0"/>
              <a:buNone/>
            </a:pPr>
            <a:r>
              <a:rPr lang="en-US" sz="1200" dirty="0">
                <a:solidFill>
                  <a:srgbClr val="000000"/>
                </a:solidFill>
                <a:latin typeface="Calibri" charset="0"/>
                <a:cs typeface="Calibri" charset="0"/>
                <a:sym typeface="Calibri"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5188C0A2-32D9-EC44-AC6D-3275E97DD50E}" type="slidenum">
              <a:rPr lang="en-US" sz="1200">
                <a:latin typeface="Calibri" charset="0"/>
              </a:rPr>
              <a:pPr eaLnBrk="1" fontAlgn="base" hangingPunct="1">
                <a:spcBef>
                  <a:spcPct val="0"/>
                </a:spcBef>
                <a:spcAft>
                  <a:spcPct val="0"/>
                </a:spcAft>
              </a:pPr>
              <a:t>7</a:t>
            </a:fld>
            <a:endParaRPr lang="en-US" sz="1200" dirty="0">
              <a:latin typeface="Calibri" charset="0"/>
            </a:endParaRPr>
          </a:p>
        </p:txBody>
      </p:sp>
      <p:sp>
        <p:nvSpPr>
          <p:cNvPr id="37891"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Slide 7: </a:t>
            </a:r>
            <a:r>
              <a:rPr lang="en-US" b="1" dirty="0">
                <a:latin typeface="Calibri" charset="0"/>
              </a:rPr>
              <a:t>(1 Minute)</a:t>
            </a:r>
          </a:p>
          <a:p>
            <a:endParaRPr lang="en-US" b="1" dirty="0">
              <a:latin typeface="Calibri" charset="0"/>
            </a:endParaRPr>
          </a:p>
          <a:p>
            <a:r>
              <a:rPr lang="en-US" b="1" dirty="0">
                <a:latin typeface="Calibri" charset="0"/>
              </a:rPr>
              <a:t>Why/Purpose: </a:t>
            </a:r>
            <a:r>
              <a:rPr lang="en-US" dirty="0">
                <a:latin typeface="Calibri" charset="0"/>
              </a:rPr>
              <a:t>To emphasize the how the three district initiatives work together in our work serving our English Learners</a:t>
            </a:r>
            <a:endParaRPr lang="en-US" b="1" dirty="0">
              <a:latin typeface="Calibri" charset="0"/>
            </a:endParaRPr>
          </a:p>
          <a:p>
            <a:endParaRPr lang="en-US" b="1" dirty="0">
              <a:latin typeface="Calibri" charset="0"/>
            </a:endParaRPr>
          </a:p>
          <a:p>
            <a:r>
              <a:rPr lang="en-US" b="1" dirty="0">
                <a:latin typeface="Calibri" charset="0"/>
              </a:rPr>
              <a:t>How:  </a:t>
            </a:r>
            <a:r>
              <a:rPr lang="en-US" dirty="0">
                <a:latin typeface="Calibri" charset="0"/>
              </a:rPr>
              <a:t>The facilitator will state the following:</a:t>
            </a:r>
          </a:p>
          <a:p>
            <a:endParaRPr lang="en-US" dirty="0">
              <a:latin typeface="Calibri" charset="0"/>
            </a:endParaRPr>
          </a:p>
          <a:p>
            <a:pPr eaLnBrk="1" hangingPunct="1">
              <a:lnSpc>
                <a:spcPct val="90000"/>
              </a:lnSpc>
              <a:spcBef>
                <a:spcPct val="0"/>
              </a:spcBef>
            </a:pPr>
            <a:r>
              <a:rPr lang="en-US" dirty="0">
                <a:latin typeface="Calibri" charset="0"/>
              </a:rPr>
              <a:t>“This visual shows how our district’s three initiatives are woven together in our work in servicing our English Learners.  The Common Core State Standards signify </a:t>
            </a:r>
            <a:r>
              <a:rPr lang="ja-JP" altLang="en-US" dirty="0">
                <a:latin typeface="Calibri" charset="0"/>
              </a:rPr>
              <a:t>“</a:t>
            </a:r>
            <a:r>
              <a:rPr lang="en-US" altLang="ja-JP" dirty="0">
                <a:latin typeface="Calibri" charset="0"/>
              </a:rPr>
              <a:t>What</a:t>
            </a:r>
            <a:r>
              <a:rPr lang="ja-JP" altLang="en-US" dirty="0">
                <a:latin typeface="Calibri" charset="0"/>
              </a:rPr>
              <a:t>”</a:t>
            </a:r>
            <a:r>
              <a:rPr lang="en-US" altLang="ja-JP" dirty="0">
                <a:latin typeface="Calibri" charset="0"/>
              </a:rPr>
              <a:t> we teach, while the Master Plan signifies the </a:t>
            </a:r>
            <a:r>
              <a:rPr lang="ja-JP" altLang="en-US" dirty="0">
                <a:latin typeface="Calibri" charset="0"/>
              </a:rPr>
              <a:t>“</a:t>
            </a:r>
            <a:r>
              <a:rPr lang="en-US" altLang="ja-JP" dirty="0">
                <a:latin typeface="Calibri" charset="0"/>
              </a:rPr>
              <a:t>Who</a:t>
            </a:r>
            <a:r>
              <a:rPr lang="ja-JP" altLang="en-US" dirty="0">
                <a:latin typeface="Calibri" charset="0"/>
              </a:rPr>
              <a:t>”</a:t>
            </a:r>
            <a:r>
              <a:rPr lang="en-US" altLang="ja-JP" dirty="0">
                <a:latin typeface="Calibri" charset="0"/>
              </a:rPr>
              <a:t> we teach (English Learners), and The Teaching and Learning Framework speaks to </a:t>
            </a:r>
            <a:r>
              <a:rPr lang="ja-JP" altLang="en-US" dirty="0">
                <a:latin typeface="Calibri" charset="0"/>
              </a:rPr>
              <a:t>“</a:t>
            </a:r>
            <a:r>
              <a:rPr lang="en-US" altLang="ja-JP" dirty="0">
                <a:latin typeface="Calibri" charset="0"/>
              </a:rPr>
              <a:t>How</a:t>
            </a:r>
            <a:r>
              <a:rPr lang="ja-JP" altLang="en-US" dirty="0">
                <a:latin typeface="Calibri" charset="0"/>
              </a:rPr>
              <a:t>”</a:t>
            </a:r>
            <a:r>
              <a:rPr lang="en-US" altLang="ja-JP" dirty="0">
                <a:latin typeface="Calibri" charset="0"/>
              </a:rPr>
              <a:t> we teach in LAUSD.  When all three are woven together the outcome is that all LAUSD students will graduate College Prepared and Career Ready.” In this presentation we will begin to see how the CA English Language Standards will be used by teachers to support the Mastery of English development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26"/>
          <p:cNvSpPr>
            <a:spLocks noGrp="1" noRot="1" noChangeAspect="1" noTextEdit="1"/>
          </p:cNvSpPr>
          <p:nvPr>
            <p:ph type="sldImg" idx="2"/>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39938" name="Shape 1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pPr eaLnBrk="1" hangingPunct="1">
              <a:spcBef>
                <a:spcPct val="0"/>
              </a:spcBef>
              <a:buSzPct val="25000"/>
            </a:pPr>
            <a:r>
              <a:rPr lang="en-US" b="1" dirty="0">
                <a:latin typeface="Arial" charset="0"/>
              </a:rPr>
              <a:t>Slide </a:t>
            </a:r>
            <a:r>
              <a:rPr lang="en-US" b="1" dirty="0" smtClean="0">
                <a:latin typeface="Arial" charset="0"/>
              </a:rPr>
              <a:t>8:  (</a:t>
            </a:r>
            <a:r>
              <a:rPr lang="en-US" b="1" dirty="0" smtClean="0">
                <a:latin typeface="Calibri" charset="0"/>
              </a:rPr>
              <a:t>1 Minute</a:t>
            </a:r>
            <a:r>
              <a:rPr lang="en-US" b="1" dirty="0" smtClean="0">
                <a:latin typeface="Arial" charset="0"/>
              </a:rPr>
              <a:t>)</a:t>
            </a:r>
            <a:endParaRPr lang="en-US" b="1" dirty="0">
              <a:latin typeface="Arial" charset="0"/>
            </a:endParaRPr>
          </a:p>
          <a:p>
            <a:pPr eaLnBrk="1" hangingPunct="1">
              <a:spcBef>
                <a:spcPct val="0"/>
              </a:spcBef>
            </a:pPr>
            <a:endParaRPr lang="en-US" sz="1800" dirty="0">
              <a:latin typeface="Arial" charset="0"/>
            </a:endParaRPr>
          </a:p>
          <a:p>
            <a:pPr eaLnBrk="1" hangingPunct="1">
              <a:spcBef>
                <a:spcPct val="0"/>
              </a:spcBef>
              <a:buSzPct val="25000"/>
            </a:pPr>
            <a:r>
              <a:rPr lang="en-US" b="1" dirty="0">
                <a:latin typeface="Arial" charset="0"/>
              </a:rPr>
              <a:t>Why/Purpose:</a:t>
            </a:r>
            <a:r>
              <a:rPr lang="en-US" sz="1800" dirty="0">
                <a:latin typeface="Arial" charset="0"/>
              </a:rPr>
              <a:t>  </a:t>
            </a:r>
            <a:r>
              <a:rPr lang="en-US" dirty="0">
                <a:latin typeface="Arial" charset="0"/>
              </a:rPr>
              <a:t>To connect our work as educators and our  professional goals.</a:t>
            </a:r>
          </a:p>
          <a:p>
            <a:pPr eaLnBrk="1" hangingPunct="1">
              <a:spcBef>
                <a:spcPct val="0"/>
              </a:spcBef>
            </a:pPr>
            <a:endParaRPr lang="en-US" sz="1800" dirty="0">
              <a:latin typeface="Arial" charset="0"/>
            </a:endParaRPr>
          </a:p>
          <a:p>
            <a:pPr eaLnBrk="1" hangingPunct="1">
              <a:spcBef>
                <a:spcPct val="0"/>
              </a:spcBef>
              <a:buSzPct val="25000"/>
            </a:pPr>
            <a:r>
              <a:rPr lang="en-US" b="1" dirty="0">
                <a:latin typeface="Arial" charset="0"/>
              </a:rPr>
              <a:t>How: </a:t>
            </a:r>
            <a:r>
              <a:rPr lang="en-US" dirty="0">
                <a:latin typeface="Arial" charset="0"/>
              </a:rPr>
              <a:t>Read the 3 focus elements, tell the participants that the arrows point to the highlighted focus elements that apply to the work we will engage in today.</a:t>
            </a:r>
          </a:p>
        </p:txBody>
      </p:sp>
      <p:sp>
        <p:nvSpPr>
          <p:cNvPr id="39939" name="Shape 128"/>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Times New Roman" charset="0"/>
              <a:buNone/>
            </a:pPr>
            <a:r>
              <a:rPr lang="en-US" sz="1200" dirty="0">
                <a:solidFill>
                  <a:srgbClr val="000000"/>
                </a:solidFill>
                <a:latin typeface="Times New Roman" charset="0"/>
                <a:cs typeface="Times New Roman" charset="0"/>
                <a:sym typeface="Times New Roman"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Slide 9:</a:t>
            </a:r>
            <a:r>
              <a:rPr lang="en-US" b="1" baseline="0" dirty="0" smtClean="0">
                <a:latin typeface="Calibri" charset="0"/>
              </a:rPr>
              <a:t> </a:t>
            </a:r>
            <a:r>
              <a:rPr lang="en-US" b="1" dirty="0" smtClean="0">
                <a:latin typeface="Calibri" charset="0"/>
              </a:rPr>
              <a:t>(</a:t>
            </a:r>
            <a:r>
              <a:rPr lang="en-US" b="1" dirty="0">
                <a:latin typeface="Calibri" charset="0"/>
              </a:rPr>
              <a:t>2 minutes)</a:t>
            </a:r>
          </a:p>
          <a:p>
            <a:endParaRPr lang="en-US" b="1" dirty="0">
              <a:latin typeface="Calibri" charset="0"/>
            </a:endParaRPr>
          </a:p>
          <a:p>
            <a:r>
              <a:rPr lang="en-US" b="1" dirty="0">
                <a:latin typeface="Calibri" charset="0"/>
              </a:rPr>
              <a:t>Why/Purpose: </a:t>
            </a:r>
            <a:r>
              <a:rPr lang="en-US" dirty="0">
                <a:latin typeface="Calibri" charset="0"/>
              </a:rPr>
              <a:t>To explain the </a:t>
            </a:r>
            <a:r>
              <a:rPr lang="en-US" dirty="0" smtClean="0">
                <a:latin typeface="Calibri" charset="0"/>
              </a:rPr>
              <a:t>Development </a:t>
            </a:r>
            <a:r>
              <a:rPr lang="en-US" dirty="0">
                <a:latin typeface="Calibri" charset="0"/>
              </a:rPr>
              <a:t>and Validation Process for </a:t>
            </a:r>
            <a:r>
              <a:rPr lang="en-US" dirty="0" smtClean="0">
                <a:latin typeface="Calibri" charset="0"/>
              </a:rPr>
              <a:t>the new  </a:t>
            </a:r>
            <a:r>
              <a:rPr lang="en-US" dirty="0">
                <a:latin typeface="Calibri" charset="0"/>
              </a:rPr>
              <a:t>CA ELD Standards</a:t>
            </a:r>
            <a:endParaRPr lang="en-US" b="1" dirty="0">
              <a:latin typeface="Calibri" charset="0"/>
            </a:endParaRPr>
          </a:p>
          <a:p>
            <a:endParaRPr lang="en-US" b="1" dirty="0">
              <a:latin typeface="Calibri" charset="0"/>
            </a:endParaRPr>
          </a:p>
          <a:p>
            <a:r>
              <a:rPr lang="en-US" b="1" dirty="0">
                <a:latin typeface="Calibri" charset="0"/>
              </a:rPr>
              <a:t>How: </a:t>
            </a:r>
            <a:r>
              <a:rPr lang="en-US" sz="1200" kern="1200" dirty="0" smtClean="0">
                <a:solidFill>
                  <a:schemeClr val="tx1"/>
                </a:solidFill>
                <a:latin typeface="+mn-lt"/>
                <a:ea typeface="ＭＳ Ｐゴシック" charset="0"/>
                <a:cs typeface="ＭＳ Ｐゴシック" charset="0"/>
              </a:rPr>
              <a:t>Considering the diversity of the student population in LAUSD and California and the District’s instructional priority of implementing Common Core, we need the new California ELD Standards which will work in tandem with the Common Core to support the language development of our English learners.  Our Master Plan Guiding Principles illustrate the values we hold as we engage in learning and implementing the new standards.  The strong practices of an effective teacher that are highlighted in the Teaching and Learning Framework will further support us in this process.</a:t>
            </a:r>
            <a:endParaRPr lang="en-US" b="1" dirty="0" smtClean="0">
              <a:latin typeface="Calibri" charset="0"/>
            </a:endParaRPr>
          </a:p>
          <a:p>
            <a:endParaRPr lang="en-US" dirty="0" smtClean="0">
              <a:latin typeface="Calibri" charset="0"/>
            </a:endParaRPr>
          </a:p>
          <a:p>
            <a:r>
              <a:rPr lang="en-US" dirty="0" smtClean="0">
                <a:latin typeface="Calibri" charset="0"/>
              </a:rPr>
              <a:t>The </a:t>
            </a:r>
            <a:r>
              <a:rPr lang="en-US" dirty="0">
                <a:latin typeface="Calibri" charset="0"/>
              </a:rPr>
              <a:t>facilitator explains the process for Development and Validation by reading the flow map. This was the process for development; various stakeholders provided input in the process. </a:t>
            </a:r>
          </a:p>
          <a:p>
            <a:r>
              <a:rPr lang="en-US" dirty="0">
                <a:latin typeface="Calibri" charset="0"/>
              </a:rPr>
              <a:t>For more information see Appendix D pages 7-</a:t>
            </a:r>
            <a:r>
              <a:rPr lang="en-US" dirty="0" smtClean="0">
                <a:latin typeface="Calibri" charset="0"/>
              </a:rPr>
              <a:t>8</a:t>
            </a:r>
          </a:p>
          <a:p>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The quotes are from Pages 1- 3 of Appendix D. The intent o</a:t>
            </a:r>
            <a:r>
              <a:rPr lang="en-US" baseline="0" dirty="0" smtClean="0">
                <a:latin typeface="Calibri" charset="0"/>
              </a:rPr>
              <a:t>f Appendix D is to call the specific needs that students have serve. </a:t>
            </a:r>
            <a:r>
              <a:rPr lang="en-US" b="1" dirty="0" smtClean="0">
                <a:latin typeface="Calibri" charset="0"/>
              </a:rPr>
              <a:t> Facilitators</a:t>
            </a:r>
            <a:r>
              <a:rPr lang="en-US" b="1" baseline="0" dirty="0" smtClean="0">
                <a:latin typeface="Calibri" charset="0"/>
              </a:rPr>
              <a:t> should remind participants that the sequence of content in the CA ELD Standards  document is in draft form, and therefore subject to change prior to final publishing .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latin typeface="Calibri" charset="0"/>
              </a:rPr>
              <a:t>Highlight the CDE  website (hyperlink) on the lower left hand corner of the slide for the links to CA ELD Standards</a:t>
            </a:r>
            <a:endParaRPr lang="en-US" b="1" dirty="0" smtClean="0">
              <a:latin typeface="Calibri" charset="0"/>
            </a:endParaRPr>
          </a:p>
          <a:p>
            <a:endParaRPr lang="en-US" dirty="0">
              <a:latin typeface="Calibri" charset="0"/>
            </a:endParaRPr>
          </a:p>
          <a:p>
            <a:pPr>
              <a:spcBef>
                <a:spcPct val="0"/>
              </a:spcBef>
            </a:pPr>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5524DF8E-53DE-D246-AEE0-B358C71B57F8}" type="slidenum">
              <a:rPr lang="en-US" sz="1200">
                <a:latin typeface="Calibri" charset="0"/>
              </a:rPr>
              <a:pPr eaLnBrk="1" fontAlgn="base" hangingPunct="1">
                <a:spcBef>
                  <a:spcPct val="0"/>
                </a:spcBef>
                <a:spcAft>
                  <a:spcPct val="0"/>
                </a:spcAft>
              </a:pPr>
              <a:t>9</a:t>
            </a:fld>
            <a:endParaRPr lang="en-US"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fontAlgn="auto">
              <a:spcBef>
                <a:spcPts val="2000"/>
              </a:spcBef>
              <a:spcAft>
                <a:spcPts val="0"/>
              </a:spcAft>
              <a:buClr>
                <a:schemeClr val="accent1">
                  <a:lumMod val="60000"/>
                  <a:lumOff val="40000"/>
                </a:schemeClr>
              </a:buClr>
              <a:buSzPct val="110000"/>
              <a:buFont typeface="Wingdings 2" pitchFamily="18" charset="2"/>
              <a:buNone/>
              <a:defRPr/>
            </a:pPr>
            <a:endParaRPr sz="3200" dirty="0">
              <a:solidFill>
                <a:schemeClr val="tx1">
                  <a:lumMod val="65000"/>
                  <a:lumOff val="35000"/>
                </a:schemeClr>
              </a:solidFill>
              <a:latin typeface="Century Gothic"/>
              <a:ea typeface="+mn-ea"/>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Century Gothic"/>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Century Gothic"/>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C551F209-A894-6940-A267-7EE5F35A922A}" type="datetimeFigureOut">
              <a:rPr lang="en-US"/>
              <a:pPr>
                <a:defRPr/>
              </a:pPr>
              <a:t>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E3F26D-13A5-8B43-86E0-CE1F340BB89D}" type="slidenum">
              <a:rPr lang="en-US"/>
              <a:pPr>
                <a:defRPr/>
              </a:pPr>
              <a:t>‹#›</a:t>
            </a:fld>
            <a:endParaRPr lang="en-US"/>
          </a:p>
        </p:txBody>
      </p:sp>
    </p:spTree>
    <p:extLst>
      <p:ext uri="{BB962C8B-B14F-4D97-AF65-F5344CB8AC3E}">
        <p14:creationId xmlns:p14="http://schemas.microsoft.com/office/powerpoint/2010/main" val="97013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Century Gothic"/>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0"/>
          </p:nvPr>
        </p:nvSpPr>
        <p:spPr/>
        <p:txBody>
          <a:bodyPr/>
          <a:lstStyle>
            <a:lvl1pPr>
              <a:defRPr/>
            </a:lvl1pPr>
          </a:lstStyle>
          <a:p>
            <a:pPr>
              <a:defRPr/>
            </a:pPr>
            <a:fld id="{55FB15BF-927B-9D45-B4B8-1046C6BF5FBA}" type="datetimeFigureOut">
              <a:rPr lang="en-US"/>
              <a:pPr>
                <a:defRPr/>
              </a:pPr>
              <a:t>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849E54-B355-1040-96D2-B5C81236ED5D}" type="slidenum">
              <a:rPr lang="en-US"/>
              <a:pPr>
                <a:defRPr/>
              </a:pPr>
              <a:t>‹#›</a:t>
            </a:fld>
            <a:endParaRPr lang="en-US"/>
          </a:p>
        </p:txBody>
      </p:sp>
    </p:spTree>
    <p:extLst>
      <p:ext uri="{BB962C8B-B14F-4D97-AF65-F5344CB8AC3E}">
        <p14:creationId xmlns:p14="http://schemas.microsoft.com/office/powerpoint/2010/main" val="425519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rtlCol="0"/>
          <a:lstStyle>
            <a:lvl1pPr fontAlgn="auto">
              <a:spcBef>
                <a:spcPts val="0"/>
              </a:spcBef>
              <a:spcAft>
                <a:spcPts val="0"/>
              </a:spcAft>
              <a:defRPr>
                <a:latin typeface="Century Gothic"/>
                <a:ea typeface="+mn-ea"/>
              </a:defRPr>
            </a:lvl1pPr>
          </a:lstStyle>
          <a:p>
            <a:pPr>
              <a:defRPr/>
            </a:pPr>
            <a:fld id="{FF03E146-848B-1E4F-A9DF-0D9614949990}" type="datetimeFigureOut">
              <a:rPr lang="en-US" smtClean="0"/>
              <a:pPr>
                <a:defRPr/>
              </a:pPr>
              <a:t>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1AC7D-C752-5742-991F-05866A2431DC}" type="slidenum">
              <a:rPr lang="en-US"/>
              <a:pPr>
                <a:defRPr/>
              </a:pPr>
              <a:t>‹#›</a:t>
            </a:fld>
            <a:endParaRPr lang="en-US"/>
          </a:p>
        </p:txBody>
      </p:sp>
    </p:spTree>
    <p:extLst>
      <p:ext uri="{BB962C8B-B14F-4D97-AF65-F5344CB8AC3E}">
        <p14:creationId xmlns:p14="http://schemas.microsoft.com/office/powerpoint/2010/main" val="391036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BE98147E-0915-284D-9370-F14BAD6FBC83}" type="datetimeFigureOut">
              <a:rPr lang="en-US"/>
              <a:pPr>
                <a:defRPr/>
              </a:pPr>
              <a:t>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53DF22-CC4B-A140-932A-A1CB4B78EA1F}" type="slidenum">
              <a:rPr lang="en-US"/>
              <a:pPr>
                <a:defRPr/>
              </a:pPr>
              <a:t>‹#›</a:t>
            </a:fld>
            <a:endParaRPr lang="en-US"/>
          </a:p>
        </p:txBody>
      </p:sp>
    </p:spTree>
    <p:extLst>
      <p:ext uri="{BB962C8B-B14F-4D97-AF65-F5344CB8AC3E}">
        <p14:creationId xmlns:p14="http://schemas.microsoft.com/office/powerpoint/2010/main" val="314465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D64120-934E-084F-B004-2D6AD2027E04}" type="datetimeFigureOut">
              <a:rPr lang="en-US"/>
              <a:pPr>
                <a:defRPr/>
              </a:pPr>
              <a:t>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8B1B1-9A01-F14B-818E-AEFE3B37C08D}" type="slidenum">
              <a:rPr lang="en-US"/>
              <a:pPr>
                <a:defRPr/>
              </a:pPr>
              <a:t>‹#›</a:t>
            </a:fld>
            <a:endParaRPr lang="en-US"/>
          </a:p>
        </p:txBody>
      </p:sp>
    </p:spTree>
    <p:extLst>
      <p:ext uri="{BB962C8B-B14F-4D97-AF65-F5344CB8AC3E}">
        <p14:creationId xmlns:p14="http://schemas.microsoft.com/office/powerpoint/2010/main" val="84497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2813" y="19050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2813" y="40767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52525" y="6286500"/>
            <a:ext cx="1905000" cy="457200"/>
          </a:xfrm>
        </p:spPr>
        <p:txBody>
          <a:bodyPr/>
          <a:lstStyle>
            <a:lvl1pPr>
              <a:defRPr/>
            </a:lvl1pPr>
          </a:lstStyle>
          <a:p>
            <a:pPr>
              <a:defRPr/>
            </a:pPr>
            <a:fld id="{07AB0798-E5C4-D74F-82EA-CF7D26FE697B}" type="datetimeFigureOut">
              <a:rPr lang="en-US"/>
              <a:pPr>
                <a:defRPr/>
              </a:pPr>
              <a:t>8/20/14</a:t>
            </a:fld>
            <a:endParaRPr lang="en-US"/>
          </a:p>
        </p:txBody>
      </p:sp>
      <p:sp>
        <p:nvSpPr>
          <p:cNvPr id="7" name="Footer Placeholder 6"/>
          <p:cNvSpPr>
            <a:spLocks noGrp="1"/>
          </p:cNvSpPr>
          <p:nvPr>
            <p:ph type="ftr" sz="quarter" idx="11"/>
          </p:nvPr>
        </p:nvSpPr>
        <p:spPr>
          <a:xfrm>
            <a:off x="3590925" y="62865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9925" y="6286500"/>
            <a:ext cx="1905000" cy="457200"/>
          </a:xfrm>
        </p:spPr>
        <p:txBody>
          <a:bodyPr/>
          <a:lstStyle>
            <a:lvl1pPr>
              <a:defRPr/>
            </a:lvl1pPr>
          </a:lstStyle>
          <a:p>
            <a:pPr>
              <a:defRPr/>
            </a:pPr>
            <a:fld id="{030EE76B-C333-2848-9033-0D3312F6DB94}" type="slidenum">
              <a:rPr lang="en-US"/>
              <a:pPr>
                <a:defRPr/>
              </a:pPr>
              <a:t>‹#›</a:t>
            </a:fld>
            <a:endParaRPr lang="en-US"/>
          </a:p>
        </p:txBody>
      </p:sp>
    </p:spTree>
    <p:extLst>
      <p:ext uri="{BB962C8B-B14F-4D97-AF65-F5344CB8AC3E}">
        <p14:creationId xmlns:p14="http://schemas.microsoft.com/office/powerpoint/2010/main" val="321083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60F8015-F979-4C4E-A1E9-D8E7D716B72E}" type="datetime1">
              <a:rPr lang="en-US" smtClean="0"/>
              <a:t>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909991-B14C-3F4A-BDBF-4909B407D925}" type="slidenum">
              <a:rPr lang="en-US"/>
              <a:pPr>
                <a:defRPr/>
              </a:pPr>
              <a:t>‹#›</a:t>
            </a:fld>
            <a:endParaRPr lang="en-US"/>
          </a:p>
        </p:txBody>
      </p:sp>
    </p:spTree>
    <p:extLst>
      <p:ext uri="{BB962C8B-B14F-4D97-AF65-F5344CB8AC3E}">
        <p14:creationId xmlns:p14="http://schemas.microsoft.com/office/powerpoint/2010/main" val="3594795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23148F-CB34-9A48-8B4D-6FB8DB33022E}" type="datetimeFigureOut">
              <a:rPr lang="en-US"/>
              <a:pPr>
                <a:defRPr/>
              </a:pPr>
              <a:t>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4E644-D16F-1E42-93F1-F0BF680ED4D4}" type="slidenum">
              <a:rPr lang="en-US"/>
              <a:pPr>
                <a:defRPr/>
              </a:pPr>
              <a:t>‹#›</a:t>
            </a:fld>
            <a:endParaRPr lang="en-US"/>
          </a:p>
        </p:txBody>
      </p:sp>
    </p:spTree>
    <p:extLst>
      <p:ext uri="{BB962C8B-B14F-4D97-AF65-F5344CB8AC3E}">
        <p14:creationId xmlns:p14="http://schemas.microsoft.com/office/powerpoint/2010/main" val="2006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50EEC87-D4A7-5049-97AE-DC76DA7A7AB2}" type="datetimeFigureOut">
              <a:rPr lang="en-US"/>
              <a:pPr>
                <a:defRPr/>
              </a:pPr>
              <a:t>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DAFA47-54C1-0446-BF14-8A95AECC4030}" type="slidenum">
              <a:rPr lang="en-US"/>
              <a:pPr>
                <a:defRPr/>
              </a:pPr>
              <a:t>‹#›</a:t>
            </a:fld>
            <a:endParaRPr lang="en-US"/>
          </a:p>
        </p:txBody>
      </p:sp>
    </p:spTree>
    <p:extLst>
      <p:ext uri="{BB962C8B-B14F-4D97-AF65-F5344CB8AC3E}">
        <p14:creationId xmlns:p14="http://schemas.microsoft.com/office/powerpoint/2010/main" val="234761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A2BFB835-79E1-D541-8801-2307C619055C}" type="datetimeFigureOut">
              <a:rPr lang="en-US"/>
              <a:pPr>
                <a:defRPr/>
              </a:pPr>
              <a:t>8/20/14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F59AF25-7436-9446-9C67-F02EA7D077AE}" type="slidenum">
              <a:rPr lang="en-US"/>
              <a:pPr>
                <a:defRPr/>
              </a:pPr>
              <a:t>‹#›</a:t>
            </a:fld>
            <a:endParaRPr lang="en-US"/>
          </a:p>
        </p:txBody>
      </p:sp>
    </p:spTree>
    <p:extLst>
      <p:ext uri="{BB962C8B-B14F-4D97-AF65-F5344CB8AC3E}">
        <p14:creationId xmlns:p14="http://schemas.microsoft.com/office/powerpoint/2010/main" val="82071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50AE6A-B14C-0340-9361-16A81AA4CAFA}" type="datetimeFigureOut">
              <a:rPr lang="en-US"/>
              <a:pPr>
                <a:defRPr/>
              </a:pPr>
              <a:t>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46BFBC-4A09-6042-BE8D-6A13771289C4}" type="slidenum">
              <a:rPr lang="en-US"/>
              <a:pPr>
                <a:defRPr/>
              </a:pPr>
              <a:t>‹#›</a:t>
            </a:fld>
            <a:endParaRPr lang="en-US"/>
          </a:p>
        </p:txBody>
      </p:sp>
    </p:spTree>
    <p:extLst>
      <p:ext uri="{BB962C8B-B14F-4D97-AF65-F5344CB8AC3E}">
        <p14:creationId xmlns:p14="http://schemas.microsoft.com/office/powerpoint/2010/main" val="36542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B690085D-14F4-594A-AA00-0FC48E20E85D}" type="datetimeFigureOut">
              <a:rPr lang="en-US"/>
              <a:pPr>
                <a:defRPr/>
              </a:pPr>
              <a:t>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13C52F-9F4A-2C4B-8093-795CEF857AA9}" type="slidenum">
              <a:rPr lang="en-US"/>
              <a:pPr>
                <a:defRPr/>
              </a:pPr>
              <a:t>‹#›</a:t>
            </a:fld>
            <a:endParaRPr lang="en-US"/>
          </a:p>
        </p:txBody>
      </p:sp>
    </p:spTree>
    <p:extLst>
      <p:ext uri="{BB962C8B-B14F-4D97-AF65-F5344CB8AC3E}">
        <p14:creationId xmlns:p14="http://schemas.microsoft.com/office/powerpoint/2010/main" val="290431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8AB93303-9280-B143-8A59-6C7EB5DD69E4}" type="datetimeFigureOut">
              <a:rPr lang="en-US"/>
              <a:pPr>
                <a:defRPr/>
              </a:pPr>
              <a:t>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25664F-BD0D-0F4E-BD42-91994DFB7DC1}" type="slidenum">
              <a:rPr lang="en-US"/>
              <a:pPr>
                <a:defRPr/>
              </a:pPr>
              <a:t>‹#›</a:t>
            </a:fld>
            <a:endParaRPr lang="en-US"/>
          </a:p>
        </p:txBody>
      </p:sp>
    </p:spTree>
    <p:extLst>
      <p:ext uri="{BB962C8B-B14F-4D97-AF65-F5344CB8AC3E}">
        <p14:creationId xmlns:p14="http://schemas.microsoft.com/office/powerpoint/2010/main" val="3610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E4E27B35-0EB8-214C-9255-70C884DCD960}" type="datetimeFigureOut">
              <a:rPr lang="en-US"/>
              <a:pPr>
                <a:defRPr/>
              </a:pPr>
              <a:t>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D6797D-F376-2946-8D75-46B6D62F0895}" type="slidenum">
              <a:rPr lang="en-US"/>
              <a:pPr>
                <a:defRPr/>
              </a:pPr>
              <a:t>‹#›</a:t>
            </a:fld>
            <a:endParaRPr lang="en-US"/>
          </a:p>
        </p:txBody>
      </p:sp>
    </p:spTree>
    <p:extLst>
      <p:ext uri="{BB962C8B-B14F-4D97-AF65-F5344CB8AC3E}">
        <p14:creationId xmlns:p14="http://schemas.microsoft.com/office/powerpoint/2010/main" val="211127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041E11-9312-C64F-A838-EA2588D4EDEF}" type="datetimeFigureOut">
              <a:rPr lang="en-US"/>
              <a:pPr>
                <a:defRPr/>
              </a:pPr>
              <a:t>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7DEE75-CE6C-0C42-A4B8-148F8B801D7F}" type="slidenum">
              <a:rPr lang="en-US"/>
              <a:pPr>
                <a:defRPr/>
              </a:pPr>
              <a:t>‹#›</a:t>
            </a:fld>
            <a:endParaRPr lang="en-US"/>
          </a:p>
        </p:txBody>
      </p:sp>
    </p:spTree>
    <p:extLst>
      <p:ext uri="{BB962C8B-B14F-4D97-AF65-F5344CB8AC3E}">
        <p14:creationId xmlns:p14="http://schemas.microsoft.com/office/powerpoint/2010/main" val="338219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C0A9E3-0027-E340-80CC-79525A2C531E}" type="datetimeFigureOut">
              <a:rPr lang="en-US"/>
              <a:pPr>
                <a:defRPr/>
              </a:pPr>
              <a:t>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9B11D-1529-C64B-9F8E-E96BAE2BBA7A}" type="slidenum">
              <a:rPr lang="en-US"/>
              <a:pPr>
                <a:defRPr/>
              </a:pPr>
              <a:t>‹#›</a:t>
            </a:fld>
            <a:endParaRPr lang="en-US"/>
          </a:p>
        </p:txBody>
      </p:sp>
    </p:spTree>
    <p:extLst>
      <p:ext uri="{BB962C8B-B14F-4D97-AF65-F5344CB8AC3E}">
        <p14:creationId xmlns:p14="http://schemas.microsoft.com/office/powerpoint/2010/main" val="1253151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chemeClr val="bg1"/>
                </a:solidFill>
                <a:latin typeface="Century Gothic"/>
                <a:ea typeface="+mn-ea"/>
                <a:cs typeface="+mn-cs"/>
              </a:defRPr>
            </a:lvl1pPr>
          </a:lstStyle>
          <a:p>
            <a:pPr>
              <a:defRPr/>
            </a:pPr>
            <a:fld id="{4906D387-7231-1A42-BA57-9EDE4EDFF27F}" type="datetimeFigureOut">
              <a:rPr lang="en-US" smtClean="0"/>
              <a:pPr>
                <a:defRPr/>
              </a:pPr>
              <a:t>8/20/14</a:t>
            </a:fld>
            <a:endParaRPr lang="en-US" dirty="0"/>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Century Gothic"/>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3600">
                <a:solidFill>
                  <a:schemeClr val="bg1"/>
                </a:solidFill>
                <a:latin typeface="Century Gothic"/>
                <a:ea typeface="+mn-ea"/>
                <a:cs typeface="+mn-cs"/>
              </a:defRPr>
            </a:lvl1pPr>
          </a:lstStyle>
          <a:p>
            <a:pPr>
              <a:defRPr/>
            </a:pPr>
            <a:fld id="{E6F924AB-9BE3-E044-9AB2-71BA26C4AAB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7"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8" r:id="rId11"/>
    <p:sldLayoutId id="2147484753" r:id="rId12"/>
    <p:sldLayoutId id="2147484755" r:id="rId13"/>
    <p:sldLayoutId id="2147484759" r:id="rId14"/>
    <p:sldLayoutId id="2147484760" r:id="rId15"/>
    <p:sldLayoutId id="2147484761" r:id="rId16"/>
  </p:sldLayoutIdLst>
  <p:txStyles>
    <p:titleStyle>
      <a:lvl1pPr algn="ctr" rtl="0" eaLnBrk="0" fontAlgn="base" hangingPunct="0">
        <a:spcBef>
          <a:spcPct val="0"/>
        </a:spcBef>
        <a:spcAft>
          <a:spcPct val="0"/>
        </a:spcAft>
        <a:defRPr sz="4600" kern="1200">
          <a:solidFill>
            <a:schemeClr val="accent1"/>
          </a:solidFill>
          <a:latin typeface="Century Gothic"/>
          <a:ea typeface="MS PGothic" pitchFamily="34" charset="-128"/>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Century Gothic"/>
          <a:ea typeface="MS PGothic" pitchFamily="34" charset="-128"/>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Century Gothic"/>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Century Gothic"/>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Century Gothic"/>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Century Gothic"/>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9" Type="http://schemas.openxmlformats.org/officeDocument/2006/relationships/diagramLayout" Target="../diagrams/layout5.xml"/><Relationship Id="rId20" Type="http://schemas.openxmlformats.org/officeDocument/2006/relationships/diagramQuickStyle" Target="../diagrams/quickStyle7.xml"/><Relationship Id="rId21" Type="http://schemas.openxmlformats.org/officeDocument/2006/relationships/diagramColors" Target="../diagrams/colors7.xml"/><Relationship Id="rId22" Type="http://schemas.microsoft.com/office/2007/relationships/diagramDrawing" Target="../diagrams/drawing7.xml"/><Relationship Id="rId10" Type="http://schemas.openxmlformats.org/officeDocument/2006/relationships/diagramQuickStyle" Target="../diagrams/quickStyle5.xml"/><Relationship Id="rId11" Type="http://schemas.openxmlformats.org/officeDocument/2006/relationships/diagramColors" Target="../diagrams/colors5.xml"/><Relationship Id="rId12" Type="http://schemas.microsoft.com/office/2007/relationships/diagramDrawing" Target="../diagrams/drawing5.xml"/><Relationship Id="rId13" Type="http://schemas.openxmlformats.org/officeDocument/2006/relationships/diagramData" Target="../diagrams/data6.xml"/><Relationship Id="rId14" Type="http://schemas.openxmlformats.org/officeDocument/2006/relationships/diagramLayout" Target="../diagrams/layout6.xml"/><Relationship Id="rId15" Type="http://schemas.openxmlformats.org/officeDocument/2006/relationships/diagramQuickStyle" Target="../diagrams/quickStyle6.xml"/><Relationship Id="rId16" Type="http://schemas.openxmlformats.org/officeDocument/2006/relationships/diagramColors" Target="../diagrams/colors6.xml"/><Relationship Id="rId17" Type="http://schemas.microsoft.com/office/2007/relationships/diagramDrawing" Target="../diagrams/drawing6.xml"/><Relationship Id="rId18" Type="http://schemas.openxmlformats.org/officeDocument/2006/relationships/diagramData" Target="../diagrams/data7.xml"/><Relationship Id="rId19" Type="http://schemas.openxmlformats.org/officeDocument/2006/relationships/diagramLayout" Target="../diagrams/layout7.xm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9" Type="http://schemas.openxmlformats.org/officeDocument/2006/relationships/diagramLayout" Target="../diagrams/layout9.xml"/><Relationship Id="rId20" Type="http://schemas.openxmlformats.org/officeDocument/2006/relationships/diagramQuickStyle" Target="../diagrams/quickStyle11.xml"/><Relationship Id="rId21" Type="http://schemas.openxmlformats.org/officeDocument/2006/relationships/diagramColors" Target="../diagrams/colors11.xml"/><Relationship Id="rId22" Type="http://schemas.microsoft.com/office/2007/relationships/diagramDrawing" Target="../diagrams/drawing11.xml"/><Relationship Id="rId10" Type="http://schemas.openxmlformats.org/officeDocument/2006/relationships/diagramQuickStyle" Target="../diagrams/quickStyle9.xml"/><Relationship Id="rId11" Type="http://schemas.openxmlformats.org/officeDocument/2006/relationships/diagramColors" Target="../diagrams/colors9.xml"/><Relationship Id="rId12" Type="http://schemas.microsoft.com/office/2007/relationships/diagramDrawing" Target="../diagrams/drawing9.xml"/><Relationship Id="rId13" Type="http://schemas.openxmlformats.org/officeDocument/2006/relationships/diagramData" Target="../diagrams/data10.xml"/><Relationship Id="rId14" Type="http://schemas.openxmlformats.org/officeDocument/2006/relationships/diagramLayout" Target="../diagrams/layout10.xml"/><Relationship Id="rId15" Type="http://schemas.openxmlformats.org/officeDocument/2006/relationships/diagramQuickStyle" Target="../diagrams/quickStyle10.xml"/><Relationship Id="rId16" Type="http://schemas.openxmlformats.org/officeDocument/2006/relationships/diagramColors" Target="../diagrams/colors10.xml"/><Relationship Id="rId17" Type="http://schemas.microsoft.com/office/2007/relationships/diagramDrawing" Target="../diagrams/drawing10.xml"/><Relationship Id="rId18" Type="http://schemas.openxmlformats.org/officeDocument/2006/relationships/diagramData" Target="../diagrams/data11.xml"/><Relationship Id="rId19" Type="http://schemas.openxmlformats.org/officeDocument/2006/relationships/diagramLayout" Target="../diagrams/layout11.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3" Type="http://schemas.openxmlformats.org/officeDocument/2006/relationships/diagramData" Target="../diagrams/data14.xml"/><Relationship Id="rId14" Type="http://schemas.openxmlformats.org/officeDocument/2006/relationships/diagramLayout" Target="../diagrams/layout14.xml"/><Relationship Id="rId15" Type="http://schemas.openxmlformats.org/officeDocument/2006/relationships/diagramQuickStyle" Target="../diagrams/quickStyle14.xml"/><Relationship Id="rId16" Type="http://schemas.openxmlformats.org/officeDocument/2006/relationships/diagramColors" Target="../diagrams/colors14.xml"/><Relationship Id="rId1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www.cde.ca.gov/sp/el/er/eldstandards.asp"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9988" y="2532312"/>
            <a:ext cx="6648450" cy="1754188"/>
          </a:xfrm>
          <a:prstGeom prst="rect">
            <a:avLst/>
          </a:prstGeom>
          <a:noFill/>
        </p:spPr>
        <p:txBody>
          <a:bodyPr>
            <a:spAutoFit/>
          </a:bodyPr>
          <a:lstStyle/>
          <a:p>
            <a:pPr fontAlgn="auto">
              <a:spcBef>
                <a:spcPts val="0"/>
              </a:spcBef>
              <a:spcAft>
                <a:spcPts val="0"/>
              </a:spcAft>
              <a:defRPr/>
            </a:pPr>
            <a:r>
              <a:rPr lang="en-US" sz="3600" b="1" dirty="0">
                <a:solidFill>
                  <a:schemeClr val="accent1">
                    <a:lumMod val="75000"/>
                  </a:schemeClr>
                </a:solidFill>
                <a:latin typeface="Century Gothic"/>
                <a:ea typeface="+mn-ea"/>
                <a:cs typeface="Century Gothic"/>
              </a:rPr>
              <a:t> LANGUAGE</a:t>
            </a:r>
          </a:p>
          <a:p>
            <a:pPr algn="ctr" fontAlgn="auto">
              <a:spcBef>
                <a:spcPts val="0"/>
              </a:spcBef>
              <a:spcAft>
                <a:spcPts val="0"/>
              </a:spcAft>
              <a:defRPr/>
            </a:pPr>
            <a:r>
              <a:rPr lang="en-US" sz="3600" b="1" dirty="0">
                <a:solidFill>
                  <a:schemeClr val="accent1">
                    <a:lumMod val="75000"/>
                  </a:schemeClr>
                </a:solidFill>
                <a:latin typeface="Century Gothic"/>
                <a:ea typeface="+mn-ea"/>
                <a:cs typeface="Century Gothic"/>
              </a:rPr>
              <a:t> LITERACY </a:t>
            </a:r>
          </a:p>
          <a:p>
            <a:pPr algn="r" fontAlgn="auto">
              <a:spcBef>
                <a:spcPts val="0"/>
              </a:spcBef>
              <a:spcAft>
                <a:spcPts val="0"/>
              </a:spcAft>
              <a:defRPr/>
            </a:pPr>
            <a:r>
              <a:rPr lang="en-US" sz="3600" b="1" dirty="0">
                <a:solidFill>
                  <a:schemeClr val="accent1">
                    <a:lumMod val="75000"/>
                  </a:schemeClr>
                </a:solidFill>
                <a:latin typeface="Century Gothic"/>
                <a:ea typeface="+mn-ea"/>
                <a:cs typeface="Century Gothic"/>
              </a:rPr>
              <a:t>LEARNING</a:t>
            </a:r>
          </a:p>
        </p:txBody>
      </p:sp>
      <p:sp>
        <p:nvSpPr>
          <p:cNvPr id="20484" name="Subtitle 2"/>
          <p:cNvSpPr txBox="1">
            <a:spLocks/>
          </p:cNvSpPr>
          <p:nvPr/>
        </p:nvSpPr>
        <p:spPr bwMode="auto">
          <a:xfrm>
            <a:off x="1213973" y="4779793"/>
            <a:ext cx="65484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defTabSz="914400" eaLnBrk="1" hangingPunct="1">
              <a:lnSpc>
                <a:spcPct val="140000"/>
              </a:lnSpc>
              <a:spcBef>
                <a:spcPts val="300"/>
              </a:spcBef>
              <a:buClr>
                <a:srgbClr val="6FB7D7"/>
              </a:buClr>
              <a:buSzPct val="110000"/>
            </a:pPr>
            <a:r>
              <a:rPr lang="en-US" sz="3200" b="1" dirty="0">
                <a:solidFill>
                  <a:srgbClr val="595959"/>
                </a:solidFill>
                <a:latin typeface="Century Gothic" charset="0"/>
                <a:cs typeface="Century Gothic" charset="0"/>
              </a:rPr>
              <a:t>Session </a:t>
            </a:r>
            <a:r>
              <a:rPr lang="en-US" sz="3200" b="1" dirty="0" smtClean="0">
                <a:solidFill>
                  <a:srgbClr val="595959"/>
                </a:solidFill>
                <a:latin typeface="Century Gothic" charset="0"/>
                <a:cs typeface="Century Gothic" charset="0"/>
              </a:rPr>
              <a:t>1:</a:t>
            </a:r>
            <a:endParaRPr lang="en-US" sz="3200" b="1" dirty="0">
              <a:solidFill>
                <a:srgbClr val="595959"/>
              </a:solidFill>
              <a:latin typeface="Century Gothic" charset="0"/>
              <a:cs typeface="Century Gothic" charset="0"/>
            </a:endParaRPr>
          </a:p>
          <a:p>
            <a:pPr algn="ctr" defTabSz="914400" eaLnBrk="1" hangingPunct="1">
              <a:lnSpc>
                <a:spcPct val="140000"/>
              </a:lnSpc>
              <a:spcBef>
                <a:spcPts val="300"/>
              </a:spcBef>
              <a:buClr>
                <a:srgbClr val="6FB7D7"/>
              </a:buClr>
              <a:buSzPct val="110000"/>
            </a:pPr>
            <a:r>
              <a:rPr lang="en-US" sz="3200" b="1" dirty="0" smtClean="0">
                <a:solidFill>
                  <a:srgbClr val="595959"/>
                </a:solidFill>
                <a:latin typeface="Century Gothic" charset="0"/>
                <a:cs typeface="Century Gothic" charset="0"/>
              </a:rPr>
              <a:t>CA </a:t>
            </a:r>
            <a:r>
              <a:rPr lang="en-US" sz="3200" b="1" dirty="0">
                <a:solidFill>
                  <a:srgbClr val="595959"/>
                </a:solidFill>
                <a:latin typeface="Century Gothic" charset="0"/>
                <a:cs typeface="Century Gothic" charset="0"/>
              </a:rPr>
              <a:t>ELD Standards</a:t>
            </a:r>
          </a:p>
          <a:p>
            <a:pPr algn="ctr" defTabSz="914400" eaLnBrk="1" hangingPunct="1">
              <a:lnSpc>
                <a:spcPct val="140000"/>
              </a:lnSpc>
              <a:spcBef>
                <a:spcPts val="300"/>
              </a:spcBef>
              <a:buClr>
                <a:srgbClr val="6FB7D7"/>
              </a:buClr>
              <a:buSzPct val="110000"/>
            </a:pPr>
            <a:r>
              <a:rPr lang="en-US" b="1" dirty="0" smtClean="0">
                <a:solidFill>
                  <a:srgbClr val="595959"/>
                </a:solidFill>
                <a:latin typeface="Century Gothic" charset="0"/>
                <a:cs typeface="Century Gothic" charset="0"/>
              </a:rPr>
              <a:t> </a:t>
            </a:r>
            <a:endParaRPr lang="en-US" b="1" dirty="0">
              <a:solidFill>
                <a:srgbClr val="595959"/>
              </a:solidFill>
              <a:latin typeface="Century Gothic" charset="0"/>
              <a:cs typeface="Century Gothic" charset="0"/>
            </a:endParaRPr>
          </a:p>
        </p:txBody>
      </p:sp>
      <p:sp>
        <p:nvSpPr>
          <p:cNvPr id="20485" name="TextBox 1"/>
          <p:cNvSpPr txBox="1">
            <a:spLocks noChangeArrowheads="1"/>
          </p:cNvSpPr>
          <p:nvPr/>
        </p:nvSpPr>
        <p:spPr bwMode="auto">
          <a:xfrm>
            <a:off x="-1581150" y="4962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p>
        </p:txBody>
      </p:sp>
      <p:sp>
        <p:nvSpPr>
          <p:cNvPr id="20486" name="TextBox 1"/>
          <p:cNvSpPr txBox="1">
            <a:spLocks noChangeArrowheads="1"/>
          </p:cNvSpPr>
          <p:nvPr/>
        </p:nvSpPr>
        <p:spPr bwMode="auto">
          <a:xfrm>
            <a:off x="-1354138" y="399415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p>
        </p:txBody>
      </p:sp>
      <p:pic>
        <p:nvPicPr>
          <p:cNvPr id="204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304800"/>
            <a:ext cx="2411413"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6508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176213" y="304800"/>
            <a:ext cx="8662987" cy="663575"/>
          </a:xfrm>
        </p:spPr>
        <p:txBody>
          <a:bodyPr>
            <a:normAutofit fontScale="90000"/>
          </a:bodyPr>
          <a:lstStyle/>
          <a:p>
            <a:pPr>
              <a:defRPr/>
            </a:pPr>
            <a:r>
              <a:rPr lang="en-US" sz="4400" b="1" dirty="0">
                <a:latin typeface="Century Gothic" charset="0"/>
                <a:ea typeface="MS PGothic" charset="0"/>
              </a:rPr>
              <a:t>Phase-In Plan for ELD Standards  </a:t>
            </a:r>
          </a:p>
        </p:txBody>
      </p:sp>
      <p:graphicFrame>
        <p:nvGraphicFramePr>
          <p:cNvPr id="4" name="Diagram 3"/>
          <p:cNvGraphicFramePr/>
          <p:nvPr/>
        </p:nvGraphicFramePr>
        <p:xfrm>
          <a:off x="252597" y="1371600"/>
          <a:ext cx="858660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94081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49"/>
          <p:cNvSpPr txBox="1">
            <a:spLocks noChangeArrowheads="1"/>
          </p:cNvSpPr>
          <p:nvPr/>
        </p:nvSpPr>
        <p:spPr bwMode="auto">
          <a:xfrm>
            <a:off x="0" y="295275"/>
            <a:ext cx="8915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buClr>
                <a:schemeClr val="accent1"/>
              </a:buClr>
              <a:buSzPct val="25000"/>
              <a:buFont typeface="Questrial" charset="0"/>
              <a:buNone/>
            </a:pPr>
            <a:r>
              <a:rPr lang="en-US" sz="4600" b="1" dirty="0">
                <a:solidFill>
                  <a:schemeClr val="accent1"/>
                </a:solidFill>
                <a:latin typeface="Century Gothic" charset="0"/>
                <a:cs typeface="Century Gothic" charset="0"/>
                <a:sym typeface="Questrial" charset="0"/>
              </a:rPr>
              <a:t>CCSS for English Learners</a:t>
            </a:r>
          </a:p>
        </p:txBody>
      </p:sp>
      <p:sp>
        <p:nvSpPr>
          <p:cNvPr id="38914" name="Shape 150"/>
          <p:cNvSpPr txBox="1">
            <a:spLocks noChangeArrowheads="1"/>
          </p:cNvSpPr>
          <p:nvPr/>
        </p:nvSpPr>
        <p:spPr bwMode="auto">
          <a:xfrm>
            <a:off x="196850" y="1333500"/>
            <a:ext cx="4046538"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BENEFITS</a:t>
            </a:r>
            <a:r>
              <a:rPr lang="en-US" sz="2000" dirty="0">
                <a:solidFill>
                  <a:srgbClr val="000000"/>
                </a:solidFill>
                <a:latin typeface="Century Gothic" charset="0"/>
                <a:cs typeface="Century Gothic" charset="0"/>
                <a:sym typeface="Questrial" charset="0"/>
              </a:rPr>
              <a:t> of CCSS for English Learners?</a:t>
            </a:r>
          </a:p>
        </p:txBody>
      </p:sp>
      <p:sp>
        <p:nvSpPr>
          <p:cNvPr id="38915" name="Shape 151"/>
          <p:cNvSpPr txBox="1">
            <a:spLocks noChangeArrowheads="1"/>
          </p:cNvSpPr>
          <p:nvPr/>
        </p:nvSpPr>
        <p:spPr bwMode="auto">
          <a:xfrm>
            <a:off x="4645025" y="1287463"/>
            <a:ext cx="427037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92600" tIns="91425" rIns="274300" bIns="91425"/>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CHALLENGES</a:t>
            </a:r>
            <a:r>
              <a:rPr lang="en-US" sz="2000" dirty="0">
                <a:solidFill>
                  <a:srgbClr val="000000"/>
                </a:solidFill>
                <a:latin typeface="Century Gothic" charset="0"/>
                <a:cs typeface="Century Gothic" charset="0"/>
                <a:sym typeface="Questrial" charset="0"/>
              </a:rPr>
              <a:t> of CCSS for English Learners?</a:t>
            </a:r>
          </a:p>
        </p:txBody>
      </p:sp>
      <p:cxnSp>
        <p:nvCxnSpPr>
          <p:cNvPr id="38916" name="Shape 152"/>
          <p:cNvCxnSpPr>
            <a:cxnSpLocks noChangeShapeType="1"/>
          </p:cNvCxnSpPr>
          <p:nvPr/>
        </p:nvCxnSpPr>
        <p:spPr bwMode="auto">
          <a:xfrm>
            <a:off x="4445000" y="1293813"/>
            <a:ext cx="0" cy="5253037"/>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cxnSp>
        <p:nvCxnSpPr>
          <p:cNvPr id="38917" name="Shape 153"/>
          <p:cNvCxnSpPr>
            <a:cxnSpLocks noChangeShapeType="1"/>
          </p:cNvCxnSpPr>
          <p:nvPr/>
        </p:nvCxnSpPr>
        <p:spPr bwMode="auto">
          <a:xfrm rot="10800000">
            <a:off x="196850" y="2641600"/>
            <a:ext cx="8718550" cy="0"/>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sp>
        <p:nvSpPr>
          <p:cNvPr id="18438" name="Shape 154"/>
          <p:cNvSpPr txBox="1">
            <a:spLocks noChangeArrowheads="1"/>
          </p:cNvSpPr>
          <p:nvPr/>
        </p:nvSpPr>
        <p:spPr bwMode="auto">
          <a:xfrm>
            <a:off x="0" y="5934075"/>
            <a:ext cx="2713038" cy="92392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Graphic Organizer</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Turn &amp; Talk </a:t>
            </a:r>
          </a:p>
        </p:txBody>
      </p:sp>
    </p:spTree>
    <p:extLst>
      <p:ext uri="{BB962C8B-B14F-4D97-AF65-F5344CB8AC3E}">
        <p14:creationId xmlns:p14="http://schemas.microsoft.com/office/powerpoint/2010/main" val="355070607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60"/>
          <p:cNvSpPr txBox="1">
            <a:spLocks noChangeArrowheads="1"/>
          </p:cNvSpPr>
          <p:nvPr/>
        </p:nvSpPr>
        <p:spPr bwMode="auto">
          <a:xfrm>
            <a:off x="0" y="295275"/>
            <a:ext cx="8915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buClr>
                <a:schemeClr val="accent1"/>
              </a:buClr>
              <a:buSzPct val="25000"/>
              <a:buFont typeface="Questrial" charset="0"/>
              <a:buNone/>
            </a:pPr>
            <a:r>
              <a:rPr lang="en-US" sz="4600" b="1" dirty="0">
                <a:solidFill>
                  <a:schemeClr val="accent1"/>
                </a:solidFill>
                <a:latin typeface="Century Gothic" charset="0"/>
                <a:cs typeface="Century Gothic" charset="0"/>
                <a:sym typeface="Questrial" charset="0"/>
              </a:rPr>
              <a:t>CCSS for English Learners</a:t>
            </a:r>
          </a:p>
        </p:txBody>
      </p:sp>
      <p:sp>
        <p:nvSpPr>
          <p:cNvPr id="40962" name="Shape 161"/>
          <p:cNvSpPr txBox="1">
            <a:spLocks noChangeArrowheads="1"/>
          </p:cNvSpPr>
          <p:nvPr/>
        </p:nvSpPr>
        <p:spPr bwMode="auto">
          <a:xfrm>
            <a:off x="196850" y="1333500"/>
            <a:ext cx="4046538"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BENEFITS</a:t>
            </a:r>
            <a:r>
              <a:rPr lang="en-US" sz="2000" dirty="0">
                <a:solidFill>
                  <a:srgbClr val="000000"/>
                </a:solidFill>
                <a:latin typeface="Century Gothic" charset="0"/>
                <a:cs typeface="Century Gothic" charset="0"/>
                <a:sym typeface="Questrial" charset="0"/>
              </a:rPr>
              <a:t> of CCSS for English Learners?</a:t>
            </a:r>
          </a:p>
        </p:txBody>
      </p:sp>
      <p:sp>
        <p:nvSpPr>
          <p:cNvPr id="40963" name="Shape 162"/>
          <p:cNvSpPr txBox="1">
            <a:spLocks noChangeArrowheads="1"/>
          </p:cNvSpPr>
          <p:nvPr/>
        </p:nvSpPr>
        <p:spPr bwMode="auto">
          <a:xfrm>
            <a:off x="4645025" y="1287463"/>
            <a:ext cx="427037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92600" tIns="91425" rIns="274300" bIns="91425"/>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lnSpc>
                <a:spcPct val="120000"/>
              </a:lnSpc>
              <a:buClr>
                <a:srgbClr val="000000"/>
              </a:buClr>
              <a:buSzPct val="25000"/>
              <a:buFont typeface="Questrial" charset="0"/>
              <a:buNone/>
            </a:pPr>
            <a:r>
              <a:rPr lang="en-US" sz="2000" dirty="0">
                <a:solidFill>
                  <a:srgbClr val="000000"/>
                </a:solidFill>
                <a:latin typeface="Century Gothic" charset="0"/>
                <a:cs typeface="Century Gothic" charset="0"/>
                <a:sym typeface="Questrial" charset="0"/>
              </a:rPr>
              <a:t>What are the </a:t>
            </a:r>
            <a:r>
              <a:rPr lang="en-US" sz="2000" b="1" dirty="0">
                <a:solidFill>
                  <a:srgbClr val="000000"/>
                </a:solidFill>
                <a:latin typeface="Century Gothic" charset="0"/>
                <a:cs typeface="Century Gothic" charset="0"/>
                <a:sym typeface="Questrial" charset="0"/>
              </a:rPr>
              <a:t>CHALLENGES</a:t>
            </a:r>
            <a:r>
              <a:rPr lang="en-US" sz="2000" dirty="0">
                <a:solidFill>
                  <a:srgbClr val="000000"/>
                </a:solidFill>
                <a:latin typeface="Century Gothic" charset="0"/>
                <a:cs typeface="Century Gothic" charset="0"/>
                <a:sym typeface="Questrial" charset="0"/>
              </a:rPr>
              <a:t> of CCSS for English Learners?</a:t>
            </a:r>
          </a:p>
        </p:txBody>
      </p:sp>
      <p:cxnSp>
        <p:nvCxnSpPr>
          <p:cNvPr id="40964" name="Shape 163"/>
          <p:cNvCxnSpPr>
            <a:cxnSpLocks noChangeShapeType="1"/>
          </p:cNvCxnSpPr>
          <p:nvPr/>
        </p:nvCxnSpPr>
        <p:spPr bwMode="auto">
          <a:xfrm>
            <a:off x="4445000" y="1293813"/>
            <a:ext cx="0" cy="5253037"/>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cxnSp>
        <p:nvCxnSpPr>
          <p:cNvPr id="40965" name="Shape 164"/>
          <p:cNvCxnSpPr>
            <a:cxnSpLocks noChangeShapeType="1"/>
          </p:cNvCxnSpPr>
          <p:nvPr/>
        </p:nvCxnSpPr>
        <p:spPr bwMode="auto">
          <a:xfrm rot="10800000">
            <a:off x="196850" y="2641600"/>
            <a:ext cx="8718550" cy="0"/>
          </a:xfrm>
          <a:prstGeom prst="straightConnector1">
            <a:avLst/>
          </a:prstGeom>
          <a:noFill/>
          <a:ln w="57150" cap="rnd">
            <a:solidFill>
              <a:srgbClr val="000000"/>
            </a:solidFill>
            <a:miter lim="800000"/>
            <a:headEnd/>
            <a:tailEnd/>
          </a:ln>
          <a:extLst>
            <a:ext uri="{909E8E84-426E-40dd-AFC4-6F175D3DCCD1}">
              <a14:hiddenFill xmlns:a14="http://schemas.microsoft.com/office/drawing/2010/main">
                <a:noFill/>
              </a14:hiddenFill>
            </a:ext>
          </a:extLst>
        </p:spPr>
      </p:cxnSp>
      <p:sp>
        <p:nvSpPr>
          <p:cNvPr id="40966" name="Shape 165"/>
          <p:cNvSpPr txBox="1">
            <a:spLocks noChangeArrowheads="1"/>
          </p:cNvSpPr>
          <p:nvPr/>
        </p:nvSpPr>
        <p:spPr bwMode="auto">
          <a:xfrm>
            <a:off x="288925" y="2789238"/>
            <a:ext cx="41560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Use of complex text and </a:t>
            </a: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text-dependent questioning which no longer relegates English Learners to the exclusive use of simplified text </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Students make claim and use supporting evidence to make an argument</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A focus on oral language development for all students as called for in EL Master Plan </a:t>
            </a:r>
          </a:p>
          <a:p>
            <a:pPr eaLnBrk="1" hangingPunct="1"/>
            <a:endParaRPr lang="en-US" sz="1700" dirty="0">
              <a:solidFill>
                <a:srgbClr val="000000"/>
              </a:solidFill>
              <a:latin typeface="Century Gothic" charset="0"/>
              <a:cs typeface="Century Gothic" charset="0"/>
              <a:sym typeface="Arial" charset="0"/>
            </a:endParaRPr>
          </a:p>
        </p:txBody>
      </p:sp>
      <p:sp>
        <p:nvSpPr>
          <p:cNvPr id="40967" name="Shape 166"/>
          <p:cNvSpPr txBox="1">
            <a:spLocks noChangeArrowheads="1"/>
          </p:cNvSpPr>
          <p:nvPr/>
        </p:nvSpPr>
        <p:spPr bwMode="auto">
          <a:xfrm>
            <a:off x="4645025" y="2801938"/>
            <a:ext cx="41560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Provide access to complex text to students of varying English proficiency  levels as called for in the EL Master Plan</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Understand language and text of argument, its structures and ways to use supporting evidence</a:t>
            </a:r>
          </a:p>
          <a:p>
            <a:pPr eaLnBrk="1" hangingPunct="1">
              <a:buClr>
                <a:srgbClr val="000000"/>
              </a:buClr>
              <a:buFont typeface="Arial" charset="0"/>
              <a:buNone/>
            </a:pPr>
            <a:endParaRPr lang="en-US" sz="1700" dirty="0">
              <a:solidFill>
                <a:srgbClr val="000000"/>
              </a:solidFill>
              <a:latin typeface="Century Gothic" charset="0"/>
              <a:cs typeface="Century Gothic" charset="0"/>
              <a:sym typeface="Arial" charset="0"/>
            </a:endParaRPr>
          </a:p>
          <a:p>
            <a:pPr eaLnBrk="1" hangingPunct="1">
              <a:buClr>
                <a:srgbClr val="000000"/>
              </a:buClr>
              <a:buSzPct val="25000"/>
              <a:buFont typeface="Arial" charset="0"/>
              <a:buNone/>
            </a:pPr>
            <a:r>
              <a:rPr lang="en-US" sz="1700" dirty="0">
                <a:solidFill>
                  <a:srgbClr val="000000"/>
                </a:solidFill>
                <a:latin typeface="Century Gothic" charset="0"/>
                <a:cs typeface="Century Gothic" charset="0"/>
                <a:sym typeface="Arial" charset="0"/>
              </a:rPr>
              <a:t>Students will need to discern and use formal registers of language that are designed for the audience, task and purpose</a:t>
            </a:r>
          </a:p>
        </p:txBody>
      </p:sp>
      <p:sp>
        <p:nvSpPr>
          <p:cNvPr id="9" name="Shape 154"/>
          <p:cNvSpPr txBox="1">
            <a:spLocks noChangeArrowheads="1"/>
          </p:cNvSpPr>
          <p:nvPr/>
        </p:nvSpPr>
        <p:spPr bwMode="auto">
          <a:xfrm>
            <a:off x="0" y="6219825"/>
            <a:ext cx="2876550" cy="63817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Whole Group Share Out</a:t>
            </a:r>
          </a:p>
        </p:txBody>
      </p:sp>
    </p:spTree>
    <p:extLst>
      <p:ext uri="{BB962C8B-B14F-4D97-AF65-F5344CB8AC3E}">
        <p14:creationId xmlns:p14="http://schemas.microsoft.com/office/powerpoint/2010/main" val="8747060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6"/>
          <p:cNvSpPr>
            <a:spLocks noGrp="1"/>
          </p:cNvSpPr>
          <p:nvPr>
            <p:ph type="title"/>
          </p:nvPr>
        </p:nvSpPr>
        <p:spPr>
          <a:xfrm>
            <a:off x="246063" y="107950"/>
            <a:ext cx="8615362" cy="1011238"/>
          </a:xfrm>
        </p:spPr>
        <p:txBody>
          <a:bodyPr/>
          <a:lstStyle/>
          <a:p>
            <a:pPr algn="l" eaLnBrk="1" hangingPunct="1"/>
            <a:r>
              <a:rPr lang="en-US" b="1" dirty="0">
                <a:latin typeface="Century Gothic" charset="0"/>
                <a:ea typeface="MS PGothic" charset="0"/>
                <a:cs typeface="MS PGothic" charset="0"/>
              </a:rPr>
              <a:t>ELA/Literacy CCSS</a:t>
            </a:r>
          </a:p>
        </p:txBody>
      </p:sp>
      <p:sp>
        <p:nvSpPr>
          <p:cNvPr id="8" name="Content Placeholder 7"/>
          <p:cNvSpPr>
            <a:spLocks noGrp="1"/>
          </p:cNvSpPr>
          <p:nvPr>
            <p:ph idx="1"/>
          </p:nvPr>
        </p:nvSpPr>
        <p:spPr>
          <a:xfrm>
            <a:off x="246063" y="2097088"/>
            <a:ext cx="8482012" cy="4549775"/>
          </a:xfrm>
        </p:spPr>
        <p:txBody>
          <a:bodyPr rtlCol="0">
            <a:normAutofit fontScale="77500" lnSpcReduction="20000"/>
          </a:bodyPr>
          <a:lstStyle/>
          <a:p>
            <a:pPr marL="0" indent="0" eaLnBrk="1" fontAlgn="auto" hangingPunct="1">
              <a:spcAft>
                <a:spcPts val="0"/>
              </a:spcAft>
              <a:buClr>
                <a:schemeClr val="accent1">
                  <a:lumMod val="60000"/>
                  <a:lumOff val="40000"/>
                </a:schemeClr>
              </a:buClr>
              <a:buFont typeface="Wingdings 2" pitchFamily="18" charset="2"/>
              <a:buNone/>
              <a:defRPr/>
            </a:pPr>
            <a:r>
              <a:rPr lang="en-US" dirty="0" smtClean="0">
                <a:solidFill>
                  <a:schemeClr val="tx1">
                    <a:lumMod val="65000"/>
                    <a:lumOff val="35000"/>
                  </a:schemeClr>
                </a:solidFill>
                <a:latin typeface="Century Gothic"/>
                <a:ea typeface="+mn-ea"/>
                <a:cs typeface="Century Gothic"/>
              </a:rPr>
              <a:t>“Students can, without significant scaffolding:</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comprehend and evaluate </a:t>
            </a:r>
            <a:r>
              <a:rPr lang="en-US" dirty="0" smtClean="0">
                <a:solidFill>
                  <a:schemeClr val="tx1">
                    <a:lumMod val="65000"/>
                    <a:lumOff val="35000"/>
                  </a:schemeClr>
                </a:solidFill>
                <a:latin typeface="Century Gothic"/>
                <a:ea typeface="+mn-ea"/>
                <a:cs typeface="Century Gothic"/>
              </a:rPr>
              <a:t>complex texts across a range of types and disciplines</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construct effective arguments </a:t>
            </a:r>
            <a:r>
              <a:rPr lang="en-US" dirty="0" smtClean="0">
                <a:solidFill>
                  <a:schemeClr val="tx1">
                    <a:lumMod val="65000"/>
                    <a:lumOff val="35000"/>
                  </a:schemeClr>
                </a:solidFill>
                <a:latin typeface="Century Gothic"/>
                <a:ea typeface="+mn-ea"/>
                <a:cs typeface="Century Gothic"/>
              </a:rPr>
              <a:t>and </a:t>
            </a:r>
            <a:r>
              <a:rPr lang="en-US" sz="2600" b="1" dirty="0" smtClean="0">
                <a:solidFill>
                  <a:schemeClr val="tx1">
                    <a:lumMod val="65000"/>
                    <a:lumOff val="35000"/>
                  </a:schemeClr>
                </a:solidFill>
                <a:latin typeface="Century Gothic"/>
                <a:ea typeface="+mn-ea"/>
                <a:cs typeface="Century Gothic"/>
              </a:rPr>
              <a:t>convey</a:t>
            </a:r>
            <a:r>
              <a:rPr lang="en-US" dirty="0" smtClean="0">
                <a:solidFill>
                  <a:schemeClr val="tx1">
                    <a:lumMod val="65000"/>
                    <a:lumOff val="35000"/>
                  </a:schemeClr>
                </a:solidFill>
                <a:latin typeface="Century Gothic"/>
                <a:ea typeface="+mn-ea"/>
                <a:cs typeface="Century Gothic"/>
              </a:rPr>
              <a:t> intricate or multifaceted information </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discern</a:t>
            </a:r>
            <a:r>
              <a:rPr lang="en-US" b="1" dirty="0" smtClean="0">
                <a:solidFill>
                  <a:schemeClr val="tx1">
                    <a:lumMod val="65000"/>
                    <a:lumOff val="35000"/>
                  </a:schemeClr>
                </a:solidFill>
                <a:latin typeface="Century Gothic"/>
                <a:ea typeface="+mn-ea"/>
                <a:cs typeface="Century Gothic"/>
              </a:rPr>
              <a:t> </a:t>
            </a:r>
            <a:r>
              <a:rPr lang="en-US" dirty="0" smtClean="0">
                <a:solidFill>
                  <a:schemeClr val="tx1">
                    <a:lumMod val="65000"/>
                    <a:lumOff val="35000"/>
                  </a:schemeClr>
                </a:solidFill>
                <a:latin typeface="Century Gothic"/>
                <a:ea typeface="+mn-ea"/>
                <a:cs typeface="Century Gothic"/>
              </a:rPr>
              <a:t>a speaker’s key points</a:t>
            </a:r>
          </a:p>
          <a:p>
            <a:pPr eaLnBrk="1" fontAlgn="auto" hangingPunct="1">
              <a:spcAft>
                <a:spcPts val="0"/>
              </a:spcAft>
              <a:buClr>
                <a:schemeClr val="accent1">
                  <a:lumMod val="60000"/>
                  <a:lumOff val="40000"/>
                </a:schemeClr>
              </a:buClr>
              <a:buFont typeface="Wingdings 2" pitchFamily="18" charset="2"/>
              <a:buChar char=""/>
              <a:defRPr/>
            </a:pPr>
            <a:r>
              <a:rPr lang="en-US" sz="2600" b="1" dirty="0" smtClean="0">
                <a:solidFill>
                  <a:schemeClr val="tx1">
                    <a:lumMod val="65000"/>
                    <a:lumOff val="35000"/>
                  </a:schemeClr>
                </a:solidFill>
                <a:latin typeface="Century Gothic"/>
                <a:ea typeface="+mn-ea"/>
                <a:cs typeface="Century Gothic"/>
              </a:rPr>
              <a:t>request clarification </a:t>
            </a:r>
            <a:r>
              <a:rPr lang="en-US" dirty="0" smtClean="0">
                <a:solidFill>
                  <a:schemeClr val="tx1">
                    <a:lumMod val="65000"/>
                    <a:lumOff val="35000"/>
                  </a:schemeClr>
                </a:solidFill>
                <a:latin typeface="Century Gothic"/>
                <a:ea typeface="+mn-ea"/>
                <a:cs typeface="Century Gothic"/>
              </a:rPr>
              <a:t>and </a:t>
            </a:r>
            <a:r>
              <a:rPr lang="en-US" sz="2800" b="1" dirty="0" smtClean="0">
                <a:solidFill>
                  <a:schemeClr val="tx1">
                    <a:lumMod val="65000"/>
                    <a:lumOff val="35000"/>
                  </a:schemeClr>
                </a:solidFill>
                <a:latin typeface="Century Gothic"/>
                <a:ea typeface="+mn-ea"/>
                <a:cs typeface="Century Gothic"/>
              </a:rPr>
              <a:t>ask relevant</a:t>
            </a:r>
            <a:r>
              <a:rPr lang="en-US" sz="2800" dirty="0" smtClean="0">
                <a:solidFill>
                  <a:schemeClr val="tx1">
                    <a:lumMod val="65000"/>
                    <a:lumOff val="35000"/>
                  </a:schemeClr>
                </a:solidFill>
                <a:latin typeface="Century Gothic"/>
                <a:ea typeface="+mn-ea"/>
                <a:cs typeface="Century Gothic"/>
              </a:rPr>
              <a:t> </a:t>
            </a:r>
            <a:r>
              <a:rPr lang="en-US" dirty="0" smtClean="0">
                <a:solidFill>
                  <a:schemeClr val="tx1">
                    <a:lumMod val="65000"/>
                    <a:lumOff val="35000"/>
                  </a:schemeClr>
                </a:solidFill>
                <a:latin typeface="Century Gothic"/>
                <a:ea typeface="+mn-ea"/>
                <a:cs typeface="Century Gothic"/>
              </a:rPr>
              <a:t>questions</a:t>
            </a:r>
          </a:p>
          <a:p>
            <a:pPr eaLnBrk="1" fontAlgn="auto" hangingPunct="1">
              <a:spcAft>
                <a:spcPts val="0"/>
              </a:spcAft>
              <a:buClr>
                <a:schemeClr val="accent1">
                  <a:lumMod val="60000"/>
                  <a:lumOff val="40000"/>
                </a:schemeClr>
              </a:buClr>
              <a:buFont typeface="Wingdings 2" pitchFamily="18" charset="2"/>
              <a:buChar char=""/>
              <a:defRPr/>
            </a:pPr>
            <a:r>
              <a:rPr lang="en-US" sz="2800" b="1" dirty="0" smtClean="0">
                <a:solidFill>
                  <a:schemeClr val="tx1">
                    <a:lumMod val="65000"/>
                    <a:lumOff val="35000"/>
                  </a:schemeClr>
                </a:solidFill>
                <a:latin typeface="Century Gothic"/>
                <a:ea typeface="+mn-ea"/>
                <a:cs typeface="Century Gothic"/>
              </a:rPr>
              <a:t>build on </a:t>
            </a:r>
            <a:r>
              <a:rPr lang="en-US" dirty="0" smtClean="0">
                <a:solidFill>
                  <a:schemeClr val="tx1">
                    <a:lumMod val="65000"/>
                    <a:lumOff val="35000"/>
                  </a:schemeClr>
                </a:solidFill>
                <a:latin typeface="Century Gothic"/>
                <a:ea typeface="+mn-ea"/>
                <a:cs typeface="Century Gothic"/>
              </a:rPr>
              <a:t>others’ ideas</a:t>
            </a:r>
          </a:p>
          <a:p>
            <a:pPr eaLnBrk="1" fontAlgn="auto" hangingPunct="1">
              <a:spcAft>
                <a:spcPts val="0"/>
              </a:spcAft>
              <a:buClr>
                <a:schemeClr val="accent1">
                  <a:lumMod val="60000"/>
                  <a:lumOff val="40000"/>
                </a:schemeClr>
              </a:buClr>
              <a:buFont typeface="Wingdings 2" pitchFamily="18" charset="2"/>
              <a:buChar char=""/>
              <a:defRPr/>
            </a:pPr>
            <a:r>
              <a:rPr lang="en-US" sz="2800" b="1" dirty="0" smtClean="0">
                <a:solidFill>
                  <a:schemeClr val="tx1">
                    <a:lumMod val="65000"/>
                    <a:lumOff val="35000"/>
                  </a:schemeClr>
                </a:solidFill>
                <a:latin typeface="Century Gothic"/>
                <a:ea typeface="+mn-ea"/>
                <a:cs typeface="Century Gothic"/>
              </a:rPr>
              <a:t>articulate</a:t>
            </a:r>
            <a:r>
              <a:rPr lang="en-US" dirty="0" smtClean="0">
                <a:solidFill>
                  <a:schemeClr val="tx1">
                    <a:lumMod val="65000"/>
                    <a:lumOff val="35000"/>
                  </a:schemeClr>
                </a:solidFill>
                <a:latin typeface="Century Gothic"/>
                <a:ea typeface="+mn-ea"/>
                <a:cs typeface="Century Gothic"/>
              </a:rPr>
              <a:t> their own ideas, and </a:t>
            </a:r>
            <a:r>
              <a:rPr lang="en-US" sz="2800" b="1" dirty="0" smtClean="0">
                <a:solidFill>
                  <a:schemeClr val="tx1">
                    <a:lumMod val="65000"/>
                    <a:lumOff val="35000"/>
                  </a:schemeClr>
                </a:solidFill>
                <a:latin typeface="Century Gothic"/>
                <a:ea typeface="+mn-ea"/>
                <a:cs typeface="Century Gothic"/>
              </a:rPr>
              <a:t>confirm</a:t>
            </a:r>
            <a:r>
              <a:rPr lang="en-US" b="1" dirty="0" smtClean="0">
                <a:solidFill>
                  <a:schemeClr val="tx1">
                    <a:lumMod val="65000"/>
                    <a:lumOff val="35000"/>
                  </a:schemeClr>
                </a:solidFill>
                <a:latin typeface="Century Gothic"/>
                <a:ea typeface="+mn-ea"/>
                <a:cs typeface="Century Gothic"/>
              </a:rPr>
              <a:t> </a:t>
            </a:r>
            <a:r>
              <a:rPr lang="en-US" dirty="0" smtClean="0">
                <a:solidFill>
                  <a:schemeClr val="tx1">
                    <a:lumMod val="65000"/>
                    <a:lumOff val="35000"/>
                  </a:schemeClr>
                </a:solidFill>
                <a:latin typeface="Century Gothic"/>
                <a:ea typeface="+mn-ea"/>
                <a:cs typeface="Century Gothic"/>
              </a:rPr>
              <a:t>they have been understood” </a:t>
            </a:r>
          </a:p>
          <a:p>
            <a:pPr marL="0" indent="0" eaLnBrk="1" fontAlgn="auto" hangingPunct="1">
              <a:spcAft>
                <a:spcPts val="0"/>
              </a:spcAft>
              <a:buClr>
                <a:schemeClr val="accent1">
                  <a:lumMod val="60000"/>
                  <a:lumOff val="40000"/>
                </a:schemeClr>
              </a:buClr>
              <a:buFont typeface="Wingdings 2" pitchFamily="18" charset="2"/>
              <a:buNone/>
              <a:defRPr/>
            </a:pPr>
            <a:r>
              <a:rPr lang="en-US" sz="1400" dirty="0" smtClean="0">
                <a:solidFill>
                  <a:schemeClr val="tx1">
                    <a:lumMod val="65000"/>
                    <a:lumOff val="35000"/>
                  </a:schemeClr>
                </a:solidFill>
                <a:latin typeface="Century Gothic"/>
                <a:ea typeface="+mn-ea"/>
                <a:cs typeface="Century Gothic"/>
              </a:rPr>
              <a:t>(CCSS for ELA Literacy in History/ Social Studies, Science and Technical Subjects, p.7) </a:t>
            </a:r>
          </a:p>
          <a:p>
            <a:pPr marL="0" indent="0" eaLnBrk="1" fontAlgn="auto" hangingPunct="1">
              <a:spcAft>
                <a:spcPts val="0"/>
              </a:spcAft>
              <a:buClr>
                <a:schemeClr val="accent1">
                  <a:lumMod val="60000"/>
                  <a:lumOff val="40000"/>
                </a:schemeClr>
              </a:buClr>
              <a:buFont typeface="Wingdings 2" pitchFamily="18" charset="2"/>
              <a:buNone/>
              <a:defRPr/>
            </a:pPr>
            <a:endParaRPr lang="en-US" dirty="0">
              <a:solidFill>
                <a:schemeClr val="tx1">
                  <a:lumMod val="65000"/>
                  <a:lumOff val="35000"/>
                </a:schemeClr>
              </a:solidFill>
              <a:latin typeface="Century Gothic"/>
              <a:ea typeface="+mn-ea"/>
              <a:cs typeface="Century Gothic"/>
            </a:endParaRPr>
          </a:p>
          <a:p>
            <a:pPr marL="0" indent="0" eaLnBrk="1" fontAlgn="auto" hangingPunct="1">
              <a:spcAft>
                <a:spcPts val="0"/>
              </a:spcAft>
              <a:buClr>
                <a:schemeClr val="accent1">
                  <a:lumMod val="60000"/>
                  <a:lumOff val="40000"/>
                </a:schemeClr>
              </a:buClr>
              <a:buFont typeface="Wingdings 2" pitchFamily="18" charset="2"/>
              <a:buNone/>
              <a:defRPr/>
            </a:pPr>
            <a:endParaRPr lang="en-US" dirty="0">
              <a:solidFill>
                <a:schemeClr val="tx1">
                  <a:lumMod val="65000"/>
                  <a:lumOff val="35000"/>
                </a:schemeClr>
              </a:solidFill>
              <a:latin typeface="Century Gothic"/>
              <a:ea typeface="+mn-ea"/>
              <a:cs typeface="Century Gothic"/>
            </a:endParaRPr>
          </a:p>
        </p:txBody>
      </p:sp>
      <p:pic>
        <p:nvPicPr>
          <p:cNvPr id="43011" name="Picture 9" descr="Screen Shot 2013-12-04 at 11.45.1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230188"/>
            <a:ext cx="29892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6"/>
          <p:cNvSpPr txBox="1">
            <a:spLocks/>
          </p:cNvSpPr>
          <p:nvPr/>
        </p:nvSpPr>
        <p:spPr bwMode="auto">
          <a:xfrm>
            <a:off x="106363" y="1119188"/>
            <a:ext cx="8621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i="1" dirty="0">
                <a:solidFill>
                  <a:schemeClr val="accent1"/>
                </a:solidFill>
                <a:latin typeface="Century Gothic" charset="0"/>
                <a:cs typeface="Century Gothic" charset="0"/>
              </a:rPr>
              <a:t>What must students be able to do with language? </a:t>
            </a:r>
          </a:p>
        </p:txBody>
      </p:sp>
    </p:spTree>
    <p:extLst>
      <p:ext uri="{BB962C8B-B14F-4D97-AF65-F5344CB8AC3E}">
        <p14:creationId xmlns:p14="http://schemas.microsoft.com/office/powerpoint/2010/main" val="84033412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22288" y="0"/>
            <a:ext cx="8416925" cy="1036638"/>
          </a:xfrm>
        </p:spPr>
        <p:txBody>
          <a:bodyPr/>
          <a:lstStyle/>
          <a:p>
            <a:pPr algn="l" eaLnBrk="1" hangingPunct="1"/>
            <a:r>
              <a:rPr lang="en-US" b="1" dirty="0">
                <a:latin typeface="Century Gothic" charset="0"/>
                <a:ea typeface="MS PGothic" charset="0"/>
                <a:cs typeface="MS PGothic" charset="0"/>
              </a:rPr>
              <a:t>Math CCSS</a:t>
            </a:r>
            <a:endParaRPr lang="en-US" sz="3800" i="1" dirty="0">
              <a:latin typeface="Century Gothic" charset="0"/>
              <a:ea typeface="MS PGothic" charset="0"/>
              <a:cs typeface="MS PGothic" charset="0"/>
            </a:endParaRPr>
          </a:p>
        </p:txBody>
      </p:sp>
      <p:sp>
        <p:nvSpPr>
          <p:cNvPr id="3" name="Content Placeholder 2"/>
          <p:cNvSpPr>
            <a:spLocks noGrp="1"/>
          </p:cNvSpPr>
          <p:nvPr>
            <p:ph idx="1"/>
          </p:nvPr>
        </p:nvSpPr>
        <p:spPr>
          <a:xfrm>
            <a:off x="301625" y="1851025"/>
            <a:ext cx="8528050" cy="4589463"/>
          </a:xfrm>
        </p:spPr>
        <p:txBody>
          <a:bodyPr rtlCol="0">
            <a:normAutofit lnSpcReduction="10000"/>
          </a:bodyPr>
          <a:lstStyle/>
          <a:p>
            <a:pPr marL="0" indent="0" eaLnBrk="1" fontAlgn="auto" hangingPunct="1">
              <a:spcAft>
                <a:spcPts val="0"/>
              </a:spcAft>
              <a:buClr>
                <a:schemeClr val="accent1">
                  <a:lumMod val="60000"/>
                  <a:lumOff val="40000"/>
                </a:schemeClr>
              </a:buClr>
              <a:buFont typeface="Wingdings 2" pitchFamily="18" charset="2"/>
              <a:buNone/>
              <a:defRPr/>
            </a:pPr>
            <a:r>
              <a:rPr lang="en-US" dirty="0" smtClean="0">
                <a:solidFill>
                  <a:schemeClr val="tx1">
                    <a:lumMod val="65000"/>
                    <a:lumOff val="35000"/>
                  </a:schemeClr>
                </a:solidFill>
                <a:latin typeface="Century Gothic"/>
                <a:ea typeface="+mn-ea"/>
                <a:cs typeface="Century Gothic"/>
              </a:rPr>
              <a:t>“Mathematically proficient students:</a:t>
            </a:r>
          </a:p>
          <a:p>
            <a:pPr eaLnBrk="1" fontAlgn="auto" hangingPunct="1">
              <a:spcAft>
                <a:spcPts val="0"/>
              </a:spcAft>
              <a:buClr>
                <a:schemeClr val="accent1">
                  <a:lumMod val="60000"/>
                  <a:lumOff val="40000"/>
                </a:schemeClr>
              </a:buClr>
              <a:buFont typeface="Wingdings 2" pitchFamily="18" charset="2"/>
              <a:buChar char=""/>
              <a:defRPr/>
            </a:pPr>
            <a:r>
              <a:rPr lang="en-US" sz="2800" b="1" dirty="0">
                <a:solidFill>
                  <a:schemeClr val="tx1">
                    <a:lumMod val="65000"/>
                    <a:lumOff val="35000"/>
                  </a:schemeClr>
                </a:solidFill>
                <a:latin typeface="Century Gothic"/>
                <a:ea typeface="+mn-ea"/>
                <a:cs typeface="Century Gothic"/>
              </a:rPr>
              <a:t>u</a:t>
            </a:r>
            <a:r>
              <a:rPr lang="en-US" sz="2800" b="1" dirty="0" smtClean="0">
                <a:solidFill>
                  <a:schemeClr val="tx1">
                    <a:lumMod val="65000"/>
                    <a:lumOff val="35000"/>
                  </a:schemeClr>
                </a:solidFill>
                <a:latin typeface="Century Gothic"/>
                <a:ea typeface="+mn-ea"/>
                <a:cs typeface="Century Gothic"/>
              </a:rPr>
              <a:t>nderstand and use </a:t>
            </a:r>
            <a:r>
              <a:rPr lang="en-US" dirty="0" smtClean="0">
                <a:solidFill>
                  <a:schemeClr val="tx1">
                    <a:lumMod val="65000"/>
                    <a:lumOff val="35000"/>
                  </a:schemeClr>
                </a:solidFill>
                <a:latin typeface="Century Gothic"/>
                <a:ea typeface="+mn-ea"/>
                <a:cs typeface="Century Gothic"/>
              </a:rPr>
              <a:t>stated assumptions, definitions, and previously established results </a:t>
            </a:r>
            <a:r>
              <a:rPr lang="en-US" b="1" dirty="0" smtClean="0">
                <a:solidFill>
                  <a:schemeClr val="tx1">
                    <a:lumMod val="65000"/>
                    <a:lumOff val="35000"/>
                  </a:schemeClr>
                </a:solidFill>
                <a:latin typeface="Century Gothic"/>
                <a:ea typeface="+mn-ea"/>
                <a:cs typeface="Century Gothic"/>
              </a:rPr>
              <a:t>in constructing </a:t>
            </a:r>
            <a:r>
              <a:rPr lang="en-US" dirty="0" smtClean="0">
                <a:solidFill>
                  <a:schemeClr val="tx1">
                    <a:lumMod val="65000"/>
                    <a:lumOff val="35000"/>
                  </a:schemeClr>
                </a:solidFill>
                <a:latin typeface="Century Gothic"/>
                <a:ea typeface="+mn-ea"/>
                <a:cs typeface="Century Gothic"/>
              </a:rPr>
              <a:t>arguments</a:t>
            </a:r>
          </a:p>
          <a:p>
            <a:pPr eaLnBrk="1" fontAlgn="auto" hangingPunct="1">
              <a:spcAft>
                <a:spcPts val="0"/>
              </a:spcAft>
              <a:buClr>
                <a:schemeClr val="accent1">
                  <a:lumMod val="60000"/>
                  <a:lumOff val="40000"/>
                </a:schemeClr>
              </a:buClr>
              <a:buFont typeface="Wingdings 2" pitchFamily="18" charset="2"/>
              <a:buChar char=""/>
              <a:defRPr/>
            </a:pPr>
            <a:r>
              <a:rPr lang="en-US" sz="2800" b="1" dirty="0" smtClean="0">
                <a:solidFill>
                  <a:schemeClr val="tx1">
                    <a:lumMod val="65000"/>
                    <a:lumOff val="35000"/>
                  </a:schemeClr>
                </a:solidFill>
                <a:latin typeface="Century Gothic"/>
                <a:ea typeface="+mn-ea"/>
                <a:cs typeface="Century Gothic"/>
              </a:rPr>
              <a:t>make conjectures </a:t>
            </a:r>
            <a:r>
              <a:rPr lang="en-US" dirty="0" smtClean="0">
                <a:solidFill>
                  <a:schemeClr val="tx1">
                    <a:lumMod val="65000"/>
                    <a:lumOff val="35000"/>
                  </a:schemeClr>
                </a:solidFill>
                <a:latin typeface="Century Gothic"/>
                <a:ea typeface="+mn-ea"/>
                <a:cs typeface="Century Gothic"/>
              </a:rPr>
              <a:t>and </a:t>
            </a:r>
            <a:r>
              <a:rPr lang="en-US" sz="2800" b="1" dirty="0" smtClean="0">
                <a:solidFill>
                  <a:schemeClr val="tx1">
                    <a:lumMod val="65000"/>
                    <a:lumOff val="35000"/>
                  </a:schemeClr>
                </a:solidFill>
                <a:latin typeface="Century Gothic"/>
                <a:ea typeface="+mn-ea"/>
                <a:cs typeface="Century Gothic"/>
              </a:rPr>
              <a:t>build a logical </a:t>
            </a:r>
            <a:r>
              <a:rPr lang="en-US" dirty="0" smtClean="0">
                <a:solidFill>
                  <a:schemeClr val="tx1">
                    <a:lumMod val="65000"/>
                    <a:lumOff val="35000"/>
                  </a:schemeClr>
                </a:solidFill>
                <a:latin typeface="Century Gothic"/>
                <a:ea typeface="+mn-ea"/>
                <a:cs typeface="Century Gothic"/>
              </a:rPr>
              <a:t>progression of statements to explore the truth of their conjectures </a:t>
            </a:r>
          </a:p>
          <a:p>
            <a:pPr eaLnBrk="1" fontAlgn="auto" hangingPunct="1">
              <a:spcAft>
                <a:spcPts val="0"/>
              </a:spcAft>
              <a:buClr>
                <a:schemeClr val="accent1">
                  <a:lumMod val="60000"/>
                  <a:lumOff val="40000"/>
                </a:schemeClr>
              </a:buClr>
              <a:buFont typeface="Wingdings 2" pitchFamily="18" charset="2"/>
              <a:buChar char=""/>
              <a:defRPr/>
            </a:pPr>
            <a:r>
              <a:rPr lang="en-US" sz="2800" b="1" dirty="0">
                <a:solidFill>
                  <a:schemeClr val="tx1">
                    <a:lumMod val="65000"/>
                    <a:lumOff val="35000"/>
                  </a:schemeClr>
                </a:solidFill>
                <a:latin typeface="Century Gothic"/>
                <a:ea typeface="+mn-ea"/>
                <a:cs typeface="Century Gothic"/>
              </a:rPr>
              <a:t>j</a:t>
            </a:r>
            <a:r>
              <a:rPr lang="en-US" sz="2800" b="1" dirty="0" smtClean="0">
                <a:solidFill>
                  <a:schemeClr val="tx1">
                    <a:lumMod val="65000"/>
                    <a:lumOff val="35000"/>
                  </a:schemeClr>
                </a:solidFill>
                <a:latin typeface="Century Gothic"/>
                <a:ea typeface="+mn-ea"/>
                <a:cs typeface="Century Gothic"/>
              </a:rPr>
              <a:t>ustify</a:t>
            </a:r>
            <a:r>
              <a:rPr lang="en-US" dirty="0" smtClean="0">
                <a:solidFill>
                  <a:schemeClr val="tx1">
                    <a:lumMod val="65000"/>
                    <a:lumOff val="35000"/>
                  </a:schemeClr>
                </a:solidFill>
                <a:latin typeface="Century Gothic"/>
                <a:ea typeface="+mn-ea"/>
                <a:cs typeface="Century Gothic"/>
              </a:rPr>
              <a:t> their conclusions, </a:t>
            </a:r>
            <a:r>
              <a:rPr lang="en-US" sz="2800" b="1" dirty="0" smtClean="0">
                <a:solidFill>
                  <a:schemeClr val="tx1">
                    <a:lumMod val="65000"/>
                    <a:lumOff val="35000"/>
                  </a:schemeClr>
                </a:solidFill>
                <a:latin typeface="Century Gothic"/>
                <a:ea typeface="+mn-ea"/>
                <a:cs typeface="Century Gothic"/>
              </a:rPr>
              <a:t>communicate them </a:t>
            </a:r>
            <a:r>
              <a:rPr lang="en-US" dirty="0" smtClean="0">
                <a:solidFill>
                  <a:schemeClr val="tx1">
                    <a:lumMod val="65000"/>
                    <a:lumOff val="35000"/>
                  </a:schemeClr>
                </a:solidFill>
                <a:latin typeface="Century Gothic"/>
                <a:ea typeface="+mn-ea"/>
                <a:cs typeface="Century Gothic"/>
              </a:rPr>
              <a:t>to others, and </a:t>
            </a:r>
            <a:r>
              <a:rPr lang="en-US" sz="2800" b="1" dirty="0" smtClean="0">
                <a:solidFill>
                  <a:schemeClr val="tx1">
                    <a:lumMod val="65000"/>
                    <a:lumOff val="35000"/>
                  </a:schemeClr>
                </a:solidFill>
                <a:latin typeface="Century Gothic"/>
                <a:ea typeface="+mn-ea"/>
                <a:cs typeface="Century Gothic"/>
              </a:rPr>
              <a:t>respond to </a:t>
            </a:r>
            <a:r>
              <a:rPr lang="en-US" dirty="0" smtClean="0">
                <a:solidFill>
                  <a:schemeClr val="tx1">
                    <a:lumMod val="65000"/>
                    <a:lumOff val="35000"/>
                  </a:schemeClr>
                </a:solidFill>
                <a:latin typeface="Century Gothic"/>
                <a:ea typeface="+mn-ea"/>
                <a:cs typeface="Century Gothic"/>
              </a:rPr>
              <a:t>the arguments of others” </a:t>
            </a:r>
          </a:p>
          <a:p>
            <a:pPr marL="0" indent="0" eaLnBrk="1" fontAlgn="auto" hangingPunct="1">
              <a:spcAft>
                <a:spcPts val="0"/>
              </a:spcAft>
              <a:buClr>
                <a:schemeClr val="accent1">
                  <a:lumMod val="60000"/>
                  <a:lumOff val="40000"/>
                </a:schemeClr>
              </a:buClr>
              <a:buFont typeface="Wingdings 2" pitchFamily="18" charset="2"/>
              <a:buNone/>
              <a:defRPr/>
            </a:pPr>
            <a:r>
              <a:rPr lang="en-US" sz="1400" dirty="0" smtClean="0">
                <a:solidFill>
                  <a:schemeClr val="tx1">
                    <a:lumMod val="65000"/>
                    <a:lumOff val="35000"/>
                  </a:schemeClr>
                </a:solidFill>
                <a:latin typeface="Century Gothic"/>
                <a:ea typeface="+mn-ea"/>
                <a:cs typeface="Century Gothic"/>
              </a:rPr>
              <a:t>(CCSS for Mathematics, p.6)</a:t>
            </a:r>
            <a:endParaRPr lang="en-US" sz="1400" dirty="0">
              <a:solidFill>
                <a:schemeClr val="tx1">
                  <a:lumMod val="65000"/>
                  <a:lumOff val="35000"/>
                </a:schemeClr>
              </a:solidFill>
              <a:latin typeface="Century Gothic"/>
              <a:ea typeface="+mn-ea"/>
              <a:cs typeface="Century Gothic"/>
            </a:endParaRPr>
          </a:p>
        </p:txBody>
      </p:sp>
      <p:pic>
        <p:nvPicPr>
          <p:cNvPr id="45059" name="Picture 5" descr="Screen Shot 2013-12-04 at 11.45.1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187325"/>
            <a:ext cx="28575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6"/>
          <p:cNvSpPr txBox="1">
            <a:spLocks/>
          </p:cNvSpPr>
          <p:nvPr/>
        </p:nvSpPr>
        <p:spPr bwMode="auto">
          <a:xfrm>
            <a:off x="106363" y="1119188"/>
            <a:ext cx="8621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i="1" dirty="0">
                <a:solidFill>
                  <a:schemeClr val="accent1"/>
                </a:solidFill>
                <a:latin typeface="Century Gothic" charset="0"/>
                <a:cs typeface="Century Gothic" charset="0"/>
              </a:rPr>
              <a:t>What must students be able to do with language? </a:t>
            </a:r>
          </a:p>
        </p:txBody>
      </p:sp>
    </p:spTree>
    <p:extLst>
      <p:ext uri="{BB962C8B-B14F-4D97-AF65-F5344CB8AC3E}">
        <p14:creationId xmlns:p14="http://schemas.microsoft.com/office/powerpoint/2010/main" val="11936529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3175"/>
            <a:ext cx="9144000" cy="1336675"/>
          </a:xfrm>
        </p:spPr>
        <p:txBody>
          <a:bodyPr/>
          <a:lstStyle/>
          <a:p>
            <a:r>
              <a:rPr lang="en-US" b="1">
                <a:latin typeface="Century Gothic" charset="0"/>
                <a:ea typeface="MS PGothic" charset="0"/>
                <a:cs typeface="MS PGothic" charset="0"/>
              </a:rPr>
              <a:t>Next Generation Science Standards</a:t>
            </a:r>
            <a:endParaRPr lang="en-US" sz="3200" i="1">
              <a:latin typeface="Century Gothic" charset="0"/>
              <a:ea typeface="MS PGothic" charset="0"/>
              <a:cs typeface="MS PGothic" charset="0"/>
            </a:endParaRPr>
          </a:p>
        </p:txBody>
      </p:sp>
      <p:pic>
        <p:nvPicPr>
          <p:cNvPr id="4" name="Picture 3" descr="Screen Shot 2013-12-04 at 11.56.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3965575"/>
            <a:ext cx="5851525" cy="2695575"/>
          </a:xfrm>
          <a:prstGeom prst="rect">
            <a:avLst/>
          </a:prstGeom>
          <a:ln w="57150" cmpd="sng">
            <a:solidFill>
              <a:schemeClr val="bg2">
                <a:lumMod val="50000"/>
              </a:schemeClr>
            </a:solidFill>
          </a:ln>
        </p:spPr>
      </p:pic>
      <p:sp>
        <p:nvSpPr>
          <p:cNvPr id="8" name="Content Placeholder 2"/>
          <p:cNvSpPr>
            <a:spLocks noGrp="1"/>
          </p:cNvSpPr>
          <p:nvPr>
            <p:ph idx="1"/>
          </p:nvPr>
        </p:nvSpPr>
        <p:spPr>
          <a:xfrm>
            <a:off x="150813" y="1928813"/>
            <a:ext cx="8574087" cy="1965325"/>
          </a:xfrm>
        </p:spPr>
        <p:txBody>
          <a:bodyPr rtlCol="0">
            <a:normAutofit fontScale="70000" lnSpcReduction="20000"/>
          </a:bodyPr>
          <a:lstStyle/>
          <a:p>
            <a:pPr marL="0" indent="0" fontAlgn="auto">
              <a:spcAft>
                <a:spcPts val="0"/>
              </a:spcAft>
              <a:buClr>
                <a:schemeClr val="accent1">
                  <a:lumMod val="60000"/>
                  <a:lumOff val="40000"/>
                </a:schemeClr>
              </a:buClr>
              <a:buFont typeface="Wingdings 2" pitchFamily="18" charset="2"/>
              <a:buNone/>
              <a:defRPr/>
            </a:pPr>
            <a:r>
              <a:rPr lang="en-US" dirty="0" smtClean="0">
                <a:solidFill>
                  <a:schemeClr val="tx1">
                    <a:lumMod val="65000"/>
                    <a:lumOff val="35000"/>
                  </a:schemeClr>
                </a:solidFill>
                <a:latin typeface="Century Gothic"/>
                <a:ea typeface="+mn-ea"/>
                <a:cs typeface="Century Gothic"/>
              </a:rPr>
              <a:t>What are the language demands within the essential science practices:</a:t>
            </a:r>
          </a:p>
          <a:p>
            <a:pPr fontAlgn="auto">
              <a:spcAft>
                <a:spcPts val="0"/>
              </a:spcAft>
              <a:buClr>
                <a:schemeClr val="accent1">
                  <a:lumMod val="60000"/>
                  <a:lumOff val="40000"/>
                </a:schemeClr>
              </a:buClr>
              <a:buFont typeface="Wingdings 2" pitchFamily="18" charset="2"/>
              <a:buChar char=""/>
              <a:defRPr/>
            </a:pPr>
            <a:r>
              <a:rPr lang="en-US" sz="3000" b="1" dirty="0">
                <a:solidFill>
                  <a:schemeClr val="tx1">
                    <a:lumMod val="65000"/>
                    <a:lumOff val="35000"/>
                  </a:schemeClr>
                </a:solidFill>
                <a:latin typeface="Century Gothic"/>
                <a:ea typeface="+mn-ea"/>
                <a:cs typeface="Century Gothic"/>
              </a:rPr>
              <a:t>c</a:t>
            </a:r>
            <a:r>
              <a:rPr lang="en-US" sz="3000" b="1" dirty="0" smtClean="0">
                <a:solidFill>
                  <a:schemeClr val="tx1">
                    <a:lumMod val="65000"/>
                    <a:lumOff val="35000"/>
                  </a:schemeClr>
                </a:solidFill>
                <a:latin typeface="Century Gothic"/>
                <a:ea typeface="+mn-ea"/>
                <a:cs typeface="Century Gothic"/>
              </a:rPr>
              <a:t>onstruct explanations </a:t>
            </a:r>
            <a:r>
              <a:rPr lang="en-US" dirty="0" smtClean="0">
                <a:solidFill>
                  <a:schemeClr val="tx1">
                    <a:lumMod val="65000"/>
                    <a:lumOff val="35000"/>
                  </a:schemeClr>
                </a:solidFill>
                <a:latin typeface="Century Gothic"/>
                <a:ea typeface="+mn-ea"/>
                <a:cs typeface="Century Gothic"/>
              </a:rPr>
              <a:t>and designated solutions</a:t>
            </a:r>
          </a:p>
          <a:p>
            <a:pPr fontAlgn="auto">
              <a:spcAft>
                <a:spcPts val="0"/>
              </a:spcAft>
              <a:buClr>
                <a:schemeClr val="accent1">
                  <a:lumMod val="60000"/>
                  <a:lumOff val="40000"/>
                </a:schemeClr>
              </a:buClr>
              <a:buFont typeface="Wingdings 2" pitchFamily="18" charset="2"/>
              <a:buChar char=""/>
              <a:defRPr/>
            </a:pPr>
            <a:r>
              <a:rPr lang="en-US" sz="3000" b="1" dirty="0">
                <a:solidFill>
                  <a:schemeClr val="tx1">
                    <a:lumMod val="65000"/>
                    <a:lumOff val="35000"/>
                  </a:schemeClr>
                </a:solidFill>
                <a:latin typeface="Century Gothic"/>
                <a:ea typeface="+mn-ea"/>
                <a:cs typeface="Century Gothic"/>
              </a:rPr>
              <a:t>e</a:t>
            </a:r>
            <a:r>
              <a:rPr lang="en-US" sz="3000" b="1" dirty="0" smtClean="0">
                <a:solidFill>
                  <a:schemeClr val="tx1">
                    <a:lumMod val="65000"/>
                    <a:lumOff val="35000"/>
                  </a:schemeClr>
                </a:solidFill>
                <a:latin typeface="Century Gothic"/>
                <a:ea typeface="+mn-ea"/>
                <a:cs typeface="Century Gothic"/>
              </a:rPr>
              <a:t>ngaging in argument </a:t>
            </a:r>
            <a:r>
              <a:rPr lang="en-US" dirty="0" smtClean="0">
                <a:solidFill>
                  <a:schemeClr val="tx1">
                    <a:lumMod val="65000"/>
                    <a:lumOff val="35000"/>
                  </a:schemeClr>
                </a:solidFill>
                <a:latin typeface="Century Gothic"/>
                <a:ea typeface="+mn-ea"/>
                <a:cs typeface="Century Gothic"/>
              </a:rPr>
              <a:t>from evidence</a:t>
            </a:r>
          </a:p>
          <a:p>
            <a:pPr fontAlgn="auto">
              <a:spcAft>
                <a:spcPts val="0"/>
              </a:spcAft>
              <a:buClr>
                <a:schemeClr val="accent1">
                  <a:lumMod val="60000"/>
                  <a:lumOff val="40000"/>
                </a:schemeClr>
              </a:buClr>
              <a:buFont typeface="Wingdings 2" pitchFamily="18" charset="2"/>
              <a:buChar char=""/>
              <a:defRPr/>
            </a:pPr>
            <a:r>
              <a:rPr lang="en-US" sz="3000" b="1" dirty="0">
                <a:solidFill>
                  <a:schemeClr val="tx1">
                    <a:lumMod val="65000"/>
                    <a:lumOff val="35000"/>
                  </a:schemeClr>
                </a:solidFill>
                <a:latin typeface="Century Gothic"/>
                <a:ea typeface="+mn-ea"/>
                <a:cs typeface="Century Gothic"/>
              </a:rPr>
              <a:t>o</a:t>
            </a:r>
            <a:r>
              <a:rPr lang="en-US" sz="3000" b="1" dirty="0" smtClean="0">
                <a:solidFill>
                  <a:schemeClr val="tx1">
                    <a:lumMod val="65000"/>
                    <a:lumOff val="35000"/>
                  </a:schemeClr>
                </a:solidFill>
                <a:latin typeface="Century Gothic"/>
                <a:ea typeface="+mn-ea"/>
                <a:cs typeface="Century Gothic"/>
              </a:rPr>
              <a:t>btain, evaluate, and communicate </a:t>
            </a:r>
            <a:r>
              <a:rPr lang="en-US" sz="3000" dirty="0" smtClean="0">
                <a:solidFill>
                  <a:schemeClr val="tx1">
                    <a:lumMod val="65000"/>
                    <a:lumOff val="35000"/>
                  </a:schemeClr>
                </a:solidFill>
                <a:latin typeface="Century Gothic"/>
                <a:ea typeface="+mn-ea"/>
                <a:cs typeface="Century Gothic"/>
              </a:rPr>
              <a:t>information</a:t>
            </a:r>
          </a:p>
          <a:p>
            <a:pPr marL="0" indent="0" fontAlgn="auto">
              <a:spcAft>
                <a:spcPts val="0"/>
              </a:spcAft>
              <a:buClr>
                <a:schemeClr val="accent1">
                  <a:lumMod val="60000"/>
                  <a:lumOff val="40000"/>
                </a:schemeClr>
              </a:buClr>
              <a:buFont typeface="Wingdings 2" pitchFamily="18" charset="2"/>
              <a:buNone/>
              <a:defRPr/>
            </a:pPr>
            <a:endParaRPr lang="en-US" sz="1400" dirty="0">
              <a:solidFill>
                <a:schemeClr val="tx1">
                  <a:lumMod val="65000"/>
                  <a:lumOff val="35000"/>
                </a:schemeClr>
              </a:solidFill>
              <a:latin typeface="Century Gothic"/>
              <a:ea typeface="+mn-ea"/>
              <a:cs typeface="Century Gothic"/>
            </a:endParaRPr>
          </a:p>
        </p:txBody>
      </p:sp>
      <p:pic>
        <p:nvPicPr>
          <p:cNvPr id="35844" name="Picture 8" descr="Screen Shot 2013-12-04 at 12.04.23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0575" y="625475"/>
            <a:ext cx="17192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9"/>
          <p:cNvSpPr txBox="1">
            <a:spLocks noChangeArrowheads="1"/>
          </p:cNvSpPr>
          <p:nvPr/>
        </p:nvSpPr>
        <p:spPr bwMode="auto">
          <a:xfrm>
            <a:off x="6748463" y="6138863"/>
            <a:ext cx="2325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400">
                <a:latin typeface="Century Gothic" charset="0"/>
                <a:cs typeface="Century Gothic" charset="0"/>
              </a:rPr>
              <a:t>K-12 Science Framework</a:t>
            </a:r>
          </a:p>
          <a:p>
            <a:pPr eaLnBrk="1" hangingPunct="1"/>
            <a:r>
              <a:rPr lang="en-US" sz="1400">
                <a:latin typeface="Century Gothic" charset="0"/>
                <a:cs typeface="Century Gothic" charset="0"/>
              </a:rPr>
              <a:t>NRC 2012 pg 45, 49</a:t>
            </a:r>
          </a:p>
        </p:txBody>
      </p:sp>
      <p:sp>
        <p:nvSpPr>
          <p:cNvPr id="35846" name="Title 6"/>
          <p:cNvSpPr txBox="1">
            <a:spLocks/>
          </p:cNvSpPr>
          <p:nvPr/>
        </p:nvSpPr>
        <p:spPr bwMode="auto">
          <a:xfrm>
            <a:off x="106363" y="1119188"/>
            <a:ext cx="8621712"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i="1">
                <a:solidFill>
                  <a:schemeClr val="accent1"/>
                </a:solidFill>
                <a:latin typeface="Century Gothic" charset="0"/>
                <a:cs typeface="Century Gothic" charset="0"/>
              </a:rPr>
              <a:t>What must students be able to do with language? </a:t>
            </a:r>
          </a:p>
        </p:txBody>
      </p:sp>
    </p:spTree>
    <p:extLst>
      <p:ext uri="{BB962C8B-B14F-4D97-AF65-F5344CB8AC3E}">
        <p14:creationId xmlns:p14="http://schemas.microsoft.com/office/powerpoint/2010/main" val="2552324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b="1">
                <a:latin typeface="Century Gothic" charset="0"/>
                <a:ea typeface="MS PGothic" charset="0"/>
              </a:rPr>
              <a:t>Why? </a:t>
            </a:r>
          </a:p>
        </p:txBody>
      </p:sp>
      <p:sp>
        <p:nvSpPr>
          <p:cNvPr id="49154" name="Content Placeholder 2"/>
          <p:cNvSpPr>
            <a:spLocks noGrp="1"/>
          </p:cNvSpPr>
          <p:nvPr>
            <p:ph idx="1"/>
          </p:nvPr>
        </p:nvSpPr>
        <p:spPr/>
        <p:txBody>
          <a:bodyPr/>
          <a:lstStyle/>
          <a:p>
            <a:endParaRPr lang="en-US">
              <a:latin typeface="Century Gothic" charset="0"/>
              <a:ea typeface="MS PGothic" charset="0"/>
            </a:endParaRPr>
          </a:p>
        </p:txBody>
      </p:sp>
      <p:sp>
        <p:nvSpPr>
          <p:cNvPr id="4" name="Shape 154"/>
          <p:cNvSpPr txBox="1">
            <a:spLocks noChangeArrowheads="1"/>
          </p:cNvSpPr>
          <p:nvPr/>
        </p:nvSpPr>
        <p:spPr bwMode="auto">
          <a:xfrm>
            <a:off x="0" y="5934075"/>
            <a:ext cx="2713038" cy="92392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Turn &amp; Talk </a:t>
            </a:r>
          </a:p>
        </p:txBody>
      </p:sp>
    </p:spTree>
    <p:extLst>
      <p:ext uri="{BB962C8B-B14F-4D97-AF65-F5344CB8AC3E}">
        <p14:creationId xmlns:p14="http://schemas.microsoft.com/office/powerpoint/2010/main" val="4096525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1275" y="0"/>
            <a:ext cx="9185275" cy="874713"/>
          </a:xfrm>
        </p:spPr>
        <p:txBody>
          <a:bodyPr/>
          <a:lstStyle/>
          <a:p>
            <a:pPr eaLnBrk="1" hangingPunct="1"/>
            <a:r>
              <a:rPr lang="en-US" sz="3500" b="1">
                <a:latin typeface="Century Gothic" charset="0"/>
                <a:ea typeface="MS PGothic" charset="0"/>
                <a:cs typeface="MS PGothic" charset="0"/>
              </a:rPr>
              <a:t>Purpose of The New ELD Standards</a:t>
            </a:r>
          </a:p>
        </p:txBody>
      </p:sp>
      <p:sp>
        <p:nvSpPr>
          <p:cNvPr id="3" name="Content Placeholder 2"/>
          <p:cNvSpPr>
            <a:spLocks noGrp="1"/>
          </p:cNvSpPr>
          <p:nvPr>
            <p:ph idx="1"/>
          </p:nvPr>
        </p:nvSpPr>
        <p:spPr>
          <a:xfrm>
            <a:off x="333375" y="1176338"/>
            <a:ext cx="8451850" cy="5314950"/>
          </a:xfrm>
        </p:spPr>
        <p:txBody>
          <a:bodyPr rtlCol="0">
            <a:noAutofit/>
          </a:bodyPr>
          <a:lstStyle/>
          <a:p>
            <a:pPr eaLnBrk="1" fontAlgn="auto" hangingPunct="1">
              <a:lnSpc>
                <a:spcPct val="130000"/>
              </a:lnSpc>
              <a:spcAft>
                <a:spcPts val="0"/>
              </a:spcAft>
              <a:buClr>
                <a:schemeClr val="accent1"/>
              </a:buClr>
              <a:buFont typeface="Arial"/>
              <a:buChar char="•"/>
              <a:defRPr/>
            </a:pPr>
            <a:r>
              <a:rPr lang="en-US" sz="2200" dirty="0" smtClean="0">
                <a:solidFill>
                  <a:schemeClr val="tx1"/>
                </a:solidFill>
                <a:latin typeface="Century Gothic"/>
                <a:ea typeface="+mn-ea"/>
                <a:cs typeface="Century Gothic"/>
              </a:rPr>
              <a:t>Designed </a:t>
            </a:r>
            <a:r>
              <a:rPr lang="en-US" sz="2200" b="1" dirty="0" smtClean="0">
                <a:solidFill>
                  <a:schemeClr val="tx1"/>
                </a:solidFill>
                <a:latin typeface="Century Gothic"/>
                <a:ea typeface="+mn-ea"/>
                <a:cs typeface="Century Gothic"/>
              </a:rPr>
              <a:t>to be used in tandem </a:t>
            </a:r>
            <a:r>
              <a:rPr lang="en-US" sz="2200" dirty="0" smtClean="0">
                <a:solidFill>
                  <a:schemeClr val="tx1"/>
                </a:solidFill>
                <a:latin typeface="Century Gothic"/>
                <a:ea typeface="+mn-ea"/>
                <a:cs typeface="Century Gothic"/>
              </a:rPr>
              <a:t>with CCSS for ELA &amp; Literacy</a:t>
            </a:r>
          </a:p>
          <a:p>
            <a:pPr eaLnBrk="1" fontAlgn="auto" hangingPunct="1">
              <a:lnSpc>
                <a:spcPct val="130000"/>
              </a:lnSpc>
              <a:spcAft>
                <a:spcPts val="0"/>
              </a:spcAft>
              <a:buClr>
                <a:schemeClr val="accent1"/>
              </a:buClr>
              <a:buFont typeface="Arial"/>
              <a:buChar char="•"/>
              <a:defRPr/>
            </a:pPr>
            <a:r>
              <a:rPr lang="en-US" sz="2200" b="1" dirty="0" smtClean="0">
                <a:solidFill>
                  <a:schemeClr val="tx1"/>
                </a:solidFill>
                <a:latin typeface="Century Gothic"/>
                <a:ea typeface="+mn-ea"/>
                <a:cs typeface="Century Gothic"/>
              </a:rPr>
              <a:t>Highlight and amplify </a:t>
            </a:r>
            <a:r>
              <a:rPr lang="en-US" sz="2200" dirty="0" smtClean="0">
                <a:solidFill>
                  <a:schemeClr val="tx1"/>
                </a:solidFill>
                <a:latin typeface="Century Gothic"/>
                <a:ea typeface="+mn-ea"/>
                <a:cs typeface="Century Gothic"/>
              </a:rPr>
              <a:t>the critical knowledge about language and skills using language in CCSS for ELA/Literacy necessary for ELs to be successful in school and life</a:t>
            </a:r>
          </a:p>
          <a:p>
            <a:pPr eaLnBrk="1" fontAlgn="auto" hangingPunct="1">
              <a:lnSpc>
                <a:spcPct val="130000"/>
              </a:lnSpc>
              <a:spcAft>
                <a:spcPts val="0"/>
              </a:spcAft>
              <a:buClr>
                <a:schemeClr val="accent1"/>
              </a:buClr>
              <a:buFont typeface="Arial"/>
              <a:buChar char="•"/>
              <a:defRPr/>
            </a:pPr>
            <a:r>
              <a:rPr lang="en-US" sz="2200" dirty="0" smtClean="0">
                <a:solidFill>
                  <a:schemeClr val="tx1"/>
                </a:solidFill>
                <a:latin typeface="Century Gothic"/>
                <a:ea typeface="+mn-ea"/>
                <a:cs typeface="Century Gothic"/>
              </a:rPr>
              <a:t>Provide </a:t>
            </a:r>
            <a:r>
              <a:rPr lang="en-US" sz="2200" b="1" dirty="0" smtClean="0">
                <a:solidFill>
                  <a:schemeClr val="tx1"/>
                </a:solidFill>
                <a:latin typeface="Century Gothic"/>
                <a:ea typeface="+mn-ea"/>
                <a:cs typeface="Century Gothic"/>
              </a:rPr>
              <a:t>fewer, clearer, higher standards </a:t>
            </a:r>
            <a:r>
              <a:rPr lang="en-US" sz="2200" dirty="0" smtClean="0">
                <a:solidFill>
                  <a:schemeClr val="tx1"/>
                </a:solidFill>
                <a:latin typeface="Century Gothic"/>
                <a:ea typeface="+mn-ea"/>
                <a:cs typeface="Century Gothic"/>
              </a:rPr>
              <a:t>so teachers can focus on what’s most important</a:t>
            </a:r>
          </a:p>
          <a:p>
            <a:pPr eaLnBrk="1" fontAlgn="auto" hangingPunct="1">
              <a:lnSpc>
                <a:spcPct val="130000"/>
              </a:lnSpc>
              <a:spcAft>
                <a:spcPts val="0"/>
              </a:spcAft>
              <a:buClr>
                <a:schemeClr val="accent1"/>
              </a:buClr>
              <a:buFont typeface="Arial"/>
              <a:buChar char="•"/>
              <a:defRPr/>
            </a:pPr>
            <a:r>
              <a:rPr lang="en-US" sz="2200" b="1" dirty="0" smtClean="0">
                <a:solidFill>
                  <a:schemeClr val="tx1"/>
                </a:solidFill>
                <a:latin typeface="Century Gothic"/>
                <a:ea typeface="+mn-ea"/>
                <a:cs typeface="Century Gothic"/>
              </a:rPr>
              <a:t>Strengthen</a:t>
            </a:r>
            <a:r>
              <a:rPr lang="en-US" sz="2200" dirty="0" smtClean="0">
                <a:solidFill>
                  <a:schemeClr val="tx1"/>
                </a:solidFill>
                <a:latin typeface="Century Gothic"/>
                <a:ea typeface="+mn-ea"/>
                <a:cs typeface="Century Gothic"/>
              </a:rPr>
              <a:t> ELD opportunities </a:t>
            </a:r>
            <a:r>
              <a:rPr lang="en-US" sz="2200" b="1" dirty="0" smtClean="0">
                <a:solidFill>
                  <a:schemeClr val="tx1"/>
                </a:solidFill>
                <a:latin typeface="Century Gothic"/>
                <a:ea typeface="+mn-ea"/>
                <a:cs typeface="Century Gothic"/>
              </a:rPr>
              <a:t>in core content instruction </a:t>
            </a:r>
            <a:r>
              <a:rPr lang="en-US" sz="2200" dirty="0" smtClean="0">
                <a:solidFill>
                  <a:schemeClr val="tx1"/>
                </a:solidFill>
                <a:latin typeface="Century Gothic"/>
                <a:ea typeface="+mn-ea"/>
                <a:cs typeface="Century Gothic"/>
              </a:rPr>
              <a:t>and </a:t>
            </a:r>
            <a:r>
              <a:rPr lang="en-US" sz="2200" b="1" dirty="0" smtClean="0">
                <a:solidFill>
                  <a:schemeClr val="tx1"/>
                </a:solidFill>
                <a:latin typeface="Century Gothic"/>
                <a:ea typeface="+mn-ea"/>
                <a:cs typeface="Century Gothic"/>
              </a:rPr>
              <a:t>in targeted ELD</a:t>
            </a:r>
            <a:r>
              <a:rPr lang="en-US" sz="2200" dirty="0" smtClean="0">
                <a:solidFill>
                  <a:schemeClr val="tx1"/>
                </a:solidFill>
                <a:latin typeface="Century Gothic"/>
                <a:ea typeface="+mn-ea"/>
                <a:cs typeface="Century Gothic"/>
              </a:rPr>
              <a:t> in light of new content standards</a:t>
            </a:r>
            <a:endParaRPr lang="en-US" sz="2200" dirty="0">
              <a:solidFill>
                <a:schemeClr val="tx1"/>
              </a:solidFill>
              <a:latin typeface="Century Gothic"/>
              <a:ea typeface="+mn-ea"/>
              <a:cs typeface="Century Gothic"/>
            </a:endParaRPr>
          </a:p>
        </p:txBody>
      </p:sp>
    </p:spTree>
    <p:extLst>
      <p:ext uri="{BB962C8B-B14F-4D97-AF65-F5344CB8AC3E}">
        <p14:creationId xmlns:p14="http://schemas.microsoft.com/office/powerpoint/2010/main" val="900484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549275" y="107950"/>
            <a:ext cx="8137525" cy="596900"/>
          </a:xfrm>
        </p:spPr>
        <p:txBody>
          <a:bodyPr/>
          <a:lstStyle/>
          <a:p>
            <a:r>
              <a:rPr lang="en-US" sz="4400" b="1">
                <a:latin typeface="Century Gothic" charset="0"/>
                <a:ea typeface="MS PGothic" charset="0"/>
                <a:cs typeface="Century Gothic" charset="0"/>
              </a:rPr>
              <a:t>Appendix D</a:t>
            </a:r>
          </a:p>
        </p:txBody>
      </p:sp>
      <p:graphicFrame>
        <p:nvGraphicFramePr>
          <p:cNvPr id="4" name="Content Placeholder 3"/>
          <p:cNvGraphicFramePr>
            <a:graphicFrameLocks noGrp="1"/>
          </p:cNvGraphicFramePr>
          <p:nvPr>
            <p:ph idx="1"/>
          </p:nvPr>
        </p:nvGraphicFramePr>
        <p:xfrm>
          <a:off x="0" y="908050"/>
          <a:ext cx="9144000" cy="6273799"/>
        </p:xfrm>
        <a:graphic>
          <a:graphicData uri="http://schemas.openxmlformats.org/drawingml/2006/table">
            <a:tbl>
              <a:tblPr firstRow="1" bandRow="1">
                <a:tableStyleId>{5C22544A-7EE6-4342-B048-85BDC9FD1C3A}</a:tableStyleId>
              </a:tblPr>
              <a:tblGrid>
                <a:gridCol w="4572000"/>
                <a:gridCol w="4572000"/>
              </a:tblGrid>
              <a:tr h="969381">
                <a:tc>
                  <a:txBody>
                    <a:bodyPr/>
                    <a:lstStyle/>
                    <a:p>
                      <a:pPr algn="ctr">
                        <a:lnSpc>
                          <a:spcPct val="120000"/>
                        </a:lnSpc>
                      </a:pPr>
                      <a:r>
                        <a:rPr lang="en-US" sz="2400" dirty="0" smtClean="0">
                          <a:latin typeface="Century Gothic"/>
                          <a:cs typeface="Century Gothic"/>
                        </a:rPr>
                        <a:t>Goals of the CA ELD Standards</a:t>
                      </a:r>
                      <a:endParaRPr lang="en-US" sz="2400" dirty="0">
                        <a:latin typeface="Century Gothic"/>
                        <a:cs typeface="Century Gothic"/>
                      </a:endParaRPr>
                    </a:p>
                  </a:txBody>
                  <a:tcPr marL="91449" marR="91449" marT="45731" marB="45731"/>
                </a:tc>
                <a:tc>
                  <a:txBody>
                    <a:bodyPr/>
                    <a:lstStyle/>
                    <a:p>
                      <a:pPr algn="ctr">
                        <a:lnSpc>
                          <a:spcPct val="120000"/>
                        </a:lnSpc>
                      </a:pPr>
                      <a:r>
                        <a:rPr lang="en-US" sz="2400" dirty="0" smtClean="0">
                          <a:latin typeface="Century Gothic"/>
                          <a:cs typeface="Century Gothic"/>
                        </a:rPr>
                        <a:t>What CA</a:t>
                      </a:r>
                      <a:r>
                        <a:rPr lang="en-US" sz="2400" baseline="0" dirty="0" smtClean="0">
                          <a:latin typeface="Century Gothic"/>
                          <a:cs typeface="Century Gothic"/>
                        </a:rPr>
                        <a:t> ELD Standards are NOT</a:t>
                      </a:r>
                      <a:endParaRPr lang="en-US" sz="2400" dirty="0">
                        <a:latin typeface="Century Gothic"/>
                        <a:cs typeface="Century Gothic"/>
                      </a:endParaRPr>
                    </a:p>
                  </a:txBody>
                  <a:tcPr marL="91449" marR="91449" marT="45731" marB="45731"/>
                </a:tc>
              </a:tr>
              <a:tr h="749938">
                <a:tc>
                  <a:txBody>
                    <a:bodyPr/>
                    <a:lstStyle/>
                    <a:p>
                      <a:pPr>
                        <a:lnSpc>
                          <a:spcPct val="120000"/>
                        </a:lnSpc>
                      </a:pPr>
                      <a:r>
                        <a:rPr lang="en-US" sz="1700" dirty="0" smtClean="0">
                          <a:latin typeface="Century Gothic"/>
                          <a:cs typeface="Century Gothic"/>
                        </a:rPr>
                        <a:t>Fewer, Clearer, and Higher Standards</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are not to be used in isolation from CCSS</a:t>
                      </a:r>
                      <a:endParaRPr lang="en-US" sz="1700" dirty="0">
                        <a:latin typeface="Century Gothic"/>
                        <a:cs typeface="Century Gothic"/>
                      </a:endParaRPr>
                    </a:p>
                  </a:txBody>
                  <a:tcPr marL="91449" marR="91449" marT="45731" marB="45731"/>
                </a:tc>
              </a:tr>
              <a:tr h="1408414">
                <a:tc>
                  <a:txBody>
                    <a:bodyPr/>
                    <a:lstStyle/>
                    <a:p>
                      <a:pPr>
                        <a:lnSpc>
                          <a:spcPct val="120000"/>
                        </a:lnSpc>
                      </a:pPr>
                      <a:r>
                        <a:rPr lang="en-US" sz="1700" dirty="0" smtClean="0">
                          <a:latin typeface="Century Gothic"/>
                          <a:cs typeface="Century Gothic"/>
                        </a:rPr>
                        <a:t>Promote EL</a:t>
                      </a:r>
                      <a:r>
                        <a:rPr lang="en-US" sz="1700" baseline="0" dirty="0" smtClean="0">
                          <a:latin typeface="Century Gothic"/>
                          <a:cs typeface="Century Gothic"/>
                        </a:rPr>
                        <a:t> abilities to interact in meaningful ways during rich instruction so that they both develop English and content knowledge</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are not to be used piecemeal at a given proficiency level</a:t>
                      </a:r>
                      <a:endParaRPr lang="en-US" sz="1700" dirty="0">
                        <a:latin typeface="Century Gothic"/>
                        <a:cs typeface="Century Gothic"/>
                      </a:endParaRPr>
                    </a:p>
                  </a:txBody>
                  <a:tcPr marL="91449" marR="91449" marT="45731" marB="45731"/>
                </a:tc>
              </a:tr>
              <a:tr h="1079175">
                <a:tc>
                  <a:txBody>
                    <a:bodyPr/>
                    <a:lstStyle/>
                    <a:p>
                      <a:pPr>
                        <a:lnSpc>
                          <a:spcPct val="120000"/>
                        </a:lnSpc>
                      </a:pPr>
                      <a:r>
                        <a:rPr lang="en-US" sz="1700" dirty="0" smtClean="0">
                          <a:latin typeface="Century Gothic"/>
                          <a:cs typeface="Century Gothic"/>
                        </a:rPr>
                        <a:t>Develop proficiency</a:t>
                      </a:r>
                      <a:r>
                        <a:rPr lang="en-US" sz="1700" baseline="0" dirty="0" smtClean="0">
                          <a:latin typeface="Century Gothic"/>
                          <a:cs typeface="Century Gothic"/>
                        </a:rPr>
                        <a:t> in shifting register based on content.</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do not provide an exhaustive list of all the linguistic processes.</a:t>
                      </a:r>
                      <a:endParaRPr lang="en-US" sz="1700" dirty="0">
                        <a:latin typeface="Century Gothic"/>
                        <a:cs typeface="Century Gothic"/>
                      </a:endParaRPr>
                    </a:p>
                  </a:txBody>
                  <a:tcPr marL="91449" marR="91449" marT="45731" marB="45731"/>
                </a:tc>
              </a:tr>
              <a:tr h="2066891">
                <a:tc>
                  <a:txBody>
                    <a:bodyPr/>
                    <a:lstStyle/>
                    <a:p>
                      <a:pPr>
                        <a:lnSpc>
                          <a:spcPct val="120000"/>
                        </a:lnSpc>
                      </a:pPr>
                      <a:r>
                        <a:rPr lang="en-US" sz="1700" baseline="0" dirty="0" smtClean="0">
                          <a:latin typeface="Century Gothic"/>
                          <a:cs typeface="Century Gothic"/>
                        </a:rPr>
                        <a:t>Be aware that different languages and variations of English exist and recognize their home languages and cultures as resources to value in their own right and draw upon in building proficiency in English</a:t>
                      </a:r>
                      <a:endParaRPr lang="en-US" sz="1700" dirty="0">
                        <a:latin typeface="Century Gothic"/>
                        <a:cs typeface="Century Gothic"/>
                      </a:endParaRPr>
                    </a:p>
                  </a:txBody>
                  <a:tcPr marL="91449" marR="91449" marT="45731" marB="45731"/>
                </a:tc>
                <a:tc>
                  <a:txBody>
                    <a:bodyPr/>
                    <a:lstStyle/>
                    <a:p>
                      <a:pPr>
                        <a:lnSpc>
                          <a:spcPct val="120000"/>
                        </a:lnSpc>
                      </a:pPr>
                      <a:r>
                        <a:rPr lang="en-US" sz="1700" dirty="0" smtClean="0">
                          <a:latin typeface="Century Gothic"/>
                          <a:cs typeface="Century Gothic"/>
                        </a:rPr>
                        <a:t>The CA ELD standards</a:t>
                      </a:r>
                      <a:r>
                        <a:rPr lang="en-US" sz="1700" baseline="0" dirty="0" smtClean="0">
                          <a:latin typeface="Century Gothic"/>
                          <a:cs typeface="Century Gothic"/>
                        </a:rPr>
                        <a:t> are not a curriculum or a curriculum framework</a:t>
                      </a:r>
                      <a:endParaRPr lang="en-US" sz="1700" dirty="0">
                        <a:latin typeface="Century Gothic"/>
                        <a:cs typeface="Century Gothic"/>
                      </a:endParaRPr>
                    </a:p>
                  </a:txBody>
                  <a:tcPr marL="91449" marR="91449" marT="45731" marB="45731"/>
                </a:tc>
              </a:tr>
            </a:tbl>
          </a:graphicData>
        </a:graphic>
      </p:graphicFrame>
      <p:sp>
        <p:nvSpPr>
          <p:cNvPr id="2" name="Rectangle 1"/>
          <p:cNvSpPr/>
          <p:nvPr/>
        </p:nvSpPr>
        <p:spPr>
          <a:xfrm>
            <a:off x="4603750" y="1892300"/>
            <a:ext cx="4540250" cy="52895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49497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117475" y="15875"/>
            <a:ext cx="9423400" cy="1292225"/>
          </a:xfrm>
        </p:spPr>
        <p:txBody>
          <a:bodyPr rIns="132080"/>
          <a:lstStyle/>
          <a:p>
            <a:pPr eaLnBrk="1" hangingPunct="1"/>
            <a:r>
              <a:rPr lang="en-US" sz="3300" b="1">
                <a:latin typeface="Century Gothic" charset="0"/>
                <a:ea typeface="MS PGothic" charset="0"/>
                <a:cs typeface="MS PGothic" charset="0"/>
                <a:sym typeface="Arial" charset="0"/>
              </a:rPr>
              <a:t>Key Conceptual </a:t>
            </a:r>
            <a:r>
              <a:rPr lang="en-US" sz="3300" b="1">
                <a:latin typeface="Century Gothic" charset="0"/>
                <a:ea typeface="MS PGothic" charset="0"/>
                <a:cs typeface="MS PGothic" charset="0"/>
              </a:rPr>
              <a:t>Shifts in </a:t>
            </a:r>
            <a:br>
              <a:rPr lang="en-US" sz="3300" b="1">
                <a:latin typeface="Century Gothic" charset="0"/>
                <a:ea typeface="MS PGothic" charset="0"/>
                <a:cs typeface="MS PGothic" charset="0"/>
              </a:rPr>
            </a:br>
            <a:r>
              <a:rPr lang="en-US" sz="3300" b="1">
                <a:latin typeface="Century Gothic" charset="0"/>
                <a:ea typeface="MS PGothic" charset="0"/>
                <a:cs typeface="MS PGothic" charset="0"/>
              </a:rPr>
              <a:t>2012 CA ELD Standards</a:t>
            </a:r>
            <a:endParaRPr lang="en-US" sz="3300" b="1">
              <a:latin typeface="Century Gothic" charset="0"/>
              <a:ea typeface="MS PGothic" charset="0"/>
              <a:cs typeface="MS PGothic" charset="0"/>
              <a:sym typeface="Arial" charset="0"/>
            </a:endParaRPr>
          </a:p>
        </p:txBody>
      </p:sp>
      <p:sp>
        <p:nvSpPr>
          <p:cNvPr id="55298" name="Rectangle 5"/>
          <p:cNvSpPr>
            <a:spLocks noChangeArrowheads="1"/>
          </p:cNvSpPr>
          <p:nvPr/>
        </p:nvSpPr>
        <p:spPr bwMode="auto">
          <a:xfrm>
            <a:off x="473075" y="1447800"/>
            <a:ext cx="413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FROM A CONCEPTUALIZATION OF… </a:t>
            </a:r>
          </a:p>
        </p:txBody>
      </p:sp>
      <p:sp>
        <p:nvSpPr>
          <p:cNvPr id="55299" name="Rectangle 6"/>
          <p:cNvSpPr>
            <a:spLocks noChangeArrowheads="1"/>
          </p:cNvSpPr>
          <p:nvPr/>
        </p:nvSpPr>
        <p:spPr bwMode="auto">
          <a:xfrm>
            <a:off x="5418138" y="1447800"/>
            <a:ext cx="269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TO UNDERSTANDING…</a:t>
            </a:r>
          </a:p>
        </p:txBody>
      </p:sp>
      <p:graphicFrame>
        <p:nvGraphicFramePr>
          <p:cNvPr id="10" name="Diagram 9"/>
          <p:cNvGraphicFramePr/>
          <p:nvPr/>
        </p:nvGraphicFramePr>
        <p:xfrm>
          <a:off x="154885" y="1889930"/>
          <a:ext cx="8836715" cy="111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154885" y="3160686"/>
          <a:ext cx="8836715" cy="1036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170373" y="4376824"/>
          <a:ext cx="8898669" cy="10135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170373" y="5498792"/>
          <a:ext cx="8841943" cy="11617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502132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4" grpId="0">
        <p:bldAsOne/>
      </p:bldGraphic>
      <p:bldGraphic spid="8" grpId="0">
        <p:bldAsOne/>
      </p:bldGraphic>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66713" y="600075"/>
            <a:ext cx="8440737" cy="1101725"/>
          </a:xfrm>
        </p:spPr>
        <p:txBody>
          <a:bodyPr/>
          <a:lstStyle/>
          <a:p>
            <a:pPr eaLnBrk="1" hangingPunct="1">
              <a:lnSpc>
                <a:spcPct val="110000"/>
              </a:lnSpc>
              <a:defRPr/>
            </a:pPr>
            <a:r>
              <a:rPr lang="en-US" sz="4400" b="1" dirty="0" smtClean="0">
                <a:solidFill>
                  <a:schemeClr val="bg2">
                    <a:lumMod val="50000"/>
                  </a:schemeClr>
                </a:solidFill>
                <a:latin typeface="Century Gothic"/>
                <a:ea typeface="MS PGothic" charset="0"/>
                <a:cs typeface="Century Gothic"/>
              </a:rPr>
              <a:t>Chalk Talk:</a:t>
            </a:r>
            <a:r>
              <a:rPr lang="en-US" sz="4400" b="1" dirty="0" smtClean="0">
                <a:solidFill>
                  <a:schemeClr val="bg2">
                    <a:lumMod val="50000"/>
                  </a:schemeClr>
                </a:solidFill>
                <a:latin typeface="Century Gothic"/>
                <a:cs typeface="Century Gothic"/>
              </a:rPr>
              <a:t/>
            </a:r>
            <a:br>
              <a:rPr lang="en-US" sz="4400" b="1" dirty="0" smtClean="0">
                <a:solidFill>
                  <a:schemeClr val="bg2">
                    <a:lumMod val="50000"/>
                  </a:schemeClr>
                </a:solidFill>
                <a:latin typeface="Century Gothic"/>
                <a:cs typeface="Century Gothic"/>
              </a:rPr>
            </a:br>
            <a:r>
              <a:rPr lang="en-US" sz="4400" b="1" dirty="0" smtClean="0">
                <a:solidFill>
                  <a:schemeClr val="bg2">
                    <a:lumMod val="50000"/>
                  </a:schemeClr>
                </a:solidFill>
                <a:latin typeface="Century Gothic"/>
                <a:cs typeface="Century Gothic"/>
              </a:rPr>
              <a:t>CA ELD Standards </a:t>
            </a:r>
            <a:endParaRPr lang="en-US" sz="4400" dirty="0">
              <a:solidFill>
                <a:schemeClr val="bg2">
                  <a:lumMod val="50000"/>
                </a:schemeClr>
              </a:solidFill>
              <a:latin typeface="Century Gothic" charset="0"/>
              <a:ea typeface="MS PGothic" charset="0"/>
            </a:endParaRPr>
          </a:p>
        </p:txBody>
      </p:sp>
      <p:sp>
        <p:nvSpPr>
          <p:cNvPr id="8194" name="Content Placeholder 2"/>
          <p:cNvSpPr>
            <a:spLocks noGrp="1"/>
          </p:cNvSpPr>
          <p:nvPr>
            <p:ph idx="1"/>
          </p:nvPr>
        </p:nvSpPr>
        <p:spPr>
          <a:xfrm>
            <a:off x="333375" y="1820863"/>
            <a:ext cx="8348663" cy="4529137"/>
          </a:xfrm>
        </p:spPr>
        <p:txBody>
          <a:bodyPr/>
          <a:lstStyle/>
          <a:p>
            <a:pPr marL="0" indent="0" eaLnBrk="1" hangingPunct="1">
              <a:lnSpc>
                <a:spcPct val="120000"/>
              </a:lnSpc>
              <a:buFont typeface="Wingdings 2" charset="0"/>
              <a:buNone/>
              <a:defRPr/>
            </a:pPr>
            <a:r>
              <a:rPr lang="en-US" dirty="0" smtClean="0">
                <a:solidFill>
                  <a:srgbClr val="000000"/>
                </a:solidFill>
                <a:latin typeface="Century Gothic"/>
                <a:ea typeface="MS PGothic" charset="0"/>
                <a:cs typeface="Century Gothic"/>
              </a:rPr>
              <a:t>Read the Appendix D quotes on the perimeter of the room silently.</a:t>
            </a:r>
          </a:p>
          <a:p>
            <a:pPr marL="0" indent="0" eaLnBrk="1" hangingPunct="1">
              <a:lnSpc>
                <a:spcPct val="120000"/>
              </a:lnSpc>
              <a:buFont typeface="Wingdings 2" charset="0"/>
              <a:buNone/>
              <a:defRPr/>
            </a:pPr>
            <a:r>
              <a:rPr lang="en-US" b="1" dirty="0" smtClean="0">
                <a:solidFill>
                  <a:srgbClr val="000000"/>
                </a:solidFill>
                <a:latin typeface="Century Gothic"/>
                <a:ea typeface="MS PGothic" charset="0"/>
                <a:cs typeface="Century Gothic"/>
              </a:rPr>
              <a:t>Respond </a:t>
            </a:r>
            <a:r>
              <a:rPr lang="en-US" b="1" dirty="0">
                <a:solidFill>
                  <a:srgbClr val="000000"/>
                </a:solidFill>
                <a:latin typeface="Century Gothic"/>
                <a:ea typeface="MS PGothic" charset="0"/>
                <a:cs typeface="Century Gothic"/>
              </a:rPr>
              <a:t>to the </a:t>
            </a:r>
            <a:r>
              <a:rPr lang="en-US" b="1" dirty="0" smtClean="0">
                <a:solidFill>
                  <a:srgbClr val="000000"/>
                </a:solidFill>
                <a:latin typeface="Century Gothic"/>
                <a:ea typeface="MS PGothic" charset="0"/>
                <a:cs typeface="Century Gothic"/>
              </a:rPr>
              <a:t>quote by either:</a:t>
            </a:r>
            <a:endParaRPr lang="en-US" b="1" dirty="0">
              <a:solidFill>
                <a:srgbClr val="000000"/>
              </a:solidFill>
              <a:latin typeface="Century Gothic"/>
              <a:ea typeface="MS PGothic" charset="0"/>
              <a:cs typeface="Century Gothic"/>
            </a:endParaRPr>
          </a:p>
          <a:p>
            <a:pPr eaLnBrk="1" hangingPunct="1">
              <a:lnSpc>
                <a:spcPct val="120000"/>
              </a:lnSpc>
              <a:buClr>
                <a:schemeClr val="accent1"/>
              </a:buClr>
              <a:defRPr/>
            </a:pPr>
            <a:r>
              <a:rPr lang="en-US" dirty="0" smtClean="0">
                <a:solidFill>
                  <a:srgbClr val="000000"/>
                </a:solidFill>
                <a:latin typeface="Century Gothic"/>
                <a:ea typeface="MS PGothic" charset="0"/>
                <a:cs typeface="Century Gothic"/>
              </a:rPr>
              <a:t>Adding </a:t>
            </a:r>
            <a:r>
              <a:rPr lang="en-US" dirty="0">
                <a:solidFill>
                  <a:srgbClr val="000000"/>
                </a:solidFill>
                <a:latin typeface="Century Gothic"/>
                <a:ea typeface="MS PGothic" charset="0"/>
                <a:cs typeface="Century Gothic"/>
              </a:rPr>
              <a:t>your comment, reflection, or idea</a:t>
            </a:r>
          </a:p>
          <a:p>
            <a:pPr eaLnBrk="1" hangingPunct="1">
              <a:lnSpc>
                <a:spcPct val="120000"/>
              </a:lnSpc>
              <a:buClr>
                <a:schemeClr val="accent1"/>
              </a:buClr>
              <a:defRPr/>
            </a:pPr>
            <a:r>
              <a:rPr lang="en-US" dirty="0" smtClean="0">
                <a:solidFill>
                  <a:srgbClr val="000000"/>
                </a:solidFill>
                <a:latin typeface="Century Gothic"/>
                <a:ea typeface="MS PGothic" charset="0"/>
                <a:cs typeface="Century Gothic"/>
              </a:rPr>
              <a:t>Responding </a:t>
            </a:r>
            <a:r>
              <a:rPr lang="en-US" dirty="0">
                <a:solidFill>
                  <a:srgbClr val="000000"/>
                </a:solidFill>
                <a:latin typeface="Century Gothic"/>
                <a:ea typeface="MS PGothic" charset="0"/>
                <a:cs typeface="Century Gothic"/>
              </a:rPr>
              <a:t>to someone </a:t>
            </a:r>
            <a:r>
              <a:rPr lang="en-US" dirty="0" smtClean="0">
                <a:solidFill>
                  <a:srgbClr val="000000"/>
                </a:solidFill>
                <a:latin typeface="Century Gothic"/>
                <a:ea typeface="MS PGothic" charset="0"/>
                <a:cs typeface="Century Gothic"/>
              </a:rPr>
              <a:t>else’</a:t>
            </a:r>
            <a:r>
              <a:rPr lang="en-US" altLang="ja-JP" dirty="0" smtClean="0">
                <a:solidFill>
                  <a:srgbClr val="000000"/>
                </a:solidFill>
                <a:latin typeface="Century Gothic"/>
                <a:ea typeface="Calisto MT" charset="0"/>
                <a:cs typeface="Century Gothic"/>
              </a:rPr>
              <a:t>s comment</a:t>
            </a:r>
            <a:endParaRPr lang="en-US" altLang="ja-JP" dirty="0">
              <a:solidFill>
                <a:srgbClr val="000000"/>
              </a:solidFill>
              <a:latin typeface="Century Gothic"/>
              <a:ea typeface="Calisto MT" charset="0"/>
              <a:cs typeface="Century Gothic"/>
            </a:endParaRPr>
          </a:p>
        </p:txBody>
      </p:sp>
    </p:spTree>
    <p:extLst>
      <p:ext uri="{BB962C8B-B14F-4D97-AF65-F5344CB8AC3E}">
        <p14:creationId xmlns:p14="http://schemas.microsoft.com/office/powerpoint/2010/main" val="9096527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6900" y="1117600"/>
            <a:ext cx="6099175" cy="1477963"/>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dirty="0">
                <a:latin typeface="Century Gothic"/>
                <a:cs typeface="Century Gothic"/>
              </a:rPr>
              <a:t>Overview &amp; Proficiency Level Descriptors (PLDs):</a:t>
            </a:r>
          </a:p>
          <a:p>
            <a:pPr marL="285750" indent="-285750">
              <a:buFont typeface="Wingdings" charset="2"/>
              <a:buChar char="ü"/>
              <a:defRPr/>
            </a:pPr>
            <a:r>
              <a:rPr lang="en-US" dirty="0">
                <a:latin typeface="Century Gothic"/>
                <a:cs typeface="Century Gothic"/>
              </a:rPr>
              <a:t>Alignment to CCSS for ELA &amp; Literacy</a:t>
            </a:r>
          </a:p>
          <a:p>
            <a:pPr marL="285750" indent="-285750">
              <a:buFont typeface="Wingdings" charset="2"/>
              <a:buChar char="ü"/>
              <a:defRPr/>
            </a:pPr>
            <a:r>
              <a:rPr lang="en-US" dirty="0">
                <a:latin typeface="Century Gothic"/>
                <a:cs typeface="Century Gothic"/>
              </a:rPr>
              <a:t>CA’s EL Student</a:t>
            </a:r>
          </a:p>
          <a:p>
            <a:pPr marL="285750" indent="-285750">
              <a:buFont typeface="Wingdings" charset="2"/>
              <a:buChar char="ü"/>
              <a:defRPr/>
            </a:pPr>
            <a:r>
              <a:rPr lang="en-US" dirty="0">
                <a:latin typeface="Century Gothic"/>
                <a:cs typeface="Century Gothic"/>
              </a:rPr>
              <a:t>Proficiency Level Descriptors (PLDs)</a:t>
            </a:r>
          </a:p>
          <a:p>
            <a:pPr marL="285750" indent="-285750">
              <a:buFont typeface="Wingdings" charset="2"/>
              <a:buChar char="ü"/>
              <a:defRPr/>
            </a:pPr>
            <a:r>
              <a:rPr lang="en-US" dirty="0">
                <a:latin typeface="Century Gothic"/>
                <a:cs typeface="Century Gothic"/>
              </a:rPr>
              <a:t>Structure of the grade level standards</a:t>
            </a:r>
          </a:p>
        </p:txBody>
      </p:sp>
      <p:sp>
        <p:nvSpPr>
          <p:cNvPr id="6" name="TextBox 5"/>
          <p:cNvSpPr txBox="1"/>
          <p:nvPr/>
        </p:nvSpPr>
        <p:spPr>
          <a:xfrm>
            <a:off x="1109663" y="2828925"/>
            <a:ext cx="6981825" cy="1754188"/>
          </a:xfrm>
          <a:prstGeom prst="rect">
            <a:avLst/>
          </a:prstGeom>
          <a:ln w="76200" cmpd="sng">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latin typeface="Century Gothic"/>
                <a:cs typeface="Century Gothic"/>
              </a:rPr>
              <a:t>Grade Level Standards</a:t>
            </a:r>
          </a:p>
          <a:p>
            <a:pPr marL="285750" indent="-285750">
              <a:buFont typeface="Wingdings" charset="2"/>
              <a:buChar char="ü"/>
              <a:defRPr/>
            </a:pPr>
            <a:r>
              <a:rPr lang="en-US" dirty="0">
                <a:latin typeface="Century Gothic"/>
                <a:cs typeface="Century Gothic"/>
              </a:rPr>
              <a:t>Section 1: Goal, Critical Principles, At-a-glance Overview</a:t>
            </a:r>
          </a:p>
          <a:p>
            <a:pPr marL="285750" indent="-285750">
              <a:buFont typeface="Wingdings" charset="2"/>
              <a:buChar char="ü"/>
              <a:defRPr/>
            </a:pPr>
            <a:r>
              <a:rPr lang="en-US" dirty="0">
                <a:latin typeface="Century Gothic"/>
                <a:cs typeface="Century Gothic"/>
              </a:rPr>
              <a:t>Section 2: Elaboration on Critical Principles</a:t>
            </a:r>
          </a:p>
          <a:p>
            <a:pPr marL="742950" lvl="1" indent="-285750">
              <a:buFont typeface="Arial"/>
              <a:buChar char="•"/>
              <a:defRPr/>
            </a:pPr>
            <a:r>
              <a:rPr lang="en-US" dirty="0">
                <a:latin typeface="Century Gothic"/>
                <a:cs typeface="Century Gothic"/>
              </a:rPr>
              <a:t>Part I:   Interacting in Meaningful Ways</a:t>
            </a:r>
          </a:p>
          <a:p>
            <a:pPr marL="742950" lvl="1" indent="-285750">
              <a:buFont typeface="Arial"/>
              <a:buChar char="•"/>
              <a:defRPr/>
            </a:pPr>
            <a:r>
              <a:rPr lang="en-US" dirty="0">
                <a:latin typeface="Century Gothic"/>
                <a:cs typeface="Century Gothic"/>
              </a:rPr>
              <a:t>Part II:  Learning About How English Works</a:t>
            </a:r>
          </a:p>
          <a:p>
            <a:pPr marL="742950" lvl="1" indent="-285750">
              <a:buFont typeface="Arial"/>
              <a:buChar char="•"/>
              <a:defRPr/>
            </a:pPr>
            <a:r>
              <a:rPr lang="en-US" dirty="0">
                <a:latin typeface="Century Gothic"/>
                <a:cs typeface="Century Gothic"/>
              </a:rPr>
              <a:t>Part III: Using Foundation Skills</a:t>
            </a:r>
          </a:p>
        </p:txBody>
      </p:sp>
      <p:sp>
        <p:nvSpPr>
          <p:cNvPr id="7" name="TextBox 6"/>
          <p:cNvSpPr txBox="1"/>
          <p:nvPr/>
        </p:nvSpPr>
        <p:spPr>
          <a:xfrm>
            <a:off x="1652588" y="4795838"/>
            <a:ext cx="6986587" cy="1477962"/>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latin typeface="Century Gothic"/>
                <a:cs typeface="Century Gothic"/>
              </a:rPr>
              <a:t>Appendices:</a:t>
            </a:r>
          </a:p>
          <a:p>
            <a:pPr marL="285750" indent="-285750">
              <a:buFont typeface="Wingdings" charset="2"/>
              <a:buChar char="ü"/>
              <a:defRPr/>
            </a:pPr>
            <a:r>
              <a:rPr lang="en-US" dirty="0">
                <a:latin typeface="Century Gothic"/>
                <a:cs typeface="Century Gothic"/>
              </a:rPr>
              <a:t>Appendix A: Foundational Literacy Skills</a:t>
            </a:r>
          </a:p>
          <a:p>
            <a:pPr marL="285750" indent="-285750">
              <a:buFont typeface="Wingdings" charset="2"/>
              <a:buChar char="ü"/>
              <a:defRPr/>
            </a:pPr>
            <a:r>
              <a:rPr lang="en-US" dirty="0">
                <a:latin typeface="Century Gothic"/>
                <a:cs typeface="Century Gothic"/>
              </a:rPr>
              <a:t>Appendix B: Learning About How English Works</a:t>
            </a:r>
          </a:p>
          <a:p>
            <a:pPr marL="285750" indent="-285750">
              <a:buFont typeface="Wingdings" charset="2"/>
              <a:buChar char="ü"/>
              <a:defRPr/>
            </a:pPr>
            <a:r>
              <a:rPr lang="en-US" dirty="0">
                <a:latin typeface="Century Gothic"/>
                <a:cs typeface="Century Gothic"/>
              </a:rPr>
              <a:t>Appendix C: Theory and Research</a:t>
            </a:r>
          </a:p>
          <a:p>
            <a:pPr marL="285750" indent="-285750">
              <a:buFont typeface="Wingdings" charset="2"/>
              <a:buChar char="ü"/>
              <a:defRPr/>
            </a:pPr>
            <a:r>
              <a:rPr lang="en-US" dirty="0">
                <a:latin typeface="Century Gothic"/>
                <a:cs typeface="Century Gothic"/>
              </a:rPr>
              <a:t>Appendix D: Context, Development, Validation</a:t>
            </a:r>
          </a:p>
        </p:txBody>
      </p:sp>
      <p:sp>
        <p:nvSpPr>
          <p:cNvPr id="8" name="TextBox 7"/>
          <p:cNvSpPr txBox="1"/>
          <p:nvPr/>
        </p:nvSpPr>
        <p:spPr>
          <a:xfrm>
            <a:off x="5514975" y="6472238"/>
            <a:ext cx="3306763" cy="369887"/>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latin typeface="Century Gothic"/>
                <a:cs typeface="Century Gothic"/>
              </a:rPr>
              <a:t>Glossary of Key Terms</a:t>
            </a:r>
          </a:p>
        </p:txBody>
      </p:sp>
      <p:sp>
        <p:nvSpPr>
          <p:cNvPr id="57349" name="Title 10"/>
          <p:cNvSpPr>
            <a:spLocks noGrp="1"/>
          </p:cNvSpPr>
          <p:nvPr>
            <p:ph type="title"/>
          </p:nvPr>
        </p:nvSpPr>
        <p:spPr>
          <a:xfrm>
            <a:off x="596900" y="47625"/>
            <a:ext cx="8042275" cy="839788"/>
          </a:xfrm>
        </p:spPr>
        <p:txBody>
          <a:bodyPr/>
          <a:lstStyle/>
          <a:p>
            <a:pPr eaLnBrk="1" hangingPunct="1">
              <a:lnSpc>
                <a:spcPct val="140000"/>
              </a:lnSpc>
            </a:pPr>
            <a:r>
              <a:rPr lang="en-US" sz="3300" b="1">
                <a:latin typeface="Century Gothic" charset="0"/>
                <a:ea typeface="MS PGothic" charset="0"/>
              </a:rPr>
              <a:t>CA ELD Standards Overview</a:t>
            </a:r>
            <a:endParaRPr lang="en-US" sz="2000">
              <a:solidFill>
                <a:schemeClr val="tx1"/>
              </a:solidFill>
              <a:latin typeface="Century Gothic" charset="0"/>
              <a:ea typeface="MS PGothic" charset="0"/>
            </a:endParaRPr>
          </a:p>
        </p:txBody>
      </p:sp>
      <p:sp>
        <p:nvSpPr>
          <p:cNvPr id="10" name="Oval 9"/>
          <p:cNvSpPr/>
          <p:nvPr/>
        </p:nvSpPr>
        <p:spPr>
          <a:xfrm>
            <a:off x="1652588" y="5912556"/>
            <a:ext cx="5665787" cy="418394"/>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8193298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3">
            <a:extLst>
              <a:ext uri="{28A0092B-C50C-407E-A947-70E740481C1C}">
                <a14:useLocalDpi xmlns:a14="http://schemas.microsoft.com/office/drawing/2010/main" val="0"/>
              </a:ext>
            </a:extLst>
          </a:blip>
          <a:srcRect l="3125" t="14844" r="5000"/>
          <a:stretch>
            <a:fillRect/>
          </a:stretch>
        </p:blipFill>
        <p:spPr bwMode="auto">
          <a:xfrm>
            <a:off x="3848489" y="2566810"/>
            <a:ext cx="4540391" cy="33672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81000" y="1606550"/>
            <a:ext cx="8007880" cy="4235450"/>
          </a:xfrm>
        </p:spPr>
        <p:txBody>
          <a:bodyPr rtlCol="0">
            <a:normAutofit/>
          </a:bodyPr>
          <a:lstStyle/>
          <a:p>
            <a:pPr marL="0" indent="0" fontAlgn="auto">
              <a:spcAft>
                <a:spcPts val="0"/>
              </a:spcAft>
              <a:buFont typeface="Wingdings 2" charset="0"/>
              <a:buNone/>
              <a:defRPr/>
            </a:pPr>
            <a:r>
              <a:rPr lang="en-US" dirty="0" smtClean="0">
                <a:latin typeface="Century Gothic"/>
                <a:ea typeface="+mn-ea"/>
                <a:cs typeface="Century Gothic"/>
              </a:rPr>
              <a:t>On your own, scan pages 1-2 from your grade level </a:t>
            </a:r>
          </a:p>
          <a:p>
            <a:pPr lvl="1" fontAlgn="auto">
              <a:spcAft>
                <a:spcPts val="0"/>
              </a:spcAft>
              <a:defRPr/>
            </a:pPr>
            <a:r>
              <a:rPr lang="en-US" sz="1800" dirty="0" smtClean="0">
                <a:latin typeface="Century Gothic"/>
                <a:ea typeface="+mn-ea"/>
                <a:cs typeface="Century Gothic"/>
              </a:rPr>
              <a:t>What do you notice?</a:t>
            </a:r>
          </a:p>
          <a:p>
            <a:pPr marL="0" indent="0" fontAlgn="auto">
              <a:spcAft>
                <a:spcPts val="0"/>
              </a:spcAft>
              <a:buFont typeface="Wingdings 2" charset="0"/>
              <a:buNone/>
              <a:defRPr/>
            </a:pPr>
            <a:endParaRPr lang="en-US" sz="2000" dirty="0" smtClean="0">
              <a:latin typeface="Century Gothic"/>
              <a:ea typeface="+mn-ea"/>
              <a:cs typeface="Century Gothic"/>
            </a:endParaRPr>
          </a:p>
          <a:p>
            <a:pPr marL="0" indent="0" fontAlgn="auto">
              <a:spcAft>
                <a:spcPts val="0"/>
              </a:spcAft>
              <a:buFont typeface="Wingdings 2" charset="0"/>
              <a:buNone/>
              <a:defRPr/>
            </a:pPr>
            <a:r>
              <a:rPr lang="en-US" dirty="0" smtClean="0">
                <a:solidFill>
                  <a:schemeClr val="tx1"/>
                </a:solidFill>
                <a:latin typeface="Century Gothic"/>
                <a:ea typeface="+mn-ea"/>
                <a:cs typeface="Century Gothic"/>
              </a:rPr>
              <a:t>Turn and Talk</a:t>
            </a:r>
            <a:endParaRPr lang="en-US" dirty="0">
              <a:solidFill>
                <a:schemeClr val="tx1"/>
              </a:solidFill>
              <a:latin typeface="Century Gothic"/>
              <a:ea typeface="+mn-ea"/>
              <a:cs typeface="Century Gothic"/>
            </a:endParaRPr>
          </a:p>
        </p:txBody>
      </p:sp>
      <p:sp>
        <p:nvSpPr>
          <p:cNvPr id="59396" name="Title 2"/>
          <p:cNvSpPr>
            <a:spLocks noGrp="1"/>
          </p:cNvSpPr>
          <p:nvPr>
            <p:ph type="title"/>
          </p:nvPr>
        </p:nvSpPr>
        <p:spPr>
          <a:xfrm>
            <a:off x="549275" y="438150"/>
            <a:ext cx="8042275" cy="1006475"/>
          </a:xfrm>
        </p:spPr>
        <p:txBody>
          <a:bodyPr/>
          <a:lstStyle/>
          <a:p>
            <a:r>
              <a:rPr lang="en-US" sz="4400" b="1" dirty="0">
                <a:latin typeface="Century Gothic" charset="0"/>
                <a:ea typeface="MS PGothic" charset="0"/>
                <a:cs typeface="Century Gothic" charset="0"/>
              </a:rPr>
              <a:t>Layout of the CA ELD Standards</a:t>
            </a:r>
          </a:p>
        </p:txBody>
      </p:sp>
      <p:sp>
        <p:nvSpPr>
          <p:cNvPr id="8" name="Shape 154"/>
          <p:cNvSpPr txBox="1">
            <a:spLocks noChangeArrowheads="1"/>
          </p:cNvSpPr>
          <p:nvPr/>
        </p:nvSpPr>
        <p:spPr bwMode="auto">
          <a:xfrm>
            <a:off x="0" y="5934075"/>
            <a:ext cx="2713038" cy="923925"/>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800" b="1" dirty="0">
                <a:solidFill>
                  <a:srgbClr val="000000"/>
                </a:solidFill>
                <a:latin typeface="Century Gothic" charset="0"/>
                <a:cs typeface="Century Gothic" charset="0"/>
                <a:sym typeface="Arial" charset="0"/>
              </a:rPr>
              <a:t>Instructional Strategy:</a:t>
            </a:r>
          </a:p>
          <a:p>
            <a:pPr eaLnBrk="1" hangingPunct="1">
              <a:buClr>
                <a:srgbClr val="000000"/>
              </a:buClr>
              <a:buSzPct val="25000"/>
              <a:buFont typeface="Arial" charset="0"/>
              <a:buNone/>
            </a:pPr>
            <a:r>
              <a:rPr lang="en-US" sz="1800" dirty="0">
                <a:solidFill>
                  <a:srgbClr val="000000"/>
                </a:solidFill>
                <a:latin typeface="Century Gothic" charset="0"/>
                <a:cs typeface="Century Gothic" charset="0"/>
                <a:sym typeface="Arial" charset="0"/>
              </a:rPr>
              <a:t>Turn &amp; Talk </a:t>
            </a:r>
          </a:p>
        </p:txBody>
      </p:sp>
      <p:sp>
        <p:nvSpPr>
          <p:cNvPr id="7" name="TextBox 6"/>
          <p:cNvSpPr txBox="1"/>
          <p:nvPr/>
        </p:nvSpPr>
        <p:spPr>
          <a:xfrm>
            <a:off x="7803444" y="6251222"/>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1381326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Screen Shot 2014-01-10 at 12.13.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174750"/>
            <a:ext cx="9080500" cy="5683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pPr>
              <a:defRPr/>
            </a:pPr>
            <a:r>
              <a:rPr lang="en-US" sz="4400" b="1" dirty="0" smtClean="0">
                <a:solidFill>
                  <a:srgbClr val="31859C"/>
                </a:solidFill>
                <a:latin typeface="Century Gothic"/>
                <a:cs typeface="Century Gothic"/>
              </a:rPr>
              <a:t>ELD Standards Layout</a:t>
            </a:r>
            <a:br>
              <a:rPr lang="en-US" sz="4400" b="1" dirty="0" smtClean="0">
                <a:solidFill>
                  <a:srgbClr val="31859C"/>
                </a:solidFill>
                <a:latin typeface="Century Gothic"/>
                <a:cs typeface="Century Gothic"/>
              </a:rPr>
            </a:br>
            <a:endParaRPr lang="en-US" sz="4400" b="1" dirty="0">
              <a:solidFill>
                <a:srgbClr val="31859C"/>
              </a:solidFill>
              <a:latin typeface="Century Gothic"/>
              <a:cs typeface="Century Gothic"/>
            </a:endParaRPr>
          </a:p>
        </p:txBody>
      </p:sp>
      <p:sp>
        <p:nvSpPr>
          <p:cNvPr id="6" name="Rectangle 5"/>
          <p:cNvSpPr/>
          <p:nvPr/>
        </p:nvSpPr>
        <p:spPr>
          <a:xfrm>
            <a:off x="338138" y="3725863"/>
            <a:ext cx="6535737" cy="2844800"/>
          </a:xfrm>
          <a:prstGeom prst="rect">
            <a:avLst/>
          </a:prstGeom>
          <a:noFill/>
          <a:ln w="57150" cmpd="sng">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61444" name="TextBox 6"/>
          <p:cNvSpPr txBox="1">
            <a:spLocks noChangeArrowheads="1"/>
          </p:cNvSpPr>
          <p:nvPr/>
        </p:nvSpPr>
        <p:spPr bwMode="auto">
          <a:xfrm>
            <a:off x="711200" y="774700"/>
            <a:ext cx="843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2000">
                <a:solidFill>
                  <a:srgbClr val="FF0000"/>
                </a:solidFill>
                <a:latin typeface="Arial Black" charset="0"/>
                <a:cs typeface="Arial Black" charset="0"/>
              </a:rPr>
              <a:t>Section I, Part I: Interacting in Meaningful Ways</a:t>
            </a:r>
          </a:p>
        </p:txBody>
      </p:sp>
      <p:sp>
        <p:nvSpPr>
          <p:cNvPr id="7" name="TextBox 6"/>
          <p:cNvSpPr txBox="1"/>
          <p:nvPr/>
        </p:nvSpPr>
        <p:spPr>
          <a:xfrm>
            <a:off x="7803444" y="6488668"/>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28938049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sz="4400" b="1" dirty="0" smtClean="0">
                <a:solidFill>
                  <a:srgbClr val="31859C"/>
                </a:solidFill>
                <a:latin typeface="Century Gothic"/>
                <a:cs typeface="Century Gothic"/>
              </a:rPr>
              <a:t>ELD Standards Layout</a:t>
            </a:r>
            <a:br>
              <a:rPr lang="en-US" sz="4400" b="1" dirty="0" smtClean="0">
                <a:solidFill>
                  <a:srgbClr val="31859C"/>
                </a:solidFill>
                <a:latin typeface="Century Gothic"/>
                <a:cs typeface="Century Gothic"/>
              </a:rPr>
            </a:br>
            <a:endParaRPr lang="en-US" sz="4400" b="1" dirty="0">
              <a:solidFill>
                <a:srgbClr val="31859C"/>
              </a:solidFill>
              <a:latin typeface="Century Gothic"/>
              <a:cs typeface="Century Gothic"/>
            </a:endParaRPr>
          </a:p>
        </p:txBody>
      </p:sp>
      <p:sp>
        <p:nvSpPr>
          <p:cNvPr id="84994" name="TextBox 11"/>
          <p:cNvSpPr txBox="1">
            <a:spLocks noChangeArrowheads="1"/>
          </p:cNvSpPr>
          <p:nvPr/>
        </p:nvSpPr>
        <p:spPr bwMode="auto">
          <a:xfrm>
            <a:off x="771525" y="862013"/>
            <a:ext cx="819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r>
              <a:rPr lang="en-US" sz="2000">
                <a:solidFill>
                  <a:srgbClr val="FF0000"/>
                </a:solidFill>
                <a:latin typeface="Arial Black" charset="0"/>
                <a:cs typeface="Arial Black" charset="0"/>
              </a:rPr>
              <a:t>Section I, Part II: Learning About How English Works </a:t>
            </a:r>
          </a:p>
        </p:txBody>
      </p:sp>
      <p:pic>
        <p:nvPicPr>
          <p:cNvPr id="2" name="Picture 1" descr="Screen Shot 2014-01-10 at 12.14.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5" y="1727200"/>
            <a:ext cx="8740775" cy="4730750"/>
          </a:xfrm>
          <a:prstGeom prst="rect">
            <a:avLst/>
          </a:prstGeom>
          <a:ln>
            <a:solidFill>
              <a:schemeClr val="accent6">
                <a:lumMod val="75000"/>
              </a:schemeClr>
            </a:solidFill>
          </a:ln>
        </p:spPr>
      </p:pic>
      <p:sp>
        <p:nvSpPr>
          <p:cNvPr id="6" name="Rectangle 5"/>
          <p:cNvSpPr/>
          <p:nvPr/>
        </p:nvSpPr>
        <p:spPr>
          <a:xfrm>
            <a:off x="771525" y="5118100"/>
            <a:ext cx="6129338" cy="285750"/>
          </a:xfrm>
          <a:prstGeom prst="rect">
            <a:avLst/>
          </a:prstGeom>
          <a:noFill/>
          <a:ln w="57150" cmpd="sng">
            <a:solidFill>
              <a:schemeClr val="accent2">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8" name="TextBox 11"/>
          <p:cNvSpPr txBox="1">
            <a:spLocks noChangeArrowheads="1"/>
          </p:cNvSpPr>
          <p:nvPr/>
        </p:nvSpPr>
        <p:spPr bwMode="auto">
          <a:xfrm>
            <a:off x="615950" y="1327150"/>
            <a:ext cx="819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2000">
                <a:solidFill>
                  <a:srgbClr val="FF0000"/>
                </a:solidFill>
                <a:latin typeface="Arial Black" charset="0"/>
                <a:cs typeface="Arial Black" charset="0"/>
              </a:rPr>
              <a:t>          Section I, Part III: Foundational Skills</a:t>
            </a:r>
          </a:p>
        </p:txBody>
      </p:sp>
      <p:sp>
        <p:nvSpPr>
          <p:cNvPr id="9" name="Rectangle 8"/>
          <p:cNvSpPr/>
          <p:nvPr/>
        </p:nvSpPr>
        <p:spPr>
          <a:xfrm>
            <a:off x="758825" y="2633663"/>
            <a:ext cx="6129338" cy="2484437"/>
          </a:xfrm>
          <a:prstGeom prst="rect">
            <a:avLst/>
          </a:prstGeom>
          <a:noFill/>
          <a:ln w="57150" cmpd="sng">
            <a:solidFill>
              <a:schemeClr val="accent2">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10" name="TextBox 9"/>
          <p:cNvSpPr txBox="1"/>
          <p:nvPr/>
        </p:nvSpPr>
        <p:spPr>
          <a:xfrm>
            <a:off x="7803444" y="6378222"/>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2563663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499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4" grpId="1"/>
      <p:bldP spid="6" grpId="0" animBg="1"/>
      <p:bldP spid="8" grpId="0"/>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Screen Shot 2014-01-10 at 12.14.58 PM.png"/>
          <p:cNvPicPr>
            <a:picLocks noChangeAspect="1"/>
          </p:cNvPicPr>
          <p:nvPr/>
        </p:nvPicPr>
        <p:blipFill rotWithShape="1">
          <a:blip r:embed="rId3">
            <a:extLst>
              <a:ext uri="{28A0092B-C50C-407E-A947-70E740481C1C}">
                <a14:useLocalDpi xmlns:a14="http://schemas.microsoft.com/office/drawing/2010/main" val="0"/>
              </a:ext>
            </a:extLst>
          </a:blip>
          <a:srcRect l="4522" t="5838" b="12081"/>
          <a:stretch/>
        </p:blipFill>
        <p:spPr>
          <a:xfrm>
            <a:off x="195263" y="3573463"/>
            <a:ext cx="9120187" cy="3633787"/>
          </a:xfrm>
          <a:prstGeom prst="rect">
            <a:avLst/>
          </a:prstGeom>
          <a:ln>
            <a:solidFill>
              <a:schemeClr val="accent6">
                <a:lumMod val="75000"/>
              </a:schemeClr>
            </a:solidFill>
          </a:ln>
        </p:spPr>
      </p:pic>
      <p:pic>
        <p:nvPicPr>
          <p:cNvPr id="65538" name="Picture 3" descr="Screen Shot 2014-01-10 at 12.13.3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388"/>
            <a:ext cx="91440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770063" y="2362200"/>
            <a:ext cx="6726237" cy="1570038"/>
          </a:xfrm>
          <a:prstGeom prst="rect">
            <a:avLst/>
          </a:prstGeom>
          <a:solidFill>
            <a:schemeClr val="bg1"/>
          </a:solidFill>
          <a:ln w="38100">
            <a:solidFill>
              <a:srgbClr val="C00000"/>
            </a:solidFill>
            <a:miter lim="800000"/>
            <a:headEnd/>
            <a:tailEnd/>
          </a:ln>
        </p:spPr>
        <p:txBody>
          <a:bodyPr>
            <a:spAutoFit/>
          </a:bodyPr>
          <a:lstStyle/>
          <a:p>
            <a:r>
              <a:rPr lang="en-US" sz="1600" b="1">
                <a:latin typeface="Century Gothic" charset="0"/>
                <a:cs typeface="Century Gothic" charset="0"/>
              </a:rPr>
              <a:t>Part I of the ELD Standards: Interacting in Meaningful Ways</a:t>
            </a:r>
            <a:r>
              <a:rPr lang="en-US" sz="1600">
                <a:latin typeface="Century Gothic" charset="0"/>
                <a:cs typeface="Century Gothic" charset="0"/>
              </a:rPr>
              <a:t>. It is the same at each grade level.  It lists 3 </a:t>
            </a:r>
            <a:r>
              <a:rPr lang="en-US" sz="1600" b="1">
                <a:latin typeface="Century Gothic" charset="0"/>
                <a:cs typeface="Century Gothic" charset="0"/>
              </a:rPr>
              <a:t>Modes</a:t>
            </a:r>
            <a:r>
              <a:rPr lang="en-US" sz="1600">
                <a:latin typeface="Century Gothic" charset="0"/>
                <a:cs typeface="Century Gothic" charset="0"/>
              </a:rPr>
              <a:t> </a:t>
            </a:r>
            <a:r>
              <a:rPr lang="en-US" sz="1600" b="1">
                <a:solidFill>
                  <a:srgbClr val="008000"/>
                </a:solidFill>
                <a:latin typeface="Century Gothic" charset="0"/>
                <a:cs typeface="Century Gothic" charset="0"/>
              </a:rPr>
              <a:t>(Ways of Using Language)</a:t>
            </a:r>
          </a:p>
          <a:p>
            <a:pPr marL="685800" lvl="1" indent="-228600">
              <a:buFont typeface="News Gothic MT" charset="0"/>
              <a:buAutoNum type="alphaUcPeriod"/>
            </a:pPr>
            <a:r>
              <a:rPr lang="en-US" sz="1600">
                <a:latin typeface="Century Gothic" charset="0"/>
                <a:cs typeface="Century Gothic" charset="0"/>
              </a:rPr>
              <a:t>Collaborative</a:t>
            </a:r>
          </a:p>
          <a:p>
            <a:pPr marL="685800" lvl="1" indent="-228600">
              <a:buFont typeface="News Gothic MT" charset="0"/>
              <a:buAutoNum type="alphaUcPeriod"/>
            </a:pPr>
            <a:r>
              <a:rPr lang="en-US" sz="1600">
                <a:latin typeface="Century Gothic" charset="0"/>
                <a:cs typeface="Century Gothic" charset="0"/>
              </a:rPr>
              <a:t>Interpretive</a:t>
            </a:r>
          </a:p>
          <a:p>
            <a:pPr marL="685800" lvl="1" indent="-228600">
              <a:buFont typeface="News Gothic MT" charset="0"/>
              <a:buAutoNum type="alphaUcPeriod"/>
            </a:pPr>
            <a:r>
              <a:rPr lang="en-US" sz="1600">
                <a:latin typeface="Century Gothic" charset="0"/>
                <a:cs typeface="Century Gothic" charset="0"/>
              </a:rPr>
              <a:t>Productive</a:t>
            </a:r>
          </a:p>
        </p:txBody>
      </p:sp>
      <p:sp>
        <p:nvSpPr>
          <p:cNvPr id="14" name="Rectangle 13"/>
          <p:cNvSpPr/>
          <p:nvPr/>
        </p:nvSpPr>
        <p:spPr>
          <a:xfrm>
            <a:off x="1389063" y="1317625"/>
            <a:ext cx="5178425" cy="1077913"/>
          </a:xfrm>
          <a:prstGeom prst="rect">
            <a:avLst/>
          </a:prstGeom>
          <a:solidFill>
            <a:schemeClr val="bg1"/>
          </a:solidFill>
          <a:ln w="38100" cmpd="sng">
            <a:solidFill>
              <a:srgbClr val="C00000"/>
            </a:solidFill>
          </a:ln>
        </p:spPr>
        <p:txBody>
          <a:bodyPr>
            <a:spAutoFit/>
          </a:bodyPr>
          <a:lstStyle/>
          <a:p>
            <a:pPr marL="171450" indent="-171450">
              <a:buFont typeface="Arial"/>
              <a:buChar char="•"/>
              <a:defRPr/>
            </a:pPr>
            <a:r>
              <a:rPr lang="en-US" sz="1600" dirty="0">
                <a:latin typeface="Century Gothic"/>
                <a:cs typeface="Century Gothic"/>
              </a:rPr>
              <a:t>The same </a:t>
            </a:r>
            <a:r>
              <a:rPr lang="en-US" sz="1600" b="1" dirty="0">
                <a:latin typeface="Century Gothic"/>
                <a:cs typeface="Century Gothic"/>
              </a:rPr>
              <a:t>Goal</a:t>
            </a:r>
            <a:r>
              <a:rPr lang="en-US" sz="1600" dirty="0">
                <a:latin typeface="Century Gothic"/>
                <a:cs typeface="Century Gothic"/>
              </a:rPr>
              <a:t> is listed at each grade level</a:t>
            </a:r>
          </a:p>
          <a:p>
            <a:pPr marL="171450" indent="-171450">
              <a:buFont typeface="Arial"/>
              <a:buChar char="•"/>
              <a:defRPr/>
            </a:pPr>
            <a:r>
              <a:rPr lang="en-US" sz="1600" dirty="0">
                <a:latin typeface="Century Gothic"/>
                <a:cs typeface="Century Gothic"/>
              </a:rPr>
              <a:t>The same </a:t>
            </a:r>
            <a:r>
              <a:rPr lang="en-US" sz="1600" b="1" dirty="0">
                <a:latin typeface="Century Gothic"/>
                <a:cs typeface="Century Gothic"/>
              </a:rPr>
              <a:t>Critical Principles </a:t>
            </a:r>
            <a:r>
              <a:rPr lang="en-US" sz="1600" dirty="0">
                <a:latin typeface="Century Gothic"/>
                <a:cs typeface="Century Gothic"/>
              </a:rPr>
              <a:t>for Developing</a:t>
            </a:r>
          </a:p>
          <a:p>
            <a:pPr marL="171450" indent="-171450">
              <a:buFont typeface="Arial"/>
              <a:buChar char="•"/>
              <a:defRPr/>
            </a:pPr>
            <a:r>
              <a:rPr lang="en-US" sz="1600" dirty="0">
                <a:latin typeface="Century Gothic"/>
                <a:cs typeface="Century Gothic"/>
              </a:rPr>
              <a:t> </a:t>
            </a:r>
            <a:r>
              <a:rPr lang="en-US" sz="1600" b="1" dirty="0">
                <a:latin typeface="Century Gothic"/>
                <a:cs typeface="Century Gothic"/>
              </a:rPr>
              <a:t>Language and Cognition in Academic Contexts </a:t>
            </a:r>
          </a:p>
          <a:p>
            <a:pPr>
              <a:defRPr/>
            </a:pPr>
            <a:r>
              <a:rPr lang="en-US" sz="1600" dirty="0">
                <a:latin typeface="Century Gothic"/>
                <a:cs typeface="Century Gothic"/>
              </a:rPr>
              <a:t>is at each grade level</a:t>
            </a:r>
          </a:p>
        </p:txBody>
      </p:sp>
      <p:sp>
        <p:nvSpPr>
          <p:cNvPr id="15" name="Rectangle 14"/>
          <p:cNvSpPr>
            <a:spLocks noChangeArrowheads="1"/>
          </p:cNvSpPr>
          <p:nvPr/>
        </p:nvSpPr>
        <p:spPr bwMode="auto">
          <a:xfrm>
            <a:off x="2659063" y="4367213"/>
            <a:ext cx="6134100" cy="1570037"/>
          </a:xfrm>
          <a:prstGeom prst="rect">
            <a:avLst/>
          </a:prstGeom>
          <a:solidFill>
            <a:schemeClr val="bg1"/>
          </a:solidFill>
          <a:ln w="38100">
            <a:solidFill>
              <a:srgbClr val="C00000"/>
            </a:solidFill>
            <a:miter lim="800000"/>
            <a:headEnd/>
            <a:tailEnd/>
          </a:ln>
        </p:spPr>
        <p:txBody>
          <a:bodyPr>
            <a:spAutoFit/>
          </a:bodyPr>
          <a:lstStyle/>
          <a:p>
            <a:r>
              <a:rPr lang="en-US" sz="1600" b="1">
                <a:latin typeface="Century Gothic" charset="0"/>
                <a:cs typeface="Century Gothic" charset="0"/>
              </a:rPr>
              <a:t>Part II: Learning about How English Works. </a:t>
            </a:r>
            <a:r>
              <a:rPr lang="en-US" sz="1600">
                <a:latin typeface="Century Gothic" charset="0"/>
                <a:cs typeface="Century Gothic" charset="0"/>
              </a:rPr>
              <a:t>It is the same at each grade level.  It lists 3 </a:t>
            </a:r>
            <a:r>
              <a:rPr lang="en-US" sz="1600" b="1">
                <a:latin typeface="Century Gothic" charset="0"/>
                <a:cs typeface="Century Gothic" charset="0"/>
              </a:rPr>
              <a:t>Processes</a:t>
            </a:r>
            <a:r>
              <a:rPr lang="en-US" sz="1600">
                <a:latin typeface="Century Gothic" charset="0"/>
                <a:cs typeface="Century Gothic" charset="0"/>
              </a:rPr>
              <a:t> </a:t>
            </a:r>
            <a:r>
              <a:rPr lang="en-US" sz="1600" b="1">
                <a:solidFill>
                  <a:srgbClr val="008000"/>
                </a:solidFill>
                <a:latin typeface="Century Gothic" charset="0"/>
                <a:cs typeface="Century Gothic" charset="0"/>
              </a:rPr>
              <a:t>(Purpose for using Language)</a:t>
            </a:r>
          </a:p>
          <a:p>
            <a:pPr marL="685800" lvl="1" indent="-228600">
              <a:buFont typeface="News Gothic MT" charset="0"/>
              <a:buAutoNum type="alphaUcPeriod"/>
            </a:pPr>
            <a:r>
              <a:rPr lang="en-US" sz="1600">
                <a:latin typeface="Century Gothic" charset="0"/>
                <a:cs typeface="Century Gothic" charset="0"/>
              </a:rPr>
              <a:t>Structuring Cohesive Texts</a:t>
            </a:r>
          </a:p>
          <a:p>
            <a:pPr marL="685800" lvl="1" indent="-228600">
              <a:buFont typeface="News Gothic MT" charset="0"/>
              <a:buAutoNum type="alphaUcPeriod"/>
            </a:pPr>
            <a:r>
              <a:rPr lang="en-US" sz="1600">
                <a:latin typeface="Century Gothic" charset="0"/>
                <a:cs typeface="Century Gothic" charset="0"/>
              </a:rPr>
              <a:t>Expanding and Enriching Ideas</a:t>
            </a:r>
          </a:p>
          <a:p>
            <a:pPr marL="685800" lvl="1" indent="-228600">
              <a:buFont typeface="News Gothic MT" charset="0"/>
              <a:buAutoNum type="alphaUcPeriod"/>
            </a:pPr>
            <a:r>
              <a:rPr lang="en-US" sz="1600">
                <a:latin typeface="Century Gothic" charset="0"/>
                <a:cs typeface="Century Gothic" charset="0"/>
              </a:rPr>
              <a:t>Connecting and Condensing Ideas</a:t>
            </a:r>
          </a:p>
        </p:txBody>
      </p:sp>
      <p:sp>
        <p:nvSpPr>
          <p:cNvPr id="17" name="Rectangle 16"/>
          <p:cNvSpPr>
            <a:spLocks noChangeArrowheads="1"/>
          </p:cNvSpPr>
          <p:nvPr/>
        </p:nvSpPr>
        <p:spPr bwMode="auto">
          <a:xfrm>
            <a:off x="1268413" y="3746500"/>
            <a:ext cx="2667000" cy="584200"/>
          </a:xfrm>
          <a:prstGeom prst="rect">
            <a:avLst/>
          </a:prstGeom>
          <a:solidFill>
            <a:schemeClr val="bg1"/>
          </a:solidFill>
          <a:ln w="38100">
            <a:solidFill>
              <a:srgbClr val="C00000"/>
            </a:solidFill>
            <a:miter lim="800000"/>
            <a:headEnd/>
            <a:tailEnd/>
          </a:ln>
        </p:spPr>
        <p:txBody>
          <a:bodyPr>
            <a:spAutoFit/>
          </a:bodyPr>
          <a:lstStyle/>
          <a:p>
            <a:pPr algn="ctr"/>
            <a:r>
              <a:rPr lang="en-US" sz="1600">
                <a:latin typeface="Century Gothic" charset="0"/>
                <a:cs typeface="Century Gothic" charset="0"/>
              </a:rPr>
              <a:t>The Strands appear beneath.</a:t>
            </a: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8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Rectangle 18"/>
          <p:cNvSpPr>
            <a:spLocks noChangeArrowheads="1"/>
          </p:cNvSpPr>
          <p:nvPr/>
        </p:nvSpPr>
        <p:spPr bwMode="auto">
          <a:xfrm>
            <a:off x="723900" y="685800"/>
            <a:ext cx="7772400" cy="338138"/>
          </a:xfrm>
          <a:prstGeom prst="rect">
            <a:avLst/>
          </a:prstGeom>
          <a:solidFill>
            <a:schemeClr val="bg1"/>
          </a:solidFill>
          <a:ln w="38100">
            <a:solidFill>
              <a:srgbClr val="C00000"/>
            </a:solidFill>
            <a:miter lim="800000"/>
            <a:headEnd/>
            <a:tailEnd/>
          </a:ln>
        </p:spPr>
        <p:txBody>
          <a:bodyPr>
            <a:spAutoFit/>
          </a:bodyPr>
          <a:lstStyle/>
          <a:p>
            <a:r>
              <a:rPr lang="en-US" sz="1600">
                <a:latin typeface="Century Gothic" charset="0"/>
                <a:cs typeface="Century Gothic" charset="0"/>
              </a:rPr>
              <a:t>For every Grade level, the ELD Standards have the same ‘Section 1’</a:t>
            </a:r>
          </a:p>
        </p:txBody>
      </p:sp>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 y="9906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4005263"/>
            <a:ext cx="457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 name="Oval 29"/>
          <p:cNvSpPr/>
          <p:nvPr/>
        </p:nvSpPr>
        <p:spPr>
          <a:xfrm>
            <a:off x="458788" y="2422525"/>
            <a:ext cx="762000" cy="304800"/>
          </a:xfrm>
          <a:prstGeom prst="ellipse">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441325" y="3200400"/>
            <a:ext cx="762000" cy="304800"/>
          </a:xfrm>
          <a:prstGeom prst="ellipse">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471488" y="1819275"/>
            <a:ext cx="762000" cy="304800"/>
          </a:xfrm>
          <a:prstGeom prst="ellipse">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276225" y="381000"/>
            <a:ext cx="38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8000">
                <a:solidFill>
                  <a:srgbClr val="660066"/>
                </a:solidFill>
                <a:latin typeface="Century Gothic" charset="0"/>
                <a:cs typeface="Century Gothic" charset="0"/>
              </a:rPr>
              <a:t>{</a:t>
            </a:r>
          </a:p>
        </p:txBody>
      </p:sp>
      <p:sp>
        <p:nvSpPr>
          <p:cNvPr id="22" name="Left Brace 21"/>
          <p:cNvSpPr/>
          <p:nvPr/>
        </p:nvSpPr>
        <p:spPr>
          <a:xfrm>
            <a:off x="130175" y="2657475"/>
            <a:ext cx="180975" cy="539750"/>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9" name="Left Brace 28"/>
          <p:cNvSpPr/>
          <p:nvPr/>
        </p:nvSpPr>
        <p:spPr>
          <a:xfrm>
            <a:off x="106363" y="2081213"/>
            <a:ext cx="228600" cy="381000"/>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Left Brace 32"/>
          <p:cNvSpPr/>
          <p:nvPr/>
        </p:nvSpPr>
        <p:spPr>
          <a:xfrm>
            <a:off x="84138" y="3514725"/>
            <a:ext cx="266700" cy="381000"/>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5" name="Rectangle 34"/>
          <p:cNvSpPr>
            <a:spLocks noChangeArrowheads="1"/>
          </p:cNvSpPr>
          <p:nvPr/>
        </p:nvSpPr>
        <p:spPr bwMode="auto">
          <a:xfrm>
            <a:off x="2805113" y="5946775"/>
            <a:ext cx="4146550" cy="338138"/>
          </a:xfrm>
          <a:prstGeom prst="rect">
            <a:avLst/>
          </a:prstGeom>
          <a:solidFill>
            <a:schemeClr val="bg1"/>
          </a:solidFill>
          <a:ln w="38100">
            <a:solidFill>
              <a:srgbClr val="C00000"/>
            </a:solidFill>
            <a:miter lim="800000"/>
            <a:headEnd/>
            <a:tailEnd/>
          </a:ln>
        </p:spPr>
        <p:txBody>
          <a:bodyPr>
            <a:spAutoFit/>
          </a:bodyPr>
          <a:lstStyle/>
          <a:p>
            <a:pPr algn="ctr"/>
            <a:r>
              <a:rPr lang="en-US" sz="1600" b="1">
                <a:latin typeface="Century Gothic" charset="0"/>
                <a:cs typeface="Century Gothic" charset="0"/>
              </a:rPr>
              <a:t>Part III: Using Foundational Literacy Skills</a:t>
            </a:r>
          </a:p>
        </p:txBody>
      </p:sp>
      <p:sp>
        <p:nvSpPr>
          <p:cNvPr id="36" name="Left Brace 35"/>
          <p:cNvSpPr/>
          <p:nvPr/>
        </p:nvSpPr>
        <p:spPr>
          <a:xfrm>
            <a:off x="76200" y="6181725"/>
            <a:ext cx="228600" cy="315913"/>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7" name="Left Brace 36"/>
          <p:cNvSpPr/>
          <p:nvPr/>
        </p:nvSpPr>
        <p:spPr>
          <a:xfrm>
            <a:off x="65088" y="5434013"/>
            <a:ext cx="211137" cy="384175"/>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8" name="Left Brace 37"/>
          <p:cNvSpPr/>
          <p:nvPr/>
        </p:nvSpPr>
        <p:spPr>
          <a:xfrm>
            <a:off x="53975" y="4722813"/>
            <a:ext cx="228600" cy="314325"/>
          </a:xfrm>
          <a:prstGeom prst="leftBrace">
            <a:avLst/>
          </a:prstGeom>
          <a:ln w="57150" cmpd="sng">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643731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 name="TextBox 41"/>
          <p:cNvSpPr txBox="1"/>
          <p:nvPr/>
        </p:nvSpPr>
        <p:spPr>
          <a:xfrm>
            <a:off x="6705600" y="2081213"/>
            <a:ext cx="1905000" cy="400050"/>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2000" dirty="0" err="1"/>
          </a:p>
        </p:txBody>
      </p:sp>
      <p:sp>
        <p:nvSpPr>
          <p:cNvPr id="43" name="TextBox 42"/>
          <p:cNvSpPr txBox="1"/>
          <p:nvPr/>
        </p:nvSpPr>
        <p:spPr>
          <a:xfrm>
            <a:off x="6705600" y="2657475"/>
            <a:ext cx="1905000" cy="554038"/>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3000" dirty="0" err="1"/>
          </a:p>
        </p:txBody>
      </p:sp>
      <p:sp>
        <p:nvSpPr>
          <p:cNvPr id="44" name="TextBox 43"/>
          <p:cNvSpPr txBox="1"/>
          <p:nvPr/>
        </p:nvSpPr>
        <p:spPr>
          <a:xfrm>
            <a:off x="6705600" y="3419475"/>
            <a:ext cx="1905000" cy="554038"/>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3000" dirty="0" err="1"/>
          </a:p>
        </p:txBody>
      </p:sp>
      <p:sp>
        <p:nvSpPr>
          <p:cNvPr id="45" name="TextBox 44"/>
          <p:cNvSpPr txBox="1"/>
          <p:nvPr/>
        </p:nvSpPr>
        <p:spPr>
          <a:xfrm>
            <a:off x="6705600" y="4805363"/>
            <a:ext cx="1905000" cy="400050"/>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2000" dirty="0" err="1"/>
          </a:p>
        </p:txBody>
      </p:sp>
      <p:sp>
        <p:nvSpPr>
          <p:cNvPr id="46" name="TextBox 45"/>
          <p:cNvSpPr txBox="1"/>
          <p:nvPr/>
        </p:nvSpPr>
        <p:spPr>
          <a:xfrm>
            <a:off x="6705600" y="5418138"/>
            <a:ext cx="1905000" cy="708025"/>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2000" dirty="0"/>
          </a:p>
          <a:p>
            <a:pPr>
              <a:defRPr/>
            </a:pPr>
            <a:endParaRPr lang="en-US" sz="1000" dirty="0"/>
          </a:p>
          <a:p>
            <a:pPr>
              <a:defRPr/>
            </a:pPr>
            <a:endParaRPr lang="en-US" sz="1000" dirty="0" err="1"/>
          </a:p>
        </p:txBody>
      </p:sp>
      <p:sp>
        <p:nvSpPr>
          <p:cNvPr id="47" name="TextBox 46"/>
          <p:cNvSpPr txBox="1"/>
          <p:nvPr/>
        </p:nvSpPr>
        <p:spPr>
          <a:xfrm>
            <a:off x="6705600" y="6218238"/>
            <a:ext cx="1905000" cy="554037"/>
          </a:xfrm>
          <a:prstGeom prst="rect">
            <a:avLst/>
          </a:prstGeom>
          <a:solidFill>
            <a:schemeClr val="accent4">
              <a:lumMod val="60000"/>
              <a:lumOff val="40000"/>
              <a:alpha val="49000"/>
            </a:schemeClr>
          </a:solidFill>
          <a:ln>
            <a:solidFill>
              <a:schemeClr val="accent3">
                <a:lumMod val="50000"/>
              </a:schemeClr>
            </a:solidFill>
          </a:ln>
        </p:spPr>
        <p:txBody>
          <a:bodyPr>
            <a:spAutoFit/>
          </a:bodyPr>
          <a:lstStyle/>
          <a:p>
            <a:pPr>
              <a:defRPr/>
            </a:pPr>
            <a:endParaRPr lang="en-US" sz="3000" dirty="0" err="1"/>
          </a:p>
        </p:txBody>
      </p:sp>
      <p:sp>
        <p:nvSpPr>
          <p:cNvPr id="53" name="Rectangle 52"/>
          <p:cNvSpPr/>
          <p:nvPr/>
        </p:nvSpPr>
        <p:spPr>
          <a:xfrm>
            <a:off x="533400" y="990600"/>
            <a:ext cx="8077200" cy="708025"/>
          </a:xfrm>
          <a:prstGeom prst="rect">
            <a:avLst/>
          </a:prstGeom>
          <a:solidFill>
            <a:schemeClr val="bg1"/>
          </a:solidFill>
          <a:ln w="38100" cmpd="sng">
            <a:solidFill>
              <a:schemeClr val="accent6"/>
            </a:solidFill>
          </a:ln>
        </p:spPr>
        <p:txBody>
          <a:bodyPr>
            <a:spAutoFit/>
          </a:bodyPr>
          <a:lstStyle/>
          <a:p>
            <a:pPr>
              <a:defRPr/>
            </a:pPr>
            <a:r>
              <a:rPr lang="en-US" sz="2000" dirty="0">
                <a:latin typeface="Century Gothic"/>
                <a:cs typeface="Century Gothic"/>
              </a:rPr>
              <a:t>The only thing that differs on page 1-2 of the ELD Standards for each grade level is the CCSS standards it corresponds to.</a:t>
            </a:r>
          </a:p>
        </p:txBody>
      </p:sp>
      <p:sp>
        <p:nvSpPr>
          <p:cNvPr id="65566" name="TextBox 14"/>
          <p:cNvSpPr txBox="1">
            <a:spLocks noChangeArrowheads="1"/>
          </p:cNvSpPr>
          <p:nvPr/>
        </p:nvSpPr>
        <p:spPr bwMode="auto">
          <a:xfrm>
            <a:off x="6507163" y="225425"/>
            <a:ext cx="2286000" cy="461963"/>
          </a:xfrm>
          <a:prstGeom prst="rect">
            <a:avLst/>
          </a:prstGeom>
          <a:solidFill>
            <a:schemeClr val="bg1"/>
          </a:solidFill>
          <a:ln w="25400">
            <a:solidFill>
              <a:srgbClr val="660066"/>
            </a:solidFill>
            <a:miter lim="800000"/>
            <a:headEnd/>
            <a:tailEnd/>
          </a:ln>
        </p:spPr>
        <p:txBody>
          <a:bodyPr>
            <a:spAutoFit/>
          </a:bodyPr>
          <a:lstStyle>
            <a:lvl1pPr marL="342900" indent="-342900" eaLnBrk="0" hangingPunct="0">
              <a:defRPr sz="2400">
                <a:solidFill>
                  <a:schemeClr val="tx1"/>
                </a:solidFill>
                <a:latin typeface="News Gothic MT" charset="0"/>
                <a:ea typeface="ＭＳ Ｐゴシック" charset="0"/>
                <a:cs typeface="ＭＳ Ｐゴシック" charset="0"/>
              </a:defRPr>
            </a:lvl1pPr>
            <a:lvl2pPr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lvl="1" eaLnBrk="1" hangingPunct="1"/>
            <a:r>
              <a:rPr lang="en-US">
                <a:latin typeface="Century Gothic" charset="0"/>
                <a:cs typeface="Century Gothic" charset="0"/>
              </a:rPr>
              <a:t>Section 1</a:t>
            </a:r>
            <a:endParaRPr lang="en-US" sz="1800">
              <a:latin typeface="Century Gothic" charset="0"/>
              <a:cs typeface="Century Gothic" charset="0"/>
            </a:endParaRPr>
          </a:p>
        </p:txBody>
      </p:sp>
    </p:spTree>
    <p:extLst>
      <p:ext uri="{BB962C8B-B14F-4D97-AF65-F5344CB8AC3E}">
        <p14:creationId xmlns:p14="http://schemas.microsoft.com/office/powerpoint/2010/main" val="3229384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xit" presetSubtype="0" fill="hold" grpId="3" nodeType="clickEffect">
                                  <p:stCondLst>
                                    <p:cond delay="0"/>
                                  </p:stCondLst>
                                  <p:childTnLst>
                                    <p:set>
                                      <p:cBhvr>
                                        <p:cTn id="96" dur="1" fill="hold">
                                          <p:stCondLst>
                                            <p:cond delay="0"/>
                                          </p:stCondLst>
                                        </p:cTn>
                                        <p:tgtEl>
                                          <p:spTgt spid="1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xit" presetSubtype="0" fill="hold" nodeType="clickEffect">
                                  <p:stCondLst>
                                    <p:cond delay="0"/>
                                  </p:stCondLst>
                                  <p:childTnLst>
                                    <p:set>
                                      <p:cBhvr>
                                        <p:cTn id="112" dur="1" fill="hold">
                                          <p:stCondLst>
                                            <p:cond delay="0"/>
                                          </p:stCondLst>
                                        </p:cTn>
                                        <p:tgtEl>
                                          <p:spTgt spid="3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5"/>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3"/>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42"/>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3"/>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4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4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4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7" grpId="0" animBg="1"/>
      <p:bldP spid="17" grpId="1" animBg="1"/>
      <p:bldP spid="17" grpId="2" animBg="1"/>
      <p:bldP spid="17" grpId="3" animBg="1"/>
      <p:bldP spid="19" grpId="0" animBg="1"/>
      <p:bldP spid="19" grpId="1" animBg="1"/>
      <p:bldP spid="30" grpId="0" animBg="1"/>
      <p:bldP spid="30" grpId="1" animBg="1"/>
      <p:bldP spid="31" grpId="0" animBg="1"/>
      <p:bldP spid="31" grpId="1" animBg="1"/>
      <p:bldP spid="20" grpId="0" animBg="1"/>
      <p:bldP spid="20" grpId="1" animBg="1"/>
      <p:bldP spid="5" grpId="0"/>
      <p:bldP spid="5" grpId="1"/>
      <p:bldP spid="22" grpId="0" animBg="1"/>
      <p:bldP spid="22" grpId="1" animBg="1"/>
      <p:bldP spid="29" grpId="0" animBg="1"/>
      <p:bldP spid="29" grpId="1" animBg="1"/>
      <p:bldP spid="33" grpId="0" animBg="1"/>
      <p:bldP spid="33" grpId="1" animBg="1"/>
      <p:bldP spid="35" grpId="0" animBg="1"/>
      <p:bldP spid="35" grpId="1" animBg="1"/>
      <p:bldP spid="36" grpId="0" animBg="1"/>
      <p:bldP spid="36" grpId="1" animBg="1"/>
      <p:bldP spid="37" grpId="0" animBg="1"/>
      <p:bldP spid="37" grpId="1" animBg="1"/>
      <p:bldP spid="38" grpId="0" animBg="1"/>
      <p:bldP spid="38"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3" grpId="0" animBg="1"/>
      <p:bldP spid="5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Screen Shot 2014-06-12 at 3.05.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757238"/>
            <a:ext cx="8516938"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rot="-5400000">
            <a:off x="1968501" y="3602037"/>
            <a:ext cx="1905000" cy="339725"/>
          </a:xfrm>
          <a:prstGeom prst="rect">
            <a:avLst/>
          </a:prstGeom>
          <a:solidFill>
            <a:srgbClr val="FFE199">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600"/>
              <a:t>             </a:t>
            </a:r>
          </a:p>
        </p:txBody>
      </p:sp>
      <p:sp>
        <p:nvSpPr>
          <p:cNvPr id="34" name="TextBox 33"/>
          <p:cNvSpPr txBox="1">
            <a:spLocks noChangeArrowheads="1"/>
          </p:cNvSpPr>
          <p:nvPr/>
        </p:nvSpPr>
        <p:spPr bwMode="auto">
          <a:xfrm>
            <a:off x="3132138" y="2981325"/>
            <a:ext cx="5851525" cy="738188"/>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10" name="TextBox 9"/>
          <p:cNvSpPr txBox="1">
            <a:spLocks noChangeArrowheads="1"/>
          </p:cNvSpPr>
          <p:nvPr/>
        </p:nvSpPr>
        <p:spPr bwMode="auto">
          <a:xfrm>
            <a:off x="3132138" y="2786063"/>
            <a:ext cx="5851525"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11" name="TextBox 10"/>
          <p:cNvSpPr txBox="1">
            <a:spLocks noChangeArrowheads="1"/>
          </p:cNvSpPr>
          <p:nvPr/>
        </p:nvSpPr>
        <p:spPr bwMode="auto">
          <a:xfrm>
            <a:off x="3090863" y="1365250"/>
            <a:ext cx="5892800" cy="200025"/>
          </a:xfrm>
          <a:prstGeom prst="rect">
            <a:avLst/>
          </a:prstGeom>
          <a:solidFill>
            <a:srgbClr val="FFE199">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15" name="TextBox 14"/>
          <p:cNvSpPr txBox="1">
            <a:spLocks noChangeArrowheads="1"/>
          </p:cNvSpPr>
          <p:nvPr/>
        </p:nvSpPr>
        <p:spPr bwMode="auto">
          <a:xfrm>
            <a:off x="3109913" y="1766888"/>
            <a:ext cx="5873750" cy="954087"/>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17" name="TextBox 16"/>
          <p:cNvSpPr txBox="1">
            <a:spLocks noChangeArrowheads="1"/>
          </p:cNvSpPr>
          <p:nvPr/>
        </p:nvSpPr>
        <p:spPr bwMode="auto">
          <a:xfrm>
            <a:off x="3113088" y="5189538"/>
            <a:ext cx="5870575" cy="954087"/>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r>
              <a:rPr lang="en-US" sz="700"/>
              <a:t> </a:t>
            </a:r>
          </a:p>
        </p:txBody>
      </p:sp>
      <p:sp>
        <p:nvSpPr>
          <p:cNvPr id="18" name="TextBox 17"/>
          <p:cNvSpPr txBox="1">
            <a:spLocks noChangeArrowheads="1"/>
          </p:cNvSpPr>
          <p:nvPr/>
        </p:nvSpPr>
        <p:spPr bwMode="auto">
          <a:xfrm>
            <a:off x="3132138" y="4989513"/>
            <a:ext cx="6002337"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19" name="TextBox 18"/>
          <p:cNvSpPr txBox="1">
            <a:spLocks noChangeArrowheads="1"/>
          </p:cNvSpPr>
          <p:nvPr/>
        </p:nvSpPr>
        <p:spPr bwMode="auto">
          <a:xfrm>
            <a:off x="3151188" y="3919538"/>
            <a:ext cx="5832475" cy="954087"/>
          </a:xfrm>
          <a:prstGeom prst="rect">
            <a:avLst/>
          </a:prstGeom>
          <a:solidFill>
            <a:srgbClr val="FFFF00">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a:p>
            <a:pPr eaLnBrk="1" hangingPunct="1"/>
            <a:endParaRPr lang="en-US" sz="700"/>
          </a:p>
        </p:txBody>
      </p:sp>
      <p:sp>
        <p:nvSpPr>
          <p:cNvPr id="20" name="TextBox 19"/>
          <p:cNvSpPr txBox="1">
            <a:spLocks noChangeArrowheads="1"/>
          </p:cNvSpPr>
          <p:nvPr/>
        </p:nvSpPr>
        <p:spPr bwMode="auto">
          <a:xfrm>
            <a:off x="3151188" y="3719513"/>
            <a:ext cx="5832475"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21" name="TextBox 20"/>
          <p:cNvSpPr txBox="1">
            <a:spLocks noChangeArrowheads="1"/>
          </p:cNvSpPr>
          <p:nvPr/>
        </p:nvSpPr>
        <p:spPr bwMode="auto">
          <a:xfrm>
            <a:off x="4648200" y="682625"/>
            <a:ext cx="2728913" cy="461963"/>
          </a:xfrm>
          <a:prstGeom prst="rect">
            <a:avLst/>
          </a:prstGeom>
          <a:solidFill>
            <a:schemeClr val="bg1"/>
          </a:solidFill>
          <a:ln w="25400">
            <a:solidFill>
              <a:srgbClr val="660066"/>
            </a:solidFill>
            <a:miter lim="800000"/>
            <a:headEnd/>
            <a:tailEnd/>
          </a:ln>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a:latin typeface="Century Gothic" charset="0"/>
                <a:cs typeface="Century Gothic" charset="0"/>
              </a:rPr>
              <a:t>Proficiency levels</a:t>
            </a:r>
          </a:p>
        </p:txBody>
      </p:sp>
      <p:sp>
        <p:nvSpPr>
          <p:cNvPr id="22" name="TextBox 21"/>
          <p:cNvSpPr txBox="1">
            <a:spLocks noChangeArrowheads="1"/>
          </p:cNvSpPr>
          <p:nvPr/>
        </p:nvSpPr>
        <p:spPr bwMode="auto">
          <a:xfrm>
            <a:off x="617538" y="682625"/>
            <a:ext cx="2981325" cy="461963"/>
          </a:xfrm>
          <a:prstGeom prst="rect">
            <a:avLst/>
          </a:prstGeom>
          <a:solidFill>
            <a:schemeClr val="bg1"/>
          </a:solidFill>
          <a:ln w="25400">
            <a:solidFill>
              <a:srgbClr val="660066"/>
            </a:solidFill>
            <a:miter lim="800000"/>
            <a:headEnd/>
            <a:tailEnd/>
          </a:ln>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a:latin typeface="Century Gothic" charset="0"/>
                <a:cs typeface="Century Gothic" charset="0"/>
              </a:rPr>
              <a:t>Teacher Resources</a:t>
            </a:r>
          </a:p>
        </p:txBody>
      </p:sp>
      <p:sp>
        <p:nvSpPr>
          <p:cNvPr id="24" name="TextBox 23"/>
          <p:cNvSpPr txBox="1">
            <a:spLocks noChangeArrowheads="1"/>
          </p:cNvSpPr>
          <p:nvPr/>
        </p:nvSpPr>
        <p:spPr bwMode="auto">
          <a:xfrm>
            <a:off x="457200" y="3281363"/>
            <a:ext cx="2133600" cy="1201737"/>
          </a:xfrm>
          <a:prstGeom prst="rect">
            <a:avLst/>
          </a:prstGeom>
          <a:solidFill>
            <a:schemeClr val="bg1"/>
          </a:solidFill>
          <a:ln w="25400">
            <a:solidFill>
              <a:srgbClr val="660066"/>
            </a:solidFill>
            <a:miter lim="800000"/>
            <a:headEnd/>
            <a:tailEnd/>
          </a:ln>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a:latin typeface="Century Gothic" charset="0"/>
                <a:cs typeface="Century Gothic" charset="0"/>
              </a:rPr>
              <a:t>Language of the Standards</a:t>
            </a:r>
          </a:p>
        </p:txBody>
      </p:sp>
      <p:sp>
        <p:nvSpPr>
          <p:cNvPr id="25" name="TextBox 24"/>
          <p:cNvSpPr txBox="1">
            <a:spLocks noChangeArrowheads="1"/>
          </p:cNvSpPr>
          <p:nvPr/>
        </p:nvSpPr>
        <p:spPr bwMode="auto">
          <a:xfrm>
            <a:off x="3109913" y="1560513"/>
            <a:ext cx="5868987" cy="200025"/>
          </a:xfrm>
          <a:prstGeom prst="rect">
            <a:avLst/>
          </a:prstGeom>
          <a:solidFill>
            <a:srgbClr val="A4F9F3">
              <a:alpha val="4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700"/>
              <a:t>             </a:t>
            </a:r>
          </a:p>
        </p:txBody>
      </p:sp>
      <p:sp>
        <p:nvSpPr>
          <p:cNvPr id="26" name="TextBox 25"/>
          <p:cNvSpPr txBox="1">
            <a:spLocks noChangeArrowheads="1"/>
          </p:cNvSpPr>
          <p:nvPr/>
        </p:nvSpPr>
        <p:spPr bwMode="auto">
          <a:xfrm>
            <a:off x="617538" y="2147888"/>
            <a:ext cx="2133600" cy="461962"/>
          </a:xfrm>
          <a:prstGeom prst="rect">
            <a:avLst/>
          </a:prstGeom>
          <a:solidFill>
            <a:schemeClr val="bg1"/>
          </a:solidFill>
          <a:ln w="25400">
            <a:solidFill>
              <a:srgbClr val="660066"/>
            </a:solidFill>
            <a:miter lim="800000"/>
            <a:headEnd/>
            <a:tailEnd/>
          </a:ln>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a:latin typeface="Century Gothic" charset="0"/>
                <a:cs typeface="Century Gothic" charset="0"/>
              </a:rPr>
              <a:t>Modes</a:t>
            </a:r>
          </a:p>
        </p:txBody>
      </p:sp>
      <p:sp>
        <p:nvSpPr>
          <p:cNvPr id="27" name="TextBox 26"/>
          <p:cNvSpPr txBox="1">
            <a:spLocks noChangeArrowheads="1"/>
          </p:cNvSpPr>
          <p:nvPr/>
        </p:nvSpPr>
        <p:spPr bwMode="auto">
          <a:xfrm>
            <a:off x="609600" y="1400175"/>
            <a:ext cx="2133600" cy="461963"/>
          </a:xfrm>
          <a:prstGeom prst="rect">
            <a:avLst/>
          </a:prstGeom>
          <a:solidFill>
            <a:schemeClr val="bg1"/>
          </a:solidFill>
          <a:ln w="25400">
            <a:solidFill>
              <a:srgbClr val="660066"/>
            </a:solidFill>
            <a:miter lim="800000"/>
            <a:headEnd/>
            <a:tailEnd/>
          </a:ln>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a:latin typeface="Century Gothic" charset="0"/>
                <a:cs typeface="Century Gothic" charset="0"/>
              </a:rPr>
              <a:t>Strands</a:t>
            </a:r>
          </a:p>
        </p:txBody>
      </p:sp>
      <p:sp>
        <p:nvSpPr>
          <p:cNvPr id="67601" name="TextBox 14"/>
          <p:cNvSpPr txBox="1">
            <a:spLocks noChangeArrowheads="1"/>
          </p:cNvSpPr>
          <p:nvPr/>
        </p:nvSpPr>
        <p:spPr bwMode="auto">
          <a:xfrm>
            <a:off x="6692900" y="149225"/>
            <a:ext cx="2286000" cy="461963"/>
          </a:xfrm>
          <a:prstGeom prst="rect">
            <a:avLst/>
          </a:prstGeom>
          <a:solidFill>
            <a:schemeClr val="bg1"/>
          </a:solidFill>
          <a:ln w="25400">
            <a:solidFill>
              <a:srgbClr val="660066"/>
            </a:solidFill>
            <a:miter lim="800000"/>
            <a:headEnd/>
            <a:tailEnd/>
          </a:ln>
        </p:spPr>
        <p:txBody>
          <a:bodyPr>
            <a:spAutoFit/>
          </a:bodyPr>
          <a:lstStyle>
            <a:lvl1pPr marL="342900" indent="-342900" eaLnBrk="0" hangingPunct="0">
              <a:defRPr sz="2400">
                <a:solidFill>
                  <a:schemeClr val="tx1"/>
                </a:solidFill>
                <a:latin typeface="News Gothic MT" charset="0"/>
                <a:ea typeface="ＭＳ Ｐゴシック" charset="0"/>
                <a:cs typeface="ＭＳ Ｐゴシック" charset="0"/>
              </a:defRPr>
            </a:lvl1pPr>
            <a:lvl2pPr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lvl="1" eaLnBrk="1" hangingPunct="1"/>
            <a:r>
              <a:rPr lang="en-US">
                <a:latin typeface="Century Gothic" charset="0"/>
                <a:cs typeface="Century Gothic" charset="0"/>
              </a:rPr>
              <a:t>Section 2</a:t>
            </a:r>
            <a:endParaRPr lang="en-US" sz="1800">
              <a:latin typeface="Century Gothic" charset="0"/>
              <a:cs typeface="Century Gothic" charset="0"/>
            </a:endParaRPr>
          </a:p>
        </p:txBody>
      </p:sp>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863" y="156527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72097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3988" y="4927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724275"/>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295400" y="10683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 name="Rectangle 27"/>
          <p:cNvSpPr/>
          <p:nvPr/>
        </p:nvSpPr>
        <p:spPr>
          <a:xfrm>
            <a:off x="2143125" y="757238"/>
            <a:ext cx="608013" cy="339725"/>
          </a:xfrm>
          <a:prstGeom prst="rect">
            <a:avLst/>
          </a:prstGeom>
          <a:solidFill>
            <a:srgbClr val="FFFF00">
              <a:alpha val="4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9954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263" y="328136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4800" y="419893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938" y="5357813"/>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 name="TextBox 28"/>
          <p:cNvSpPr txBox="1"/>
          <p:nvPr/>
        </p:nvSpPr>
        <p:spPr>
          <a:xfrm>
            <a:off x="7747000" y="6265333"/>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611106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1" nodeType="clickEffect">
                                  <p:stCondLst>
                                    <p:cond delay="0"/>
                                  </p:stCondLst>
                                  <p:childTnLst>
                                    <p:animEffect transition="out" filter="blinds(horizont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1"/>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7"/>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5"/>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5"/>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37"/>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6"/>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childTnLst>
                                </p:cTn>
                              </p:par>
                              <p:par>
                                <p:cTn id="84" presetID="6" presetClass="emph" presetSubtype="0" fill="hold" grpId="0" nodeType="withEffect">
                                  <p:stCondLst>
                                    <p:cond delay="0"/>
                                  </p:stCondLst>
                                  <p:childTnLst>
                                    <p:animScale>
                                      <p:cBhvr>
                                        <p:cTn id="85" dur="2000" fill="hold"/>
                                        <p:tgtEl>
                                          <p:spTgt spid="28"/>
                                        </p:tgtEl>
                                      </p:cBhvr>
                                      <p:by x="150000" y="150000"/>
                                    </p:animScale>
                                  </p:childTnLst>
                                </p:cTn>
                              </p:par>
                              <p:par>
                                <p:cTn id="86" presetID="10" presetClass="entr" presetSubtype="0"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0" presetClass="path" presetSubtype="0" accel="50000" decel="50000" fill="hold" nodeType="clickEffect">
                                  <p:stCondLst>
                                    <p:cond delay="0"/>
                                  </p:stCondLst>
                                  <p:childTnLst>
                                    <p:animMotion origin="layout" path="M 3.33333E-6 -4.44444E-6 L 0.6184 -0.00532 " pathEditMode="relative" rAng="0" ptsTypes="AA">
                                      <p:cBhvr>
                                        <p:cTn id="92" dur="2000" fill="hold"/>
                                        <p:tgtEl>
                                          <p:spTgt spid="52"/>
                                        </p:tgtEl>
                                        <p:attrNameLst>
                                          <p:attrName>ppt_x</p:attrName>
                                          <p:attrName>ppt_y</p:attrName>
                                        </p:attrNameLst>
                                      </p:cBhvr>
                                      <p:rCtr x="30920" y="-278"/>
                                    </p:animMotion>
                                  </p:childTnLst>
                                </p:cTn>
                              </p:par>
                              <p:par>
                                <p:cTn id="93" presetID="10" presetClass="entr" presetSubtype="0" fill="hold" nodeType="with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nodeType="clickEffect">
                                  <p:stCondLst>
                                    <p:cond delay="0"/>
                                  </p:stCondLst>
                                  <p:childTnLst>
                                    <p:animMotion origin="layout" path="M 3.33333E-6 -4.44444E-6 L 0.6184 -0.00532 " pathEditMode="relative" rAng="0" ptsTypes="AA">
                                      <p:cBhvr>
                                        <p:cTn id="99" dur="2000" fill="hold"/>
                                        <p:tgtEl>
                                          <p:spTgt spid="56"/>
                                        </p:tgtEl>
                                        <p:attrNameLst>
                                          <p:attrName>ppt_x</p:attrName>
                                          <p:attrName>ppt_y</p:attrName>
                                        </p:attrNameLst>
                                      </p:cBhvr>
                                      <p:rCtr x="30920" y="-278"/>
                                    </p:animMotion>
                                  </p:childTnLst>
                                </p:cTn>
                              </p:par>
                              <p:par>
                                <p:cTn id="100" presetID="10"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0" presetClass="path" presetSubtype="0" accel="50000" decel="50000" fill="hold" nodeType="clickEffect">
                                  <p:stCondLst>
                                    <p:cond delay="0"/>
                                  </p:stCondLst>
                                  <p:childTnLst>
                                    <p:animMotion origin="layout" path="M 3.33333E-6 -4.44444E-6 L 0.6184 -0.00532 " pathEditMode="relative" rAng="0" ptsTypes="AA">
                                      <p:cBhvr>
                                        <p:cTn id="106" dur="2000" fill="hold"/>
                                        <p:tgtEl>
                                          <p:spTgt spid="57"/>
                                        </p:tgtEl>
                                        <p:attrNameLst>
                                          <p:attrName>ppt_x</p:attrName>
                                          <p:attrName>ppt_y</p:attrName>
                                        </p:attrNameLst>
                                      </p:cBhvr>
                                      <p:rCtr x="30920" y="-278"/>
                                    </p:animMotion>
                                  </p:childTnLst>
                                </p:cTn>
                              </p:par>
                              <p:par>
                                <p:cTn id="107" presetID="10" presetClass="entr" presetSubtype="0" fill="hold" nodeType="with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fade">
                                      <p:cBhvr>
                                        <p:cTn id="109" dur="500"/>
                                        <p:tgtEl>
                                          <p:spTgt spid="5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0" presetClass="path" presetSubtype="0" accel="50000" decel="50000" fill="hold" nodeType="clickEffect">
                                  <p:stCondLst>
                                    <p:cond delay="0"/>
                                  </p:stCondLst>
                                  <p:childTnLst>
                                    <p:animMotion origin="layout" path="M 3.33333E-6 -4.44444E-6 L 0.6184 -0.00532 " pathEditMode="relative" rAng="0" ptsTypes="AA">
                                      <p:cBhvr>
                                        <p:cTn id="113" dur="2000" fill="hold"/>
                                        <p:tgtEl>
                                          <p:spTgt spid="58"/>
                                        </p:tgtEl>
                                        <p:attrNameLst>
                                          <p:attrName>ppt_x</p:attrName>
                                          <p:attrName>ppt_y</p:attrName>
                                        </p:attrNameLst>
                                      </p:cBhvr>
                                      <p:rCtr x="30920" y="-278"/>
                                    </p:animMotion>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xit" presetSubtype="10" fill="hold" nodeType="clickEffect">
                                  <p:stCondLst>
                                    <p:cond delay="0"/>
                                  </p:stCondLst>
                                  <p:childTnLst>
                                    <p:animEffect transition="out" filter="blinds(horizontal)">
                                      <p:cBhvr>
                                        <p:cTn id="117" dur="500"/>
                                        <p:tgtEl>
                                          <p:spTgt spid="52"/>
                                        </p:tgtEl>
                                      </p:cBhvr>
                                    </p:animEffect>
                                    <p:set>
                                      <p:cBhvr>
                                        <p:cTn id="118" dur="1" fill="hold">
                                          <p:stCondLst>
                                            <p:cond delay="499"/>
                                          </p:stCondLst>
                                        </p:cTn>
                                        <p:tgtEl>
                                          <p:spTgt spid="52"/>
                                        </p:tgtEl>
                                        <p:attrNameLst>
                                          <p:attrName>style.visibility</p:attrName>
                                        </p:attrNameLst>
                                      </p:cBhvr>
                                      <p:to>
                                        <p:strVal val="hidden"/>
                                      </p:to>
                                    </p:set>
                                  </p:childTnLst>
                                </p:cTn>
                              </p:par>
                              <p:par>
                                <p:cTn id="119" presetID="3" presetClass="exit" presetSubtype="10" fill="hold" nodeType="withEffect">
                                  <p:stCondLst>
                                    <p:cond delay="0"/>
                                  </p:stCondLst>
                                  <p:childTnLst>
                                    <p:animEffect transition="out" filter="blinds(horizontal)">
                                      <p:cBhvr>
                                        <p:cTn id="120" dur="500"/>
                                        <p:tgtEl>
                                          <p:spTgt spid="56"/>
                                        </p:tgtEl>
                                      </p:cBhvr>
                                    </p:animEffect>
                                    <p:set>
                                      <p:cBhvr>
                                        <p:cTn id="121" dur="1" fill="hold">
                                          <p:stCondLst>
                                            <p:cond delay="499"/>
                                          </p:stCondLst>
                                        </p:cTn>
                                        <p:tgtEl>
                                          <p:spTgt spid="56"/>
                                        </p:tgtEl>
                                        <p:attrNameLst>
                                          <p:attrName>style.visibility</p:attrName>
                                        </p:attrNameLst>
                                      </p:cBhvr>
                                      <p:to>
                                        <p:strVal val="hidden"/>
                                      </p:to>
                                    </p:set>
                                  </p:childTnLst>
                                </p:cTn>
                              </p:par>
                              <p:par>
                                <p:cTn id="122" presetID="3" presetClass="exit" presetSubtype="10" fill="hold" nodeType="withEffect">
                                  <p:stCondLst>
                                    <p:cond delay="0"/>
                                  </p:stCondLst>
                                  <p:childTnLst>
                                    <p:animEffect transition="out" filter="blinds(horizontal)">
                                      <p:cBhvr>
                                        <p:cTn id="123" dur="500"/>
                                        <p:tgtEl>
                                          <p:spTgt spid="57"/>
                                        </p:tgtEl>
                                      </p:cBhvr>
                                    </p:animEffect>
                                    <p:set>
                                      <p:cBhvr>
                                        <p:cTn id="124" dur="1" fill="hold">
                                          <p:stCondLst>
                                            <p:cond delay="499"/>
                                          </p:stCondLst>
                                        </p:cTn>
                                        <p:tgtEl>
                                          <p:spTgt spid="57"/>
                                        </p:tgtEl>
                                        <p:attrNameLst>
                                          <p:attrName>style.visibility</p:attrName>
                                        </p:attrNameLst>
                                      </p:cBhvr>
                                      <p:to>
                                        <p:strVal val="hidden"/>
                                      </p:to>
                                    </p:set>
                                  </p:childTnLst>
                                </p:cTn>
                              </p:par>
                              <p:par>
                                <p:cTn id="125" presetID="3" presetClass="exit" presetSubtype="10" fill="hold" nodeType="withEffect">
                                  <p:stCondLst>
                                    <p:cond delay="0"/>
                                  </p:stCondLst>
                                  <p:childTnLst>
                                    <p:animEffect transition="out" filter="blinds(horizontal)">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24"/>
                                        </p:tgtEl>
                                        <p:attrNameLst>
                                          <p:attrName>style.visibility</p:attrName>
                                        </p:attrNameLst>
                                      </p:cBhvr>
                                      <p:to>
                                        <p:strVal val="hidden"/>
                                      </p:to>
                                    </p:set>
                                  </p:childTnLst>
                                </p:cTn>
                              </p:par>
                              <p:par>
                                <p:cTn id="132" presetID="1" presetClass="entr" presetSubtype="0"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childTnLst>
                                </p:cTn>
                              </p:par>
                              <p:par>
                                <p:cTn id="134" presetID="1" presetClass="exit" presetSubtype="0" fill="hold" grpId="1" nodeType="withEffect">
                                  <p:stCondLst>
                                    <p:cond delay="0"/>
                                  </p:stCondLst>
                                  <p:childTnLst>
                                    <p:set>
                                      <p:cBhvr>
                                        <p:cTn id="135" dur="1" fill="hold">
                                          <p:stCondLst>
                                            <p:cond delay="0"/>
                                          </p:stCondLst>
                                        </p:cTn>
                                        <p:tgtEl>
                                          <p:spTgt spid="1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34"/>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19"/>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17"/>
                                        </p:tgtEl>
                                        <p:attrNameLst>
                                          <p:attrName>style.visibility</p:attrName>
                                        </p:attrNameLst>
                                      </p:cBhvr>
                                      <p:to>
                                        <p:strVal val="hidden"/>
                                      </p:to>
                                    </p:set>
                                  </p:childTnLst>
                                </p:cTn>
                              </p:par>
                              <p:par>
                                <p:cTn id="142" presetID="10" presetClass="entr" presetSubtype="0" fill="hold" nodeType="with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500"/>
                                        <p:tgtEl>
                                          <p:spTgt spid="3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0" presetClass="path" presetSubtype="0" accel="50000" decel="50000" fill="hold" nodeType="clickEffect">
                                  <p:stCondLst>
                                    <p:cond delay="0"/>
                                  </p:stCondLst>
                                  <p:childTnLst>
                                    <p:animMotion origin="layout" path="M 3.33333E-6 -2.59259E-6 L 3.33333E-6 0.6 " pathEditMode="relative" rAng="0" ptsTypes="AA">
                                      <p:cBhvr>
                                        <p:cTn id="148" dur="2000" fill="hold"/>
                                        <p:tgtEl>
                                          <p:spTgt spid="39"/>
                                        </p:tgtEl>
                                        <p:attrNameLst>
                                          <p:attrName>ppt_x</p:attrName>
                                          <p:attrName>ppt_y</p:attrName>
                                        </p:attrNameLst>
                                      </p:cBhvr>
                                      <p:rCtr x="0" y="3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10" grpId="0" animBg="1"/>
      <p:bldP spid="10" grpId="1" animBg="1"/>
      <p:bldP spid="11" grpId="0" animBg="1"/>
      <p:bldP spid="11"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title"/>
          </p:nvPr>
        </p:nvSpPr>
        <p:spPr>
          <a:xfrm>
            <a:off x="457200" y="0"/>
            <a:ext cx="8229600" cy="1030111"/>
          </a:xfrm>
        </p:spPr>
        <p:txBody>
          <a:bodyPr/>
          <a:lstStyle/>
          <a:p>
            <a:r>
              <a:rPr lang="en-US" sz="4000" b="1" dirty="0">
                <a:latin typeface="Calibri" charset="0"/>
              </a:rPr>
              <a:t>Deeper Understanding of Section 2</a:t>
            </a:r>
          </a:p>
        </p:txBody>
      </p:sp>
      <p:sp>
        <p:nvSpPr>
          <p:cNvPr id="2050" name="Content Placeholder 2"/>
          <p:cNvSpPr>
            <a:spLocks noGrp="1"/>
          </p:cNvSpPr>
          <p:nvPr>
            <p:ph idx="1"/>
          </p:nvPr>
        </p:nvSpPr>
        <p:spPr>
          <a:xfrm>
            <a:off x="457200" y="1030112"/>
            <a:ext cx="8229600" cy="5057952"/>
          </a:xfrm>
        </p:spPr>
        <p:txBody>
          <a:bodyPr/>
          <a:lstStyle/>
          <a:p>
            <a:pPr marL="0" indent="0">
              <a:buNone/>
            </a:pPr>
            <a:endParaRPr lang="en-US" dirty="0">
              <a:latin typeface="Century Gothic"/>
              <a:cs typeface="Century Gothic"/>
            </a:endParaRPr>
          </a:p>
        </p:txBody>
      </p:sp>
      <p:pic>
        <p:nvPicPr>
          <p:cNvPr id="2051" name="Picture 3" descr="2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2144713"/>
            <a:ext cx="2211387" cy="1490662"/>
          </a:xfrm>
          <a:prstGeom prst="rect">
            <a:avLst/>
          </a:prstGeom>
          <a:noFill/>
          <a:ln w="38100" cmpd="sng">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2d.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2422525"/>
            <a:ext cx="2414587" cy="1638300"/>
          </a:xfrm>
          <a:prstGeom prst="rect">
            <a:avLst/>
          </a:prstGeom>
          <a:noFill/>
          <a:ln w="38100"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descr="section 2c.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6863" y="2705100"/>
            <a:ext cx="2298700" cy="1630363"/>
          </a:xfrm>
          <a:prstGeom prst="rect">
            <a:avLst/>
          </a:prstGeom>
          <a:noFill/>
          <a:ln w="38100"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6" descr="section 2b.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6213" y="3044825"/>
            <a:ext cx="2481262" cy="1733550"/>
          </a:xfrm>
          <a:prstGeom prst="rect">
            <a:avLst/>
          </a:prstGeom>
          <a:noFill/>
          <a:ln w="38100" cmpd="sng">
            <a:solidFill>
              <a:srgbClr val="7BB107"/>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7" descr="section 2a.tif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87925" y="3519488"/>
            <a:ext cx="2593975" cy="1685925"/>
          </a:xfrm>
          <a:prstGeom prst="rect">
            <a:avLst/>
          </a:prstGeom>
          <a:noFill/>
          <a:ln w="38100" cmpd="sng">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8" descr="section 2.tif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34075" y="4060825"/>
            <a:ext cx="2752725" cy="1946275"/>
          </a:xfrm>
          <a:prstGeom prst="rect">
            <a:avLst/>
          </a:prstGeom>
          <a:noFill/>
          <a:ln w="57150" cmpd="sng">
            <a:solidFill>
              <a:srgbClr val="660066"/>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9" descr="2f.tif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2819" y="4914018"/>
            <a:ext cx="4995863" cy="1778000"/>
          </a:xfrm>
          <a:prstGeom prst="rect">
            <a:avLst/>
          </a:prstGeom>
          <a:noFill/>
          <a:ln w="9525">
            <a:solidFill>
              <a:srgbClr val="2C7C9F"/>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3063" y="3044825"/>
            <a:ext cx="3917244" cy="369332"/>
          </a:xfrm>
          <a:prstGeom prst="rect">
            <a:avLst/>
          </a:prstGeom>
          <a:noFill/>
        </p:spPr>
        <p:txBody>
          <a:bodyPr wrap="square" rtlCol="0">
            <a:spAutoFit/>
          </a:bodyPr>
          <a:lstStyle/>
          <a:p>
            <a:pPr algn="ctr"/>
            <a:r>
              <a:rPr lang="en-US" b="1" dirty="0" smtClean="0">
                <a:latin typeface="Century Gothic"/>
                <a:cs typeface="Century Gothic"/>
              </a:rPr>
              <a:t>Part I: 3 Modes </a:t>
            </a:r>
            <a:endParaRPr lang="en-US" b="1" dirty="0">
              <a:latin typeface="Century Gothic"/>
              <a:cs typeface="Century Gothic"/>
            </a:endParaRPr>
          </a:p>
        </p:txBody>
      </p:sp>
      <p:sp>
        <p:nvSpPr>
          <p:cNvPr id="12" name="TextBox 11"/>
          <p:cNvSpPr txBox="1"/>
          <p:nvPr/>
        </p:nvSpPr>
        <p:spPr>
          <a:xfrm>
            <a:off x="2226028" y="2033738"/>
            <a:ext cx="3917244" cy="369332"/>
          </a:xfrm>
          <a:prstGeom prst="rect">
            <a:avLst/>
          </a:prstGeom>
          <a:noFill/>
        </p:spPr>
        <p:txBody>
          <a:bodyPr wrap="square" rtlCol="0">
            <a:spAutoFit/>
          </a:bodyPr>
          <a:lstStyle/>
          <a:p>
            <a:pPr algn="ctr"/>
            <a:r>
              <a:rPr lang="en-US" b="1" dirty="0" smtClean="0">
                <a:latin typeface="Century Gothic"/>
                <a:cs typeface="Century Gothic"/>
              </a:rPr>
              <a:t>Part II: 3 Processes </a:t>
            </a:r>
            <a:endParaRPr lang="en-US" b="1" dirty="0">
              <a:latin typeface="Century Gothic"/>
              <a:cs typeface="Century Gothic"/>
            </a:endParaRPr>
          </a:p>
        </p:txBody>
      </p:sp>
      <p:sp>
        <p:nvSpPr>
          <p:cNvPr id="13" name="TextBox 12"/>
          <p:cNvSpPr txBox="1"/>
          <p:nvPr/>
        </p:nvSpPr>
        <p:spPr>
          <a:xfrm>
            <a:off x="425450" y="4544686"/>
            <a:ext cx="3917244" cy="369332"/>
          </a:xfrm>
          <a:prstGeom prst="rect">
            <a:avLst/>
          </a:prstGeom>
          <a:noFill/>
        </p:spPr>
        <p:txBody>
          <a:bodyPr wrap="square" rtlCol="0">
            <a:spAutoFit/>
          </a:bodyPr>
          <a:lstStyle/>
          <a:p>
            <a:pPr algn="ctr"/>
            <a:r>
              <a:rPr lang="en-US" b="1" dirty="0" smtClean="0">
                <a:latin typeface="Century Gothic"/>
                <a:cs typeface="Century Gothic"/>
              </a:rPr>
              <a:t>Part III: Foundational Skills </a:t>
            </a:r>
            <a:endParaRPr lang="en-US" b="1" dirty="0">
              <a:latin typeface="Century Gothic"/>
              <a:cs typeface="Century Gothic"/>
            </a:endParaRPr>
          </a:p>
        </p:txBody>
      </p:sp>
    </p:spTree>
    <p:extLst>
      <p:ext uri="{BB962C8B-B14F-4D97-AF65-F5344CB8AC3E}">
        <p14:creationId xmlns:p14="http://schemas.microsoft.com/office/powerpoint/2010/main" val="3881807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57188" y="395288"/>
            <a:ext cx="8647112" cy="1093787"/>
          </a:xfrm>
        </p:spPr>
        <p:txBody>
          <a:bodyPr/>
          <a:lstStyle/>
          <a:p>
            <a:pPr>
              <a:defRPr/>
            </a:pPr>
            <a:r>
              <a:rPr lang="en-US" sz="4400" b="1" dirty="0" smtClean="0">
                <a:solidFill>
                  <a:schemeClr val="tx2">
                    <a:lumMod val="50000"/>
                    <a:lumOff val="50000"/>
                  </a:schemeClr>
                </a:solidFill>
                <a:latin typeface="Century Gothic"/>
                <a:ea typeface="MS PGothic" charset="0"/>
                <a:cs typeface="Century Gothic"/>
              </a:rPr>
              <a:t>Checking for Understanding</a:t>
            </a:r>
            <a:br>
              <a:rPr lang="en-US" sz="4400" b="1" dirty="0" smtClean="0">
                <a:solidFill>
                  <a:schemeClr val="tx2">
                    <a:lumMod val="50000"/>
                    <a:lumOff val="50000"/>
                  </a:schemeClr>
                </a:solidFill>
                <a:latin typeface="Century Gothic"/>
                <a:ea typeface="MS PGothic" charset="0"/>
                <a:cs typeface="Century Gothic"/>
              </a:rPr>
            </a:br>
            <a:endParaRPr lang="en-US" sz="4400" b="1" dirty="0">
              <a:solidFill>
                <a:schemeClr val="tx2">
                  <a:lumMod val="50000"/>
                  <a:lumOff val="50000"/>
                </a:schemeClr>
              </a:solidFill>
              <a:latin typeface="Century Gothic"/>
              <a:ea typeface="MS PGothic" charset="0"/>
              <a:cs typeface="Century Gothic"/>
            </a:endParaRPr>
          </a:p>
        </p:txBody>
      </p:sp>
      <p:sp>
        <p:nvSpPr>
          <p:cNvPr id="55298" name="Content Placeholder 2"/>
          <p:cNvSpPr>
            <a:spLocks noGrp="1"/>
          </p:cNvSpPr>
          <p:nvPr>
            <p:ph idx="1"/>
          </p:nvPr>
        </p:nvSpPr>
        <p:spPr>
          <a:xfrm>
            <a:off x="549275" y="1489075"/>
            <a:ext cx="8042275" cy="4872038"/>
          </a:xfrm>
        </p:spPr>
        <p:txBody>
          <a:bodyPr/>
          <a:lstStyle/>
          <a:p>
            <a:pPr marL="457200" indent="-457200">
              <a:buFont typeface="+mj-lt"/>
              <a:buAutoNum type="arabicPeriod"/>
              <a:defRPr/>
            </a:pPr>
            <a:r>
              <a:rPr lang="en-US" dirty="0" smtClean="0">
                <a:latin typeface="Century Gothic"/>
                <a:ea typeface="MS PGothic" charset="0"/>
                <a:cs typeface="Century Gothic"/>
              </a:rPr>
              <a:t>Part </a:t>
            </a:r>
            <a:r>
              <a:rPr lang="en-US" dirty="0">
                <a:latin typeface="Century Gothic"/>
                <a:ea typeface="MS PGothic" charset="0"/>
                <a:cs typeface="Century Gothic"/>
              </a:rPr>
              <a:t>I of Section </a:t>
            </a:r>
            <a:r>
              <a:rPr lang="en-US" dirty="0" smtClean="0">
                <a:latin typeface="Century Gothic"/>
                <a:ea typeface="MS PGothic" charset="0"/>
                <a:cs typeface="Century Gothic"/>
              </a:rPr>
              <a:t>1:Interacting </a:t>
            </a:r>
            <a:r>
              <a:rPr lang="en-US" dirty="0">
                <a:latin typeface="Century Gothic"/>
                <a:ea typeface="MS PGothic" charset="0"/>
                <a:cs typeface="Century Gothic"/>
              </a:rPr>
              <a:t>in Meaningful </a:t>
            </a:r>
            <a:r>
              <a:rPr lang="en-US" dirty="0" smtClean="0">
                <a:latin typeface="Century Gothic"/>
                <a:ea typeface="MS PGothic" charset="0"/>
                <a:cs typeface="Century Gothic"/>
              </a:rPr>
              <a:t>Ways - Modes </a:t>
            </a:r>
            <a:r>
              <a:rPr lang="en-US" dirty="0">
                <a:latin typeface="Century Gothic"/>
                <a:ea typeface="MS PGothic" charset="0"/>
                <a:cs typeface="Century Gothic"/>
              </a:rPr>
              <a:t>is divided </a:t>
            </a:r>
            <a:r>
              <a:rPr lang="en-US" dirty="0" smtClean="0">
                <a:latin typeface="Century Gothic"/>
                <a:ea typeface="MS PGothic" charset="0"/>
                <a:cs typeface="Century Gothic"/>
              </a:rPr>
              <a:t>into:		 ____________</a:t>
            </a:r>
            <a:r>
              <a:rPr lang="en-US" dirty="0">
                <a:latin typeface="Century Gothic"/>
                <a:ea typeface="MS PGothic" charset="0"/>
                <a:cs typeface="Century Gothic"/>
              </a:rPr>
              <a:t>,</a:t>
            </a:r>
            <a:r>
              <a:rPr lang="en-US" dirty="0" smtClean="0">
                <a:latin typeface="Century Gothic"/>
                <a:ea typeface="MS PGothic" charset="0"/>
                <a:cs typeface="Century Gothic"/>
              </a:rPr>
              <a:t>_____________, and ___________</a:t>
            </a:r>
            <a:endParaRPr lang="en-US" dirty="0">
              <a:latin typeface="Century Gothic"/>
              <a:ea typeface="MS PGothic" charset="0"/>
              <a:cs typeface="Century Gothic"/>
            </a:endParaRPr>
          </a:p>
          <a:p>
            <a:pPr marL="457200" indent="-457200">
              <a:buFont typeface="+mj-lt"/>
              <a:buAutoNum type="arabicPeriod"/>
              <a:defRPr/>
            </a:pPr>
            <a:r>
              <a:rPr lang="en-US" dirty="0" smtClean="0">
                <a:latin typeface="Century Gothic"/>
                <a:ea typeface="MS PGothic" charset="0"/>
                <a:cs typeface="Century Gothic"/>
              </a:rPr>
              <a:t>Which </a:t>
            </a:r>
            <a:r>
              <a:rPr lang="en-US" dirty="0">
                <a:latin typeface="Century Gothic"/>
                <a:ea typeface="MS PGothic" charset="0"/>
                <a:cs typeface="Century Gothic"/>
              </a:rPr>
              <a:t>section has the </a:t>
            </a:r>
            <a:r>
              <a:rPr lang="en-US" dirty="0" smtClean="0">
                <a:latin typeface="Century Gothic"/>
                <a:ea typeface="MS PGothic" charset="0"/>
                <a:cs typeface="Century Gothic"/>
              </a:rPr>
              <a:t>specific grade </a:t>
            </a:r>
            <a:r>
              <a:rPr lang="en-US" dirty="0">
                <a:latin typeface="Century Gothic"/>
                <a:ea typeface="MS PGothic" charset="0"/>
                <a:cs typeface="Century Gothic"/>
              </a:rPr>
              <a:t>level </a:t>
            </a:r>
            <a:r>
              <a:rPr lang="en-US" dirty="0" smtClean="0">
                <a:latin typeface="Century Gothic"/>
                <a:ea typeface="MS PGothic" charset="0"/>
                <a:cs typeface="Century Gothic"/>
              </a:rPr>
              <a:t>CA ELD standards</a:t>
            </a:r>
            <a:r>
              <a:rPr lang="en-US" dirty="0">
                <a:latin typeface="Century Gothic"/>
                <a:ea typeface="MS PGothic" charset="0"/>
                <a:cs typeface="Century Gothic"/>
              </a:rPr>
              <a:t>?</a:t>
            </a:r>
          </a:p>
          <a:p>
            <a:pPr marL="1666875" lvl="4" indent="-457200">
              <a:buFont typeface="Wingdings 2" charset="0"/>
              <a:buAutoNum type="alphaUcPeriod"/>
              <a:defRPr/>
            </a:pPr>
            <a:r>
              <a:rPr lang="en-US" sz="2000" dirty="0" smtClean="0">
                <a:latin typeface="Century Gothic"/>
                <a:ea typeface="MS PGothic" charset="0"/>
                <a:cs typeface="Century Gothic"/>
              </a:rPr>
              <a:t>Section 1</a:t>
            </a:r>
          </a:p>
          <a:p>
            <a:pPr marL="1666875" lvl="4" indent="-457200">
              <a:buFont typeface="Wingdings 2" charset="0"/>
              <a:buAutoNum type="alphaUcPeriod"/>
              <a:defRPr/>
            </a:pPr>
            <a:r>
              <a:rPr lang="en-US" sz="2000" dirty="0" smtClean="0">
                <a:latin typeface="Century Gothic"/>
                <a:ea typeface="MS PGothic" charset="0"/>
                <a:cs typeface="Century Gothic"/>
              </a:rPr>
              <a:t>Section 2</a:t>
            </a:r>
          </a:p>
          <a:p>
            <a:pPr marL="527050" indent="-514350">
              <a:buFont typeface="+mj-lt"/>
              <a:buAutoNum type="arabicPeriod"/>
              <a:defRPr/>
            </a:pPr>
            <a:r>
              <a:rPr lang="en-US" sz="2600" dirty="0" smtClean="0">
                <a:latin typeface="Century Gothic"/>
                <a:ea typeface="MS PGothic" charset="0"/>
                <a:cs typeface="Century Gothic"/>
              </a:rPr>
              <a:t>True or False – </a:t>
            </a:r>
            <a:r>
              <a:rPr lang="en-US" sz="2800" dirty="0" smtClean="0">
                <a:latin typeface="Century Gothic"/>
                <a:cs typeface="Century Gothic"/>
              </a:rPr>
              <a:t>The </a:t>
            </a:r>
            <a:r>
              <a:rPr lang="en-US" sz="2800" dirty="0">
                <a:latin typeface="Century Gothic"/>
                <a:cs typeface="Century Gothic"/>
              </a:rPr>
              <a:t>only thing that differs on </a:t>
            </a:r>
            <a:r>
              <a:rPr lang="en-US" sz="2800" dirty="0" smtClean="0">
                <a:latin typeface="Century Gothic"/>
                <a:cs typeface="Century Gothic"/>
              </a:rPr>
              <a:t>Section 1 of </a:t>
            </a:r>
            <a:r>
              <a:rPr lang="en-US" sz="2800" dirty="0">
                <a:latin typeface="Century Gothic"/>
                <a:cs typeface="Century Gothic"/>
              </a:rPr>
              <a:t>the ELD Standards for each grade level is the CCSS standards it corresponds to.</a:t>
            </a:r>
          </a:p>
          <a:p>
            <a:pPr marL="12700" indent="0">
              <a:buFont typeface="Wingdings 2" charset="0"/>
              <a:buNone/>
              <a:defRPr/>
            </a:pPr>
            <a:endParaRPr lang="en-US" sz="2600" dirty="0" smtClean="0">
              <a:latin typeface="Century Gothic"/>
              <a:ea typeface="MS PGothic" charset="0"/>
              <a:cs typeface="Century Gothic"/>
            </a:endParaRPr>
          </a:p>
        </p:txBody>
      </p:sp>
      <p:sp>
        <p:nvSpPr>
          <p:cNvPr id="2" name="Rectangle 1"/>
          <p:cNvSpPr/>
          <p:nvPr/>
        </p:nvSpPr>
        <p:spPr>
          <a:xfrm>
            <a:off x="1092200" y="2279650"/>
            <a:ext cx="1801813" cy="241300"/>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Collaborative</a:t>
            </a:r>
          </a:p>
        </p:txBody>
      </p:sp>
      <p:sp>
        <p:nvSpPr>
          <p:cNvPr id="6" name="Rectangle 5"/>
          <p:cNvSpPr/>
          <p:nvPr/>
        </p:nvSpPr>
        <p:spPr>
          <a:xfrm>
            <a:off x="3286125" y="2279650"/>
            <a:ext cx="1558925" cy="250825"/>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Interpretive</a:t>
            </a:r>
          </a:p>
        </p:txBody>
      </p:sp>
      <p:sp>
        <p:nvSpPr>
          <p:cNvPr id="7" name="Rectangle 6"/>
          <p:cNvSpPr/>
          <p:nvPr/>
        </p:nvSpPr>
        <p:spPr>
          <a:xfrm>
            <a:off x="5946775" y="2268538"/>
            <a:ext cx="1627188" cy="252412"/>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Productive</a:t>
            </a:r>
          </a:p>
        </p:txBody>
      </p:sp>
      <p:sp>
        <p:nvSpPr>
          <p:cNvPr id="3" name="Oval 2"/>
          <p:cNvSpPr/>
          <p:nvPr/>
        </p:nvSpPr>
        <p:spPr>
          <a:xfrm>
            <a:off x="1647825" y="4008438"/>
            <a:ext cx="2278063" cy="43180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5-Point Star 9"/>
          <p:cNvSpPr/>
          <p:nvPr/>
        </p:nvSpPr>
        <p:spPr>
          <a:xfrm rot="998022">
            <a:off x="5538788" y="4935538"/>
            <a:ext cx="2309812" cy="1416050"/>
          </a:xfrm>
          <a:prstGeom prst="star5">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FF6600"/>
                </a:solidFill>
                <a:latin typeface="Century Gothic"/>
                <a:cs typeface="Century Gothic"/>
              </a:rPr>
              <a:t>TRUE!</a:t>
            </a:r>
          </a:p>
        </p:txBody>
      </p:sp>
      <p:sp>
        <p:nvSpPr>
          <p:cNvPr id="13" name="Rectangle 12"/>
          <p:cNvSpPr/>
          <p:nvPr/>
        </p:nvSpPr>
        <p:spPr>
          <a:xfrm>
            <a:off x="0" y="6438900"/>
            <a:ext cx="1890713" cy="419100"/>
          </a:xfrm>
          <a:prstGeom prst="rect">
            <a:avLst/>
          </a:prstGeom>
          <a:solidFill>
            <a:srgbClr val="FFE1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6600"/>
                </a:solidFill>
                <a:latin typeface="Century Gothic"/>
                <a:cs typeface="Century Gothic"/>
              </a:rPr>
              <a:t>Partner Talk</a:t>
            </a:r>
          </a:p>
        </p:txBody>
      </p:sp>
    </p:spTree>
    <p:extLst>
      <p:ext uri="{BB962C8B-B14F-4D97-AF65-F5344CB8AC3E}">
        <p14:creationId xmlns:p14="http://schemas.microsoft.com/office/powerpoint/2010/main" val="94583217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117475" y="15875"/>
            <a:ext cx="9423400" cy="1292225"/>
          </a:xfrm>
        </p:spPr>
        <p:txBody>
          <a:bodyPr rIns="132080"/>
          <a:lstStyle/>
          <a:p>
            <a:pPr eaLnBrk="1" hangingPunct="1"/>
            <a:r>
              <a:rPr lang="en-US" sz="3300" b="1">
                <a:latin typeface="Century Gothic" charset="0"/>
                <a:ea typeface="MS PGothic" charset="0"/>
                <a:cs typeface="MS PGothic" charset="0"/>
                <a:sym typeface="Arial" charset="0"/>
              </a:rPr>
              <a:t>Key Conceptual </a:t>
            </a:r>
            <a:r>
              <a:rPr lang="en-US" sz="3300" b="1">
                <a:latin typeface="Century Gothic" charset="0"/>
                <a:ea typeface="MS PGothic" charset="0"/>
                <a:cs typeface="MS PGothic" charset="0"/>
              </a:rPr>
              <a:t>Shifts in </a:t>
            </a:r>
            <a:br>
              <a:rPr lang="en-US" sz="3300" b="1">
                <a:latin typeface="Century Gothic" charset="0"/>
                <a:ea typeface="MS PGothic" charset="0"/>
                <a:cs typeface="MS PGothic" charset="0"/>
              </a:rPr>
            </a:br>
            <a:r>
              <a:rPr lang="en-US" sz="3300" b="1">
                <a:latin typeface="Century Gothic" charset="0"/>
                <a:ea typeface="MS PGothic" charset="0"/>
                <a:cs typeface="MS PGothic" charset="0"/>
              </a:rPr>
              <a:t>2012 CA ELD Standards</a:t>
            </a:r>
            <a:endParaRPr lang="en-US" sz="3300" b="1">
              <a:latin typeface="Century Gothic" charset="0"/>
              <a:ea typeface="MS PGothic" charset="0"/>
              <a:cs typeface="MS PGothic" charset="0"/>
              <a:sym typeface="Arial" charset="0"/>
            </a:endParaRPr>
          </a:p>
        </p:txBody>
      </p:sp>
      <p:sp>
        <p:nvSpPr>
          <p:cNvPr id="71682" name="Rectangle 5"/>
          <p:cNvSpPr>
            <a:spLocks noChangeArrowheads="1"/>
          </p:cNvSpPr>
          <p:nvPr/>
        </p:nvSpPr>
        <p:spPr bwMode="auto">
          <a:xfrm>
            <a:off x="473075" y="1447800"/>
            <a:ext cx="413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FROM A CONCEPTUALIZATION OF… </a:t>
            </a:r>
          </a:p>
        </p:txBody>
      </p:sp>
      <p:sp>
        <p:nvSpPr>
          <p:cNvPr id="71683" name="Rectangle 6"/>
          <p:cNvSpPr>
            <a:spLocks noChangeArrowheads="1"/>
          </p:cNvSpPr>
          <p:nvPr/>
        </p:nvSpPr>
        <p:spPr bwMode="auto">
          <a:xfrm>
            <a:off x="5418138" y="1447800"/>
            <a:ext cx="269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TO UNDERSTANDING…</a:t>
            </a:r>
          </a:p>
        </p:txBody>
      </p:sp>
      <p:graphicFrame>
        <p:nvGraphicFramePr>
          <p:cNvPr id="10" name="Diagram 9"/>
          <p:cNvGraphicFramePr/>
          <p:nvPr/>
        </p:nvGraphicFramePr>
        <p:xfrm>
          <a:off x="154885" y="1889930"/>
          <a:ext cx="8836715" cy="111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nvGraphicFramePr>
        <p:xfrm>
          <a:off x="154885" y="3160686"/>
          <a:ext cx="8836715" cy="10369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nvGraphicFramePr>
        <p:xfrm>
          <a:off x="170373" y="4376824"/>
          <a:ext cx="8898669" cy="10135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nvGraphicFramePr>
        <p:xfrm>
          <a:off x="170373" y="5498792"/>
          <a:ext cx="8841943" cy="11617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5767567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4" grpId="0">
        <p:bldAsOne/>
      </p:bldGraphic>
      <p:bldGraphic spid="8" grpId="0">
        <p:bldAsOne/>
      </p:bldGraphic>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62431" y="1981200"/>
          <a:ext cx="8416619"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730" name="Rectangle 5"/>
          <p:cNvSpPr>
            <a:spLocks noChangeArrowheads="1"/>
          </p:cNvSpPr>
          <p:nvPr/>
        </p:nvSpPr>
        <p:spPr bwMode="auto">
          <a:xfrm>
            <a:off x="473075" y="1447800"/>
            <a:ext cx="413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FROM A CONCEPTUALIZATION OF… </a:t>
            </a:r>
          </a:p>
        </p:txBody>
      </p:sp>
      <p:sp>
        <p:nvSpPr>
          <p:cNvPr id="73731" name="Rectangle 6"/>
          <p:cNvSpPr>
            <a:spLocks noChangeArrowheads="1"/>
          </p:cNvSpPr>
          <p:nvPr/>
        </p:nvSpPr>
        <p:spPr bwMode="auto">
          <a:xfrm>
            <a:off x="5418138" y="1447800"/>
            <a:ext cx="2690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90488" algn="ctr">
              <a:buClr>
                <a:srgbClr val="3891A7"/>
              </a:buClr>
              <a:buSzPct val="80000"/>
            </a:pPr>
            <a:r>
              <a:rPr lang="en-US" b="1" i="1">
                <a:latin typeface="Century Gothic" charset="0"/>
                <a:ea typeface="ヒラギノ角ゴ ProN W3" charset="0"/>
                <a:cs typeface="ヒラギノ角ゴ ProN W3" charset="0"/>
                <a:sym typeface="Arial Bold" charset="0"/>
              </a:rPr>
              <a:t>TO UNDERSTANDING…</a:t>
            </a:r>
          </a:p>
        </p:txBody>
      </p:sp>
      <p:graphicFrame>
        <p:nvGraphicFramePr>
          <p:cNvPr id="10" name="Diagram 9"/>
          <p:cNvGraphicFramePr/>
          <p:nvPr/>
        </p:nvGraphicFramePr>
        <p:xfrm>
          <a:off x="262431" y="3505200"/>
          <a:ext cx="8416619" cy="1587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nvGraphicFramePr>
        <p:xfrm>
          <a:off x="249731" y="5194300"/>
          <a:ext cx="8416619" cy="1295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3734" name="Rectangle 1"/>
          <p:cNvSpPr>
            <a:spLocks noGrp="1" noChangeArrowheads="1"/>
          </p:cNvSpPr>
          <p:nvPr>
            <p:ph type="title"/>
          </p:nvPr>
        </p:nvSpPr>
        <p:spPr>
          <a:xfrm>
            <a:off x="-117475" y="0"/>
            <a:ext cx="9423400" cy="1292225"/>
          </a:xfrm>
        </p:spPr>
        <p:txBody>
          <a:bodyPr rIns="132080"/>
          <a:lstStyle/>
          <a:p>
            <a:pPr eaLnBrk="1" hangingPunct="1"/>
            <a:r>
              <a:rPr lang="en-US" sz="3300" b="1">
                <a:latin typeface="Century Gothic" charset="0"/>
                <a:ea typeface="MS PGothic" charset="0"/>
                <a:cs typeface="MS PGothic" charset="0"/>
                <a:sym typeface="Arial" charset="0"/>
              </a:rPr>
              <a:t>Key Conceptual </a:t>
            </a:r>
            <a:r>
              <a:rPr lang="en-US" sz="3300" b="1">
                <a:latin typeface="Century Gothic" charset="0"/>
                <a:ea typeface="MS PGothic" charset="0"/>
                <a:cs typeface="MS PGothic" charset="0"/>
              </a:rPr>
              <a:t>Shifts in </a:t>
            </a:r>
            <a:br>
              <a:rPr lang="en-US" sz="3300" b="1">
                <a:latin typeface="Century Gothic" charset="0"/>
                <a:ea typeface="MS PGothic" charset="0"/>
                <a:cs typeface="MS PGothic" charset="0"/>
              </a:rPr>
            </a:br>
            <a:r>
              <a:rPr lang="en-US" sz="3300" b="1">
                <a:latin typeface="Century Gothic" charset="0"/>
                <a:ea typeface="MS PGothic" charset="0"/>
                <a:cs typeface="MS PGothic" charset="0"/>
              </a:rPr>
              <a:t>2012 CA ELD Standards</a:t>
            </a:r>
            <a:endParaRPr lang="en-US" sz="3300" b="1">
              <a:latin typeface="Century Gothic" charset="0"/>
              <a:ea typeface="MS PGothic" charset="0"/>
              <a:cs typeface="MS PGothic" charset="0"/>
              <a:sym typeface="Arial" charset="0"/>
            </a:endParaRPr>
          </a:p>
        </p:txBody>
      </p:sp>
    </p:spTree>
    <p:extLst>
      <p:ext uri="{BB962C8B-B14F-4D97-AF65-F5344CB8AC3E}">
        <p14:creationId xmlns:p14="http://schemas.microsoft.com/office/powerpoint/2010/main" val="1882601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0" grpId="0">
        <p:bldAsOne/>
      </p:bldGraphic>
      <p:bldGraphic spid="1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76200"/>
            <a:ext cx="8042275" cy="1336675"/>
          </a:xfrm>
        </p:spPr>
        <p:txBody>
          <a:bodyPr/>
          <a:lstStyle/>
          <a:p>
            <a:r>
              <a:rPr lang="en-US" b="1" dirty="0">
                <a:latin typeface="Century Gothic" charset="0"/>
                <a:ea typeface="MS PGothic" charset="0"/>
                <a:cs typeface="Century Gothic" charset="0"/>
              </a:rPr>
              <a:t>ELD Transition Sessions</a:t>
            </a:r>
          </a:p>
        </p:txBody>
      </p:sp>
      <p:sp>
        <p:nvSpPr>
          <p:cNvPr id="24578" name="Content Placeholder 2"/>
          <p:cNvSpPr>
            <a:spLocks noGrp="1"/>
          </p:cNvSpPr>
          <p:nvPr>
            <p:ph idx="1"/>
          </p:nvPr>
        </p:nvSpPr>
        <p:spPr>
          <a:xfrm>
            <a:off x="549275" y="2139709"/>
            <a:ext cx="8042275" cy="3121025"/>
          </a:xfrm>
          <a:extLst/>
        </p:spPr>
        <p:txBody>
          <a:bodyPr/>
          <a:lstStyle/>
          <a:p>
            <a:pPr marL="0" indent="0">
              <a:buFont typeface="Wingdings 2" charset="0"/>
              <a:buNone/>
              <a:defRPr/>
            </a:pPr>
            <a:r>
              <a:rPr lang="en-US" b="1" dirty="0">
                <a:latin typeface="Century Gothic"/>
                <a:ea typeface="MS PGothic" charset="0"/>
                <a:cs typeface="Century Gothic"/>
              </a:rPr>
              <a:t>Session 1:  ELD Standards Introduction </a:t>
            </a:r>
          </a:p>
          <a:p>
            <a:pPr lvl="5">
              <a:defRPr/>
            </a:pPr>
            <a:r>
              <a:rPr b="1">
                <a:latin typeface="Century Gothic"/>
                <a:ea typeface="MS PGothic" charset="0"/>
                <a:cs typeface="Century Gothic"/>
              </a:rPr>
              <a:t>Shifts, Layout, &amp; Development</a:t>
            </a:r>
          </a:p>
          <a:p>
            <a:pPr marL="0" indent="0">
              <a:buFont typeface="Wingdings 2" charset="0"/>
              <a:buNone/>
              <a:defRPr/>
            </a:pPr>
            <a:r>
              <a:rPr lang="en-US" dirty="0">
                <a:latin typeface="Century Gothic"/>
                <a:ea typeface="MS PGothic" charset="0"/>
                <a:cs typeface="Century Gothic"/>
              </a:rPr>
              <a:t>Session 2:  Proficiency Levels</a:t>
            </a:r>
          </a:p>
          <a:p>
            <a:pPr marL="0" indent="0">
              <a:buFont typeface="Wingdings 2" charset="0"/>
              <a:buNone/>
              <a:defRPr/>
            </a:pPr>
            <a:r>
              <a:rPr lang="en-US" dirty="0">
                <a:latin typeface="Century Gothic"/>
                <a:ea typeface="MS PGothic" charset="0"/>
                <a:cs typeface="Century Gothic"/>
              </a:rPr>
              <a:t>Session 3:  Theory that Informs Layout (Appendix C)</a:t>
            </a:r>
          </a:p>
          <a:p>
            <a:pPr marL="0" indent="0">
              <a:buFont typeface="Wingdings 2" charset="0"/>
              <a:buNone/>
              <a:defRPr/>
            </a:pPr>
            <a:r>
              <a:rPr lang="en-US" dirty="0">
                <a:latin typeface="Century Gothic"/>
                <a:ea typeface="MS PGothic" charset="0"/>
                <a:cs typeface="Century Gothic"/>
              </a:rPr>
              <a:t>Session 4:  How English Works (Appendix B)</a:t>
            </a:r>
          </a:p>
        </p:txBody>
      </p:sp>
    </p:spTree>
    <p:extLst>
      <p:ext uri="{BB962C8B-B14F-4D97-AF65-F5344CB8AC3E}">
        <p14:creationId xmlns:p14="http://schemas.microsoft.com/office/powerpoint/2010/main" val="566742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49275" y="146049"/>
            <a:ext cx="8042275" cy="1103313"/>
          </a:xfrm>
        </p:spPr>
        <p:txBody>
          <a:bodyPr rtlCol="0">
            <a:noAutofit/>
          </a:bodyPr>
          <a:lstStyle/>
          <a:p>
            <a:pPr>
              <a:defRPr/>
            </a:pPr>
            <a:r>
              <a:rPr lang="en-US" sz="4400" b="1" dirty="0" smtClean="0">
                <a:latin typeface="Century Gothic"/>
                <a:ea typeface="+mj-ea"/>
                <a:cs typeface="+mj-cs"/>
              </a:rPr>
              <a:t>Objectives</a:t>
            </a:r>
            <a:endParaRPr lang="en-US" sz="4400" b="1" dirty="0">
              <a:latin typeface="Century Gothic"/>
              <a:ea typeface="+mj-ea"/>
              <a:cs typeface="+mj-cs"/>
            </a:endParaRPr>
          </a:p>
        </p:txBody>
      </p:sp>
      <p:sp>
        <p:nvSpPr>
          <p:cNvPr id="75778" name="TextBox 1"/>
          <p:cNvSpPr txBox="1">
            <a:spLocks noChangeArrowheads="1"/>
          </p:cNvSpPr>
          <p:nvPr/>
        </p:nvSpPr>
        <p:spPr bwMode="auto">
          <a:xfrm>
            <a:off x="2500313" y="24796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a:p>
        </p:txBody>
      </p:sp>
      <p:sp>
        <p:nvSpPr>
          <p:cNvPr id="75779" name="TextBox 4"/>
          <p:cNvSpPr txBox="1">
            <a:spLocks noChangeArrowheads="1"/>
          </p:cNvSpPr>
          <p:nvPr/>
        </p:nvSpPr>
        <p:spPr bwMode="auto">
          <a:xfrm>
            <a:off x="719666" y="1523206"/>
            <a:ext cx="8015111"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nSpc>
                <a:spcPct val="150000"/>
              </a:lnSpc>
              <a:buFont typeface="News Gothic MT" charset="0"/>
              <a:buAutoNum type="arabicPeriod"/>
            </a:pPr>
            <a:r>
              <a:rPr lang="en-US" dirty="0">
                <a:latin typeface="Century Gothic" charset="0"/>
                <a:cs typeface="Century Gothic" charset="0"/>
              </a:rPr>
              <a:t>Explore the context, development and validation of CA ELD Standards (Appendix D)</a:t>
            </a:r>
          </a:p>
          <a:p>
            <a:pPr>
              <a:lnSpc>
                <a:spcPct val="150000"/>
              </a:lnSpc>
              <a:buFont typeface="News Gothic MT" charset="0"/>
              <a:buAutoNum type="arabicPeriod"/>
            </a:pPr>
            <a:r>
              <a:rPr lang="en-US" dirty="0">
                <a:latin typeface="Century Gothic" charset="0"/>
                <a:cs typeface="Century Gothic" charset="0"/>
              </a:rPr>
              <a:t>Become familiar with the layout of the ELD standards</a:t>
            </a:r>
          </a:p>
          <a:p>
            <a:pPr>
              <a:lnSpc>
                <a:spcPct val="150000"/>
              </a:lnSpc>
              <a:buFont typeface="News Gothic MT" charset="0"/>
              <a:buAutoNum type="arabicPeriod"/>
            </a:pPr>
            <a:r>
              <a:rPr lang="en-US" dirty="0">
                <a:latin typeface="Century Gothic" charset="0"/>
                <a:cs typeface="Century Gothic" charset="0"/>
              </a:rPr>
              <a:t>Understand CA ELD Standard Shifts</a:t>
            </a:r>
          </a:p>
        </p:txBody>
      </p:sp>
    </p:spTree>
    <p:extLst>
      <p:ext uri="{BB962C8B-B14F-4D97-AF65-F5344CB8AC3E}">
        <p14:creationId xmlns:p14="http://schemas.microsoft.com/office/powerpoint/2010/main" val="22268311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115888"/>
            <a:ext cx="8229600" cy="1143000"/>
          </a:xfrm>
        </p:spPr>
        <p:txBody>
          <a:bodyPr/>
          <a:lstStyle/>
          <a:p>
            <a:r>
              <a:rPr lang="en-US" b="1">
                <a:latin typeface="Century Gothic" charset="0"/>
                <a:ea typeface="MS PGothic" charset="0"/>
                <a:cs typeface="Century Gothic" charset="0"/>
              </a:rPr>
              <a:t>3 – 2 – 1 </a:t>
            </a:r>
          </a:p>
        </p:txBody>
      </p:sp>
      <p:pic>
        <p:nvPicPr>
          <p:cNvPr id="4" name="Picture 3"/>
          <p:cNvPicPr/>
          <p:nvPr/>
        </p:nvPicPr>
        <p:blipFill>
          <a:blip r:embed="rId3" cstate="print"/>
          <a:srcRect/>
          <a:stretch>
            <a:fillRect/>
          </a:stretch>
        </p:blipFill>
        <p:spPr>
          <a:xfrm>
            <a:off x="457200" y="1411288"/>
            <a:ext cx="8504238" cy="5180012"/>
          </a:xfrm>
          <a:prstGeom prst="rect">
            <a:avLst/>
          </a:prstGeom>
          <a:ln>
            <a:solidFill>
              <a:srgbClr val="2C7C9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00988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33388" y="2565400"/>
          <a:ext cx="8240712" cy="915988"/>
        </p:xfrm>
        <a:graphic>
          <a:graphicData uri="http://schemas.openxmlformats.org/drawingml/2006/table">
            <a:tbl>
              <a:tblPr firstRow="1">
                <a:tableStyleId>{22838BEF-8BB2-4498-84A7-C5851F593DF1}</a:tableStyleId>
              </a:tblPr>
              <a:tblGrid>
                <a:gridCol w="4120356"/>
                <a:gridCol w="4120356"/>
              </a:tblGrid>
              <a:tr h="457994">
                <a:tc>
                  <a:txBody>
                    <a:bodyPr/>
                    <a:lstStyle/>
                    <a:p>
                      <a:pPr algn="ctr"/>
                      <a:r>
                        <a:rPr lang="en-US" sz="1800" b="0" dirty="0" smtClean="0">
                          <a:latin typeface="Century Gothic"/>
                          <a:cs typeface="Century Gothic"/>
                        </a:rPr>
                        <a:t>Chalk Talk</a:t>
                      </a:r>
                      <a:endParaRPr lang="en-US" sz="1800" b="0" dirty="0">
                        <a:latin typeface="Century Gothic"/>
                        <a:cs typeface="Century Gothic"/>
                      </a:endParaRPr>
                    </a:p>
                  </a:txBody>
                  <a:tcPr marL="91449" marR="91449"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Gothic"/>
                          <a:cs typeface="Century Gothic"/>
                        </a:rPr>
                        <a:t>3-2-1</a:t>
                      </a:r>
                      <a:endParaRPr lang="en-US" sz="1800" b="0" dirty="0">
                        <a:latin typeface="Century Gothic"/>
                        <a:cs typeface="Century Gothic"/>
                      </a:endParaRPr>
                    </a:p>
                  </a:txBody>
                  <a:tcPr marL="91449" marR="91449" marT="45722" marB="45722"/>
                </a:tc>
              </a:tr>
              <a:tr h="457994">
                <a:tc>
                  <a:txBody>
                    <a:bodyPr/>
                    <a:lstStyle/>
                    <a:p>
                      <a:pPr algn="ctr"/>
                      <a:r>
                        <a:rPr lang="en-US" sz="1800" dirty="0" smtClean="0">
                          <a:latin typeface="Century Gothic"/>
                          <a:cs typeface="Century Gothic"/>
                        </a:rPr>
                        <a:t>Turn and Talk</a:t>
                      </a:r>
                      <a:endParaRPr lang="en-US" sz="1800" b="0" dirty="0">
                        <a:latin typeface="Century Gothic"/>
                        <a:cs typeface="Century Gothic"/>
                      </a:endParaRPr>
                    </a:p>
                  </a:txBody>
                  <a:tcPr marL="91449" marR="91449"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entury Gothic"/>
                          <a:cs typeface="Century Gothic"/>
                        </a:rPr>
                        <a:t>Whole Group Share Out </a:t>
                      </a:r>
                      <a:endParaRPr lang="en-US" sz="1800" b="0" dirty="0">
                        <a:latin typeface="Century Gothic"/>
                        <a:cs typeface="Century Gothic"/>
                      </a:endParaRPr>
                    </a:p>
                  </a:txBody>
                  <a:tcPr marL="91449" marR="91449" marT="45722" marB="45722"/>
                </a:tc>
              </a:tr>
            </a:tbl>
          </a:graphicData>
        </a:graphic>
      </p:graphicFrame>
      <p:sp>
        <p:nvSpPr>
          <p:cNvPr id="2" name="TextBox 1"/>
          <p:cNvSpPr txBox="1"/>
          <p:nvPr/>
        </p:nvSpPr>
        <p:spPr>
          <a:xfrm>
            <a:off x="433388" y="358775"/>
            <a:ext cx="8240712" cy="769938"/>
          </a:xfrm>
          <a:prstGeom prst="rect">
            <a:avLst/>
          </a:prstGeom>
          <a:noFill/>
        </p:spPr>
        <p:txBody>
          <a:bodyPr>
            <a:spAutoFit/>
          </a:bodyPr>
          <a:lstStyle/>
          <a:p>
            <a:pPr algn="ctr" fontAlgn="auto">
              <a:spcBef>
                <a:spcPts val="0"/>
              </a:spcBef>
              <a:spcAft>
                <a:spcPts val="0"/>
              </a:spcAft>
              <a:defRPr/>
            </a:pPr>
            <a:r>
              <a:rPr lang="en-US" sz="4400" b="1" dirty="0">
                <a:solidFill>
                  <a:schemeClr val="bg2">
                    <a:lumMod val="50000"/>
                  </a:schemeClr>
                </a:solidFill>
                <a:latin typeface="Century Gothic"/>
                <a:ea typeface="+mn-ea"/>
                <a:cs typeface="Century Gothic"/>
              </a:rPr>
              <a:t>Instructional Strategies</a:t>
            </a:r>
          </a:p>
        </p:txBody>
      </p:sp>
      <p:pic>
        <p:nvPicPr>
          <p:cNvPr id="6" name="Picture 5"/>
          <p:cNvPicPr>
            <a:picLocks noChangeAspect="1"/>
          </p:cNvPicPr>
          <p:nvPr/>
        </p:nvPicPr>
        <p:blipFill>
          <a:blip r:embed="rId3"/>
          <a:stretch>
            <a:fillRect/>
          </a:stretch>
        </p:blipFill>
        <p:spPr>
          <a:xfrm rot="1278479">
            <a:off x="6822558" y="1399790"/>
            <a:ext cx="1704519" cy="1129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924105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49275" y="473075"/>
            <a:ext cx="8042275" cy="730250"/>
          </a:xfrm>
        </p:spPr>
        <p:txBody>
          <a:bodyPr rtlCol="0">
            <a:noAutofit/>
          </a:bodyPr>
          <a:lstStyle/>
          <a:p>
            <a:pPr>
              <a:defRPr/>
            </a:pPr>
            <a:r>
              <a:rPr lang="en-US" sz="4400" b="1" dirty="0" smtClean="0">
                <a:latin typeface="Century Gothic"/>
                <a:ea typeface="+mj-ea"/>
                <a:cs typeface="Century Gothic"/>
              </a:rPr>
              <a:t>Objectives</a:t>
            </a:r>
            <a:endParaRPr lang="en-US" sz="4400" b="1" dirty="0">
              <a:latin typeface="Century Gothic"/>
              <a:ea typeface="+mj-ea"/>
              <a:cs typeface="Century Gothic"/>
            </a:endParaRPr>
          </a:p>
        </p:txBody>
      </p:sp>
      <p:sp>
        <p:nvSpPr>
          <p:cNvPr id="32770" name="TextBox 1"/>
          <p:cNvSpPr txBox="1">
            <a:spLocks noChangeArrowheads="1"/>
          </p:cNvSpPr>
          <p:nvPr/>
        </p:nvSpPr>
        <p:spPr bwMode="auto">
          <a:xfrm>
            <a:off x="2500313" y="24796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p>
        </p:txBody>
      </p:sp>
      <p:sp>
        <p:nvSpPr>
          <p:cNvPr id="32771" name="TextBox 4"/>
          <p:cNvSpPr txBox="1">
            <a:spLocks noChangeArrowheads="1"/>
          </p:cNvSpPr>
          <p:nvPr/>
        </p:nvSpPr>
        <p:spPr bwMode="auto">
          <a:xfrm>
            <a:off x="381000" y="1497013"/>
            <a:ext cx="85090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nSpc>
                <a:spcPct val="150000"/>
              </a:lnSpc>
              <a:buFont typeface="News Gothic MT" charset="0"/>
              <a:buAutoNum type="arabicPeriod"/>
            </a:pPr>
            <a:r>
              <a:rPr lang="en-US" sz="2800" dirty="0">
                <a:latin typeface="Century Gothic" charset="0"/>
                <a:cs typeface="Century Gothic" charset="0"/>
              </a:rPr>
              <a:t>Explore the context, development and validation of CA ELD Standards (Appendix D)</a:t>
            </a:r>
          </a:p>
          <a:p>
            <a:pPr>
              <a:lnSpc>
                <a:spcPct val="150000"/>
              </a:lnSpc>
              <a:buFont typeface="News Gothic MT" charset="0"/>
              <a:buAutoNum type="arabicPeriod"/>
            </a:pPr>
            <a:r>
              <a:rPr lang="en-US" sz="2800" dirty="0">
                <a:latin typeface="Century Gothic" charset="0"/>
                <a:cs typeface="Century Gothic" charset="0"/>
              </a:rPr>
              <a:t>Become familiar with the layout of the ELD standards</a:t>
            </a:r>
          </a:p>
          <a:p>
            <a:pPr>
              <a:lnSpc>
                <a:spcPct val="150000"/>
              </a:lnSpc>
              <a:buFont typeface="News Gothic MT" charset="0"/>
              <a:buAutoNum type="arabicPeriod"/>
            </a:pPr>
            <a:r>
              <a:rPr lang="en-US" sz="2800" dirty="0">
                <a:latin typeface="Century Gothic" charset="0"/>
                <a:cs typeface="Century Gothic" charset="0"/>
              </a:rPr>
              <a:t>Understand CA ELD Standard Shifts</a:t>
            </a:r>
          </a:p>
        </p:txBody>
      </p:sp>
    </p:spTree>
    <p:extLst>
      <p:ext uri="{BB962C8B-B14F-4D97-AF65-F5344CB8AC3E}">
        <p14:creationId xmlns:p14="http://schemas.microsoft.com/office/powerpoint/2010/main" val="16991602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4"/>
          <p:cNvGrpSpPr>
            <a:grpSpLocks noChangeAspect="1"/>
          </p:cNvGrpSpPr>
          <p:nvPr/>
        </p:nvGrpSpPr>
        <p:grpSpPr bwMode="auto">
          <a:xfrm>
            <a:off x="477838" y="-19050"/>
            <a:ext cx="8089900" cy="6877050"/>
            <a:chOff x="301" y="-12"/>
            <a:chExt cx="5096" cy="4332"/>
          </a:xfrm>
        </p:grpSpPr>
        <p:sp>
          <p:nvSpPr>
            <p:cNvPr id="23556" name="Freeform 5"/>
            <p:cNvSpPr>
              <a:spLocks/>
            </p:cNvSpPr>
            <p:nvPr/>
          </p:nvSpPr>
          <p:spPr bwMode="auto">
            <a:xfrm>
              <a:off x="1958" y="-12"/>
              <a:ext cx="960" cy="591"/>
            </a:xfrm>
            <a:custGeom>
              <a:avLst/>
              <a:gdLst>
                <a:gd name="T0" fmla="*/ 953 w 960"/>
                <a:gd name="T1" fmla="*/ 0 h 591"/>
                <a:gd name="T2" fmla="*/ 908 w 960"/>
                <a:gd name="T3" fmla="*/ 44 h 591"/>
                <a:gd name="T4" fmla="*/ 860 w 960"/>
                <a:gd name="T5" fmla="*/ 85 h 591"/>
                <a:gd name="T6" fmla="*/ 812 w 960"/>
                <a:gd name="T7" fmla="*/ 128 h 591"/>
                <a:gd name="T8" fmla="*/ 764 w 960"/>
                <a:gd name="T9" fmla="*/ 170 h 591"/>
                <a:gd name="T10" fmla="*/ 716 w 960"/>
                <a:gd name="T11" fmla="*/ 209 h 591"/>
                <a:gd name="T12" fmla="*/ 661 w 960"/>
                <a:gd name="T13" fmla="*/ 250 h 591"/>
                <a:gd name="T14" fmla="*/ 610 w 960"/>
                <a:gd name="T15" fmla="*/ 287 h 591"/>
                <a:gd name="T16" fmla="*/ 552 w 960"/>
                <a:gd name="T17" fmla="*/ 324 h 591"/>
                <a:gd name="T18" fmla="*/ 521 w 960"/>
                <a:gd name="T19" fmla="*/ 343 h 591"/>
                <a:gd name="T20" fmla="*/ 487 w 960"/>
                <a:gd name="T21" fmla="*/ 361 h 591"/>
                <a:gd name="T22" fmla="*/ 456 w 960"/>
                <a:gd name="T23" fmla="*/ 378 h 591"/>
                <a:gd name="T24" fmla="*/ 421 w 960"/>
                <a:gd name="T25" fmla="*/ 396 h 591"/>
                <a:gd name="T26" fmla="*/ 391 w 960"/>
                <a:gd name="T27" fmla="*/ 411 h 591"/>
                <a:gd name="T28" fmla="*/ 356 w 960"/>
                <a:gd name="T29" fmla="*/ 426 h 591"/>
                <a:gd name="T30" fmla="*/ 322 w 960"/>
                <a:gd name="T31" fmla="*/ 441 h 591"/>
                <a:gd name="T32" fmla="*/ 288 w 960"/>
                <a:gd name="T33" fmla="*/ 456 h 591"/>
                <a:gd name="T34" fmla="*/ 253 w 960"/>
                <a:gd name="T35" fmla="*/ 472 h 591"/>
                <a:gd name="T36" fmla="*/ 219 w 960"/>
                <a:gd name="T37" fmla="*/ 487 h 591"/>
                <a:gd name="T38" fmla="*/ 185 w 960"/>
                <a:gd name="T39" fmla="*/ 500 h 591"/>
                <a:gd name="T40" fmla="*/ 150 w 960"/>
                <a:gd name="T41" fmla="*/ 515 h 591"/>
                <a:gd name="T42" fmla="*/ 113 w 960"/>
                <a:gd name="T43" fmla="*/ 528 h 591"/>
                <a:gd name="T44" fmla="*/ 78 w 960"/>
                <a:gd name="T45" fmla="*/ 541 h 591"/>
                <a:gd name="T46" fmla="*/ 41 w 960"/>
                <a:gd name="T47" fmla="*/ 556 h 591"/>
                <a:gd name="T48" fmla="*/ 3 w 960"/>
                <a:gd name="T49" fmla="*/ 569 h 591"/>
                <a:gd name="T50" fmla="*/ 0 w 960"/>
                <a:gd name="T51" fmla="*/ 576 h 591"/>
                <a:gd name="T52" fmla="*/ 0 w 960"/>
                <a:gd name="T53" fmla="*/ 582 h 591"/>
                <a:gd name="T54" fmla="*/ 10 w 960"/>
                <a:gd name="T55" fmla="*/ 589 h 591"/>
                <a:gd name="T56" fmla="*/ 17 w 960"/>
                <a:gd name="T57" fmla="*/ 591 h 591"/>
                <a:gd name="T58" fmla="*/ 51 w 960"/>
                <a:gd name="T59" fmla="*/ 587 h 591"/>
                <a:gd name="T60" fmla="*/ 82 w 960"/>
                <a:gd name="T61" fmla="*/ 580 h 591"/>
                <a:gd name="T62" fmla="*/ 113 w 960"/>
                <a:gd name="T63" fmla="*/ 569 h 591"/>
                <a:gd name="T64" fmla="*/ 144 w 960"/>
                <a:gd name="T65" fmla="*/ 561 h 591"/>
                <a:gd name="T66" fmla="*/ 174 w 960"/>
                <a:gd name="T67" fmla="*/ 548 h 591"/>
                <a:gd name="T68" fmla="*/ 202 w 960"/>
                <a:gd name="T69" fmla="*/ 537 h 591"/>
                <a:gd name="T70" fmla="*/ 229 w 960"/>
                <a:gd name="T71" fmla="*/ 524 h 591"/>
                <a:gd name="T72" fmla="*/ 257 w 960"/>
                <a:gd name="T73" fmla="*/ 511 h 591"/>
                <a:gd name="T74" fmla="*/ 291 w 960"/>
                <a:gd name="T75" fmla="*/ 493 h 591"/>
                <a:gd name="T76" fmla="*/ 329 w 960"/>
                <a:gd name="T77" fmla="*/ 478 h 591"/>
                <a:gd name="T78" fmla="*/ 363 w 960"/>
                <a:gd name="T79" fmla="*/ 461 h 591"/>
                <a:gd name="T80" fmla="*/ 397 w 960"/>
                <a:gd name="T81" fmla="*/ 443 h 591"/>
                <a:gd name="T82" fmla="*/ 428 w 960"/>
                <a:gd name="T83" fmla="*/ 426 h 591"/>
                <a:gd name="T84" fmla="*/ 463 w 960"/>
                <a:gd name="T85" fmla="*/ 406 h 591"/>
                <a:gd name="T86" fmla="*/ 493 w 960"/>
                <a:gd name="T87" fmla="*/ 389 h 591"/>
                <a:gd name="T88" fmla="*/ 524 w 960"/>
                <a:gd name="T89" fmla="*/ 369 h 591"/>
                <a:gd name="T90" fmla="*/ 586 w 960"/>
                <a:gd name="T91" fmla="*/ 328 h 591"/>
                <a:gd name="T92" fmla="*/ 648 w 960"/>
                <a:gd name="T93" fmla="*/ 285 h 591"/>
                <a:gd name="T94" fmla="*/ 703 w 960"/>
                <a:gd name="T95" fmla="*/ 241 h 591"/>
                <a:gd name="T96" fmla="*/ 757 w 960"/>
                <a:gd name="T97" fmla="*/ 196 h 591"/>
                <a:gd name="T98" fmla="*/ 809 w 960"/>
                <a:gd name="T99" fmla="*/ 150 h 591"/>
                <a:gd name="T100" fmla="*/ 860 w 960"/>
                <a:gd name="T101" fmla="*/ 104 h 591"/>
                <a:gd name="T102" fmla="*/ 912 w 960"/>
                <a:gd name="T103" fmla="*/ 57 h 591"/>
                <a:gd name="T104" fmla="*/ 960 w 960"/>
                <a:gd name="T105" fmla="*/ 7 h 591"/>
                <a:gd name="T106" fmla="*/ 960 w 960"/>
                <a:gd name="T107" fmla="*/ 5 h 591"/>
                <a:gd name="T108" fmla="*/ 956 w 960"/>
                <a:gd name="T109" fmla="*/ 2 h 591"/>
                <a:gd name="T110" fmla="*/ 956 w 960"/>
                <a:gd name="T111" fmla="*/ 0 h 591"/>
                <a:gd name="T112" fmla="*/ 953 w 960"/>
                <a:gd name="T113" fmla="*/ 0 h 591"/>
                <a:gd name="T114" fmla="*/ 953 w 960"/>
                <a:gd name="T115" fmla="*/ 0 h 5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60" h="591">
                  <a:moveTo>
                    <a:pt x="953" y="0"/>
                  </a:moveTo>
                  <a:lnTo>
                    <a:pt x="908" y="44"/>
                  </a:lnTo>
                  <a:lnTo>
                    <a:pt x="860" y="85"/>
                  </a:lnTo>
                  <a:lnTo>
                    <a:pt x="812" y="128"/>
                  </a:lnTo>
                  <a:lnTo>
                    <a:pt x="764" y="170"/>
                  </a:lnTo>
                  <a:lnTo>
                    <a:pt x="716" y="209"/>
                  </a:lnTo>
                  <a:lnTo>
                    <a:pt x="661" y="250"/>
                  </a:lnTo>
                  <a:lnTo>
                    <a:pt x="610" y="287"/>
                  </a:lnTo>
                  <a:lnTo>
                    <a:pt x="552" y="324"/>
                  </a:lnTo>
                  <a:lnTo>
                    <a:pt x="521" y="343"/>
                  </a:lnTo>
                  <a:lnTo>
                    <a:pt x="487" y="361"/>
                  </a:lnTo>
                  <a:lnTo>
                    <a:pt x="456" y="378"/>
                  </a:lnTo>
                  <a:lnTo>
                    <a:pt x="421" y="396"/>
                  </a:lnTo>
                  <a:lnTo>
                    <a:pt x="391" y="411"/>
                  </a:lnTo>
                  <a:lnTo>
                    <a:pt x="356" y="426"/>
                  </a:lnTo>
                  <a:lnTo>
                    <a:pt x="322" y="441"/>
                  </a:lnTo>
                  <a:lnTo>
                    <a:pt x="288" y="456"/>
                  </a:lnTo>
                  <a:lnTo>
                    <a:pt x="253" y="472"/>
                  </a:lnTo>
                  <a:lnTo>
                    <a:pt x="219" y="487"/>
                  </a:lnTo>
                  <a:lnTo>
                    <a:pt x="185" y="500"/>
                  </a:lnTo>
                  <a:lnTo>
                    <a:pt x="150" y="515"/>
                  </a:lnTo>
                  <a:lnTo>
                    <a:pt x="113" y="528"/>
                  </a:lnTo>
                  <a:lnTo>
                    <a:pt x="78" y="541"/>
                  </a:lnTo>
                  <a:lnTo>
                    <a:pt x="41" y="556"/>
                  </a:lnTo>
                  <a:lnTo>
                    <a:pt x="3" y="569"/>
                  </a:lnTo>
                  <a:lnTo>
                    <a:pt x="0" y="576"/>
                  </a:lnTo>
                  <a:lnTo>
                    <a:pt x="0" y="582"/>
                  </a:lnTo>
                  <a:lnTo>
                    <a:pt x="10" y="589"/>
                  </a:lnTo>
                  <a:lnTo>
                    <a:pt x="17" y="591"/>
                  </a:lnTo>
                  <a:lnTo>
                    <a:pt x="51" y="587"/>
                  </a:lnTo>
                  <a:lnTo>
                    <a:pt x="82" y="580"/>
                  </a:lnTo>
                  <a:lnTo>
                    <a:pt x="113" y="569"/>
                  </a:lnTo>
                  <a:lnTo>
                    <a:pt x="144" y="561"/>
                  </a:lnTo>
                  <a:lnTo>
                    <a:pt x="174" y="548"/>
                  </a:lnTo>
                  <a:lnTo>
                    <a:pt x="202" y="537"/>
                  </a:lnTo>
                  <a:lnTo>
                    <a:pt x="229" y="524"/>
                  </a:lnTo>
                  <a:lnTo>
                    <a:pt x="257" y="511"/>
                  </a:lnTo>
                  <a:lnTo>
                    <a:pt x="291" y="493"/>
                  </a:lnTo>
                  <a:lnTo>
                    <a:pt x="329" y="478"/>
                  </a:lnTo>
                  <a:lnTo>
                    <a:pt x="363" y="461"/>
                  </a:lnTo>
                  <a:lnTo>
                    <a:pt x="397" y="443"/>
                  </a:lnTo>
                  <a:lnTo>
                    <a:pt x="428" y="426"/>
                  </a:lnTo>
                  <a:lnTo>
                    <a:pt x="463" y="406"/>
                  </a:lnTo>
                  <a:lnTo>
                    <a:pt x="493" y="389"/>
                  </a:lnTo>
                  <a:lnTo>
                    <a:pt x="524" y="369"/>
                  </a:lnTo>
                  <a:lnTo>
                    <a:pt x="586" y="328"/>
                  </a:lnTo>
                  <a:lnTo>
                    <a:pt x="648" y="285"/>
                  </a:lnTo>
                  <a:lnTo>
                    <a:pt x="703" y="241"/>
                  </a:lnTo>
                  <a:lnTo>
                    <a:pt x="757" y="196"/>
                  </a:lnTo>
                  <a:lnTo>
                    <a:pt x="809" y="150"/>
                  </a:lnTo>
                  <a:lnTo>
                    <a:pt x="860" y="104"/>
                  </a:lnTo>
                  <a:lnTo>
                    <a:pt x="912" y="57"/>
                  </a:lnTo>
                  <a:lnTo>
                    <a:pt x="960" y="7"/>
                  </a:lnTo>
                  <a:lnTo>
                    <a:pt x="960" y="5"/>
                  </a:lnTo>
                  <a:lnTo>
                    <a:pt x="956" y="2"/>
                  </a:lnTo>
                  <a:lnTo>
                    <a:pt x="956" y="0"/>
                  </a:lnTo>
                  <a:lnTo>
                    <a:pt x="9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7" name="Freeform 6"/>
            <p:cNvSpPr>
              <a:spLocks/>
            </p:cNvSpPr>
            <p:nvPr/>
          </p:nvSpPr>
          <p:spPr bwMode="auto">
            <a:xfrm>
              <a:off x="2870" y="-12"/>
              <a:ext cx="891" cy="641"/>
            </a:xfrm>
            <a:custGeom>
              <a:avLst/>
              <a:gdLst>
                <a:gd name="T0" fmla="*/ 3 w 891"/>
                <a:gd name="T1" fmla="*/ 5 h 641"/>
                <a:gd name="T2" fmla="*/ 41 w 891"/>
                <a:gd name="T3" fmla="*/ 52 h 641"/>
                <a:gd name="T4" fmla="*/ 82 w 891"/>
                <a:gd name="T5" fmla="*/ 100 h 641"/>
                <a:gd name="T6" fmla="*/ 123 w 891"/>
                <a:gd name="T7" fmla="*/ 146 h 641"/>
                <a:gd name="T8" fmla="*/ 168 w 891"/>
                <a:gd name="T9" fmla="*/ 191 h 641"/>
                <a:gd name="T10" fmla="*/ 212 w 891"/>
                <a:gd name="T11" fmla="*/ 237 h 641"/>
                <a:gd name="T12" fmla="*/ 260 w 891"/>
                <a:gd name="T13" fmla="*/ 280 h 641"/>
                <a:gd name="T14" fmla="*/ 312 w 891"/>
                <a:gd name="T15" fmla="*/ 324 h 641"/>
                <a:gd name="T16" fmla="*/ 367 w 891"/>
                <a:gd name="T17" fmla="*/ 365 h 641"/>
                <a:gd name="T18" fmla="*/ 422 w 891"/>
                <a:gd name="T19" fmla="*/ 404 h 641"/>
                <a:gd name="T20" fmla="*/ 480 w 891"/>
                <a:gd name="T21" fmla="*/ 441 h 641"/>
                <a:gd name="T22" fmla="*/ 542 w 891"/>
                <a:gd name="T23" fmla="*/ 478 h 641"/>
                <a:gd name="T24" fmla="*/ 607 w 891"/>
                <a:gd name="T25" fmla="*/ 513 h 641"/>
                <a:gd name="T26" fmla="*/ 672 w 891"/>
                <a:gd name="T27" fmla="*/ 545 h 641"/>
                <a:gd name="T28" fmla="*/ 737 w 891"/>
                <a:gd name="T29" fmla="*/ 578 h 641"/>
                <a:gd name="T30" fmla="*/ 806 w 891"/>
                <a:gd name="T31" fmla="*/ 611 h 641"/>
                <a:gd name="T32" fmla="*/ 874 w 891"/>
                <a:gd name="T33" fmla="*/ 639 h 641"/>
                <a:gd name="T34" fmla="*/ 885 w 891"/>
                <a:gd name="T35" fmla="*/ 641 h 641"/>
                <a:gd name="T36" fmla="*/ 891 w 891"/>
                <a:gd name="T37" fmla="*/ 637 h 641"/>
                <a:gd name="T38" fmla="*/ 891 w 891"/>
                <a:gd name="T39" fmla="*/ 628 h 641"/>
                <a:gd name="T40" fmla="*/ 885 w 891"/>
                <a:gd name="T41" fmla="*/ 621 h 641"/>
                <a:gd name="T42" fmla="*/ 833 w 891"/>
                <a:gd name="T43" fmla="*/ 589 h 641"/>
                <a:gd name="T44" fmla="*/ 775 w 891"/>
                <a:gd name="T45" fmla="*/ 558 h 641"/>
                <a:gd name="T46" fmla="*/ 717 w 891"/>
                <a:gd name="T47" fmla="*/ 528 h 641"/>
                <a:gd name="T48" fmla="*/ 655 w 891"/>
                <a:gd name="T49" fmla="*/ 502 h 641"/>
                <a:gd name="T50" fmla="*/ 593 w 891"/>
                <a:gd name="T51" fmla="*/ 474 h 641"/>
                <a:gd name="T52" fmla="*/ 531 w 891"/>
                <a:gd name="T53" fmla="*/ 446 h 641"/>
                <a:gd name="T54" fmla="*/ 473 w 891"/>
                <a:gd name="T55" fmla="*/ 415 h 641"/>
                <a:gd name="T56" fmla="*/ 418 w 891"/>
                <a:gd name="T57" fmla="*/ 383 h 641"/>
                <a:gd name="T58" fmla="*/ 356 w 891"/>
                <a:gd name="T59" fmla="*/ 339 h 641"/>
                <a:gd name="T60" fmla="*/ 298 w 891"/>
                <a:gd name="T61" fmla="*/ 296 h 641"/>
                <a:gd name="T62" fmla="*/ 243 w 891"/>
                <a:gd name="T63" fmla="*/ 250 h 641"/>
                <a:gd name="T64" fmla="*/ 192 w 891"/>
                <a:gd name="T65" fmla="*/ 202 h 641"/>
                <a:gd name="T66" fmla="*/ 144 w 891"/>
                <a:gd name="T67" fmla="*/ 154 h 641"/>
                <a:gd name="T68" fmla="*/ 96 w 891"/>
                <a:gd name="T69" fmla="*/ 104 h 641"/>
                <a:gd name="T70" fmla="*/ 51 w 891"/>
                <a:gd name="T71" fmla="*/ 54 h 641"/>
                <a:gd name="T72" fmla="*/ 10 w 891"/>
                <a:gd name="T73" fmla="*/ 5 h 641"/>
                <a:gd name="T74" fmla="*/ 7 w 891"/>
                <a:gd name="T75" fmla="*/ 2 h 641"/>
                <a:gd name="T76" fmla="*/ 3 w 891"/>
                <a:gd name="T77" fmla="*/ 0 h 641"/>
                <a:gd name="T78" fmla="*/ 0 w 891"/>
                <a:gd name="T79" fmla="*/ 0 h 641"/>
                <a:gd name="T80" fmla="*/ 3 w 891"/>
                <a:gd name="T81" fmla="*/ 5 h 641"/>
                <a:gd name="T82" fmla="*/ 3 w 891"/>
                <a:gd name="T83" fmla="*/ 5 h 6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91" h="641">
                  <a:moveTo>
                    <a:pt x="3" y="5"/>
                  </a:moveTo>
                  <a:lnTo>
                    <a:pt x="41" y="52"/>
                  </a:lnTo>
                  <a:lnTo>
                    <a:pt x="82" y="100"/>
                  </a:lnTo>
                  <a:lnTo>
                    <a:pt x="123" y="146"/>
                  </a:lnTo>
                  <a:lnTo>
                    <a:pt x="168" y="191"/>
                  </a:lnTo>
                  <a:lnTo>
                    <a:pt x="212" y="237"/>
                  </a:lnTo>
                  <a:lnTo>
                    <a:pt x="260" y="280"/>
                  </a:lnTo>
                  <a:lnTo>
                    <a:pt x="312" y="324"/>
                  </a:lnTo>
                  <a:lnTo>
                    <a:pt x="367" y="365"/>
                  </a:lnTo>
                  <a:lnTo>
                    <a:pt x="422" y="404"/>
                  </a:lnTo>
                  <a:lnTo>
                    <a:pt x="480" y="441"/>
                  </a:lnTo>
                  <a:lnTo>
                    <a:pt x="542" y="478"/>
                  </a:lnTo>
                  <a:lnTo>
                    <a:pt x="607" y="513"/>
                  </a:lnTo>
                  <a:lnTo>
                    <a:pt x="672" y="545"/>
                  </a:lnTo>
                  <a:lnTo>
                    <a:pt x="737" y="578"/>
                  </a:lnTo>
                  <a:lnTo>
                    <a:pt x="806" y="611"/>
                  </a:lnTo>
                  <a:lnTo>
                    <a:pt x="874" y="639"/>
                  </a:lnTo>
                  <a:lnTo>
                    <a:pt x="885" y="641"/>
                  </a:lnTo>
                  <a:lnTo>
                    <a:pt x="891" y="637"/>
                  </a:lnTo>
                  <a:lnTo>
                    <a:pt x="891" y="628"/>
                  </a:lnTo>
                  <a:lnTo>
                    <a:pt x="885" y="621"/>
                  </a:lnTo>
                  <a:lnTo>
                    <a:pt x="833" y="589"/>
                  </a:lnTo>
                  <a:lnTo>
                    <a:pt x="775" y="558"/>
                  </a:lnTo>
                  <a:lnTo>
                    <a:pt x="717" y="528"/>
                  </a:lnTo>
                  <a:lnTo>
                    <a:pt x="655" y="502"/>
                  </a:lnTo>
                  <a:lnTo>
                    <a:pt x="593" y="474"/>
                  </a:lnTo>
                  <a:lnTo>
                    <a:pt x="531" y="446"/>
                  </a:lnTo>
                  <a:lnTo>
                    <a:pt x="473" y="415"/>
                  </a:lnTo>
                  <a:lnTo>
                    <a:pt x="418" y="383"/>
                  </a:lnTo>
                  <a:lnTo>
                    <a:pt x="356" y="339"/>
                  </a:lnTo>
                  <a:lnTo>
                    <a:pt x="298" y="296"/>
                  </a:lnTo>
                  <a:lnTo>
                    <a:pt x="243" y="250"/>
                  </a:lnTo>
                  <a:lnTo>
                    <a:pt x="192" y="202"/>
                  </a:lnTo>
                  <a:lnTo>
                    <a:pt x="144" y="154"/>
                  </a:lnTo>
                  <a:lnTo>
                    <a:pt x="96" y="104"/>
                  </a:lnTo>
                  <a:lnTo>
                    <a:pt x="51" y="54"/>
                  </a:lnTo>
                  <a:lnTo>
                    <a:pt x="10" y="5"/>
                  </a:lnTo>
                  <a:lnTo>
                    <a:pt x="7" y="2"/>
                  </a:lnTo>
                  <a:lnTo>
                    <a:pt x="3" y="0"/>
                  </a:lnTo>
                  <a:lnTo>
                    <a:pt x="0" y="0"/>
                  </a:lnTo>
                  <a:lnTo>
                    <a:pt x="3"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8" name="Freeform 7"/>
            <p:cNvSpPr>
              <a:spLocks/>
            </p:cNvSpPr>
            <p:nvPr/>
          </p:nvSpPr>
          <p:spPr bwMode="auto">
            <a:xfrm>
              <a:off x="1995" y="84"/>
              <a:ext cx="868" cy="552"/>
            </a:xfrm>
            <a:custGeom>
              <a:avLst/>
              <a:gdLst>
                <a:gd name="T0" fmla="*/ 858 w 868"/>
                <a:gd name="T1" fmla="*/ 0 h 552"/>
                <a:gd name="T2" fmla="*/ 810 w 868"/>
                <a:gd name="T3" fmla="*/ 32 h 552"/>
                <a:gd name="T4" fmla="*/ 762 w 868"/>
                <a:gd name="T5" fmla="*/ 67 h 552"/>
                <a:gd name="T6" fmla="*/ 717 w 868"/>
                <a:gd name="T7" fmla="*/ 102 h 552"/>
                <a:gd name="T8" fmla="*/ 676 w 868"/>
                <a:gd name="T9" fmla="*/ 139 h 552"/>
                <a:gd name="T10" fmla="*/ 631 w 868"/>
                <a:gd name="T11" fmla="*/ 174 h 552"/>
                <a:gd name="T12" fmla="*/ 590 w 868"/>
                <a:gd name="T13" fmla="*/ 210 h 552"/>
                <a:gd name="T14" fmla="*/ 546 w 868"/>
                <a:gd name="T15" fmla="*/ 245 h 552"/>
                <a:gd name="T16" fmla="*/ 498 w 868"/>
                <a:gd name="T17" fmla="*/ 278 h 552"/>
                <a:gd name="T18" fmla="*/ 450 w 868"/>
                <a:gd name="T19" fmla="*/ 308 h 552"/>
                <a:gd name="T20" fmla="*/ 398 w 868"/>
                <a:gd name="T21" fmla="*/ 343 h 552"/>
                <a:gd name="T22" fmla="*/ 343 w 868"/>
                <a:gd name="T23" fmla="*/ 378 h 552"/>
                <a:gd name="T24" fmla="*/ 281 w 868"/>
                <a:gd name="T25" fmla="*/ 413 h 552"/>
                <a:gd name="T26" fmla="*/ 220 w 868"/>
                <a:gd name="T27" fmla="*/ 443 h 552"/>
                <a:gd name="T28" fmla="*/ 151 w 868"/>
                <a:gd name="T29" fmla="*/ 469 h 552"/>
                <a:gd name="T30" fmla="*/ 86 w 868"/>
                <a:gd name="T31" fmla="*/ 486 h 552"/>
                <a:gd name="T32" fmla="*/ 17 w 868"/>
                <a:gd name="T33" fmla="*/ 495 h 552"/>
                <a:gd name="T34" fmla="*/ 0 w 868"/>
                <a:gd name="T35" fmla="*/ 504 h 552"/>
                <a:gd name="T36" fmla="*/ 0 w 868"/>
                <a:gd name="T37" fmla="*/ 519 h 552"/>
                <a:gd name="T38" fmla="*/ 14 w 868"/>
                <a:gd name="T39" fmla="*/ 534 h 552"/>
                <a:gd name="T40" fmla="*/ 31 w 868"/>
                <a:gd name="T41" fmla="*/ 545 h 552"/>
                <a:gd name="T42" fmla="*/ 79 w 868"/>
                <a:gd name="T43" fmla="*/ 552 h 552"/>
                <a:gd name="T44" fmla="*/ 127 w 868"/>
                <a:gd name="T45" fmla="*/ 547 h 552"/>
                <a:gd name="T46" fmla="*/ 179 w 868"/>
                <a:gd name="T47" fmla="*/ 532 h 552"/>
                <a:gd name="T48" fmla="*/ 230 w 868"/>
                <a:gd name="T49" fmla="*/ 512 h 552"/>
                <a:gd name="T50" fmla="*/ 278 w 868"/>
                <a:gd name="T51" fmla="*/ 491 h 552"/>
                <a:gd name="T52" fmla="*/ 323 w 868"/>
                <a:gd name="T53" fmla="*/ 465 h 552"/>
                <a:gd name="T54" fmla="*/ 364 w 868"/>
                <a:gd name="T55" fmla="*/ 441 h 552"/>
                <a:gd name="T56" fmla="*/ 398 w 868"/>
                <a:gd name="T57" fmla="*/ 421 h 552"/>
                <a:gd name="T58" fmla="*/ 470 w 868"/>
                <a:gd name="T59" fmla="*/ 378 h 552"/>
                <a:gd name="T60" fmla="*/ 535 w 868"/>
                <a:gd name="T61" fmla="*/ 330 h 552"/>
                <a:gd name="T62" fmla="*/ 600 w 868"/>
                <a:gd name="T63" fmla="*/ 280 h 552"/>
                <a:gd name="T64" fmla="*/ 662 w 868"/>
                <a:gd name="T65" fmla="*/ 230 h 552"/>
                <a:gd name="T66" fmla="*/ 720 w 868"/>
                <a:gd name="T67" fmla="*/ 178 h 552"/>
                <a:gd name="T68" fmla="*/ 775 w 868"/>
                <a:gd name="T69" fmla="*/ 124 h 552"/>
                <a:gd name="T70" fmla="*/ 823 w 868"/>
                <a:gd name="T71" fmla="*/ 69 h 552"/>
                <a:gd name="T72" fmla="*/ 868 w 868"/>
                <a:gd name="T73" fmla="*/ 13 h 552"/>
                <a:gd name="T74" fmla="*/ 868 w 868"/>
                <a:gd name="T75" fmla="*/ 8 h 552"/>
                <a:gd name="T76" fmla="*/ 865 w 868"/>
                <a:gd name="T77" fmla="*/ 4 h 552"/>
                <a:gd name="T78" fmla="*/ 861 w 868"/>
                <a:gd name="T79" fmla="*/ 0 h 552"/>
                <a:gd name="T80" fmla="*/ 858 w 868"/>
                <a:gd name="T81" fmla="*/ 0 h 552"/>
                <a:gd name="T82" fmla="*/ 858 w 868"/>
                <a:gd name="T83" fmla="*/ 0 h 5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8" h="552">
                  <a:moveTo>
                    <a:pt x="858" y="0"/>
                  </a:moveTo>
                  <a:lnTo>
                    <a:pt x="810" y="32"/>
                  </a:lnTo>
                  <a:lnTo>
                    <a:pt x="762" y="67"/>
                  </a:lnTo>
                  <a:lnTo>
                    <a:pt x="717" y="102"/>
                  </a:lnTo>
                  <a:lnTo>
                    <a:pt x="676" y="139"/>
                  </a:lnTo>
                  <a:lnTo>
                    <a:pt x="631" y="174"/>
                  </a:lnTo>
                  <a:lnTo>
                    <a:pt x="590" y="210"/>
                  </a:lnTo>
                  <a:lnTo>
                    <a:pt x="546" y="245"/>
                  </a:lnTo>
                  <a:lnTo>
                    <a:pt x="498" y="278"/>
                  </a:lnTo>
                  <a:lnTo>
                    <a:pt x="450" y="308"/>
                  </a:lnTo>
                  <a:lnTo>
                    <a:pt x="398" y="343"/>
                  </a:lnTo>
                  <a:lnTo>
                    <a:pt x="343" y="378"/>
                  </a:lnTo>
                  <a:lnTo>
                    <a:pt x="281" y="413"/>
                  </a:lnTo>
                  <a:lnTo>
                    <a:pt x="220" y="443"/>
                  </a:lnTo>
                  <a:lnTo>
                    <a:pt x="151" y="469"/>
                  </a:lnTo>
                  <a:lnTo>
                    <a:pt x="86" y="486"/>
                  </a:lnTo>
                  <a:lnTo>
                    <a:pt x="17" y="495"/>
                  </a:lnTo>
                  <a:lnTo>
                    <a:pt x="0" y="504"/>
                  </a:lnTo>
                  <a:lnTo>
                    <a:pt x="0" y="519"/>
                  </a:lnTo>
                  <a:lnTo>
                    <a:pt x="14" y="534"/>
                  </a:lnTo>
                  <a:lnTo>
                    <a:pt x="31" y="545"/>
                  </a:lnTo>
                  <a:lnTo>
                    <a:pt x="79" y="552"/>
                  </a:lnTo>
                  <a:lnTo>
                    <a:pt x="127" y="547"/>
                  </a:lnTo>
                  <a:lnTo>
                    <a:pt x="179" y="532"/>
                  </a:lnTo>
                  <a:lnTo>
                    <a:pt x="230" y="512"/>
                  </a:lnTo>
                  <a:lnTo>
                    <a:pt x="278" y="491"/>
                  </a:lnTo>
                  <a:lnTo>
                    <a:pt x="323" y="465"/>
                  </a:lnTo>
                  <a:lnTo>
                    <a:pt x="364" y="441"/>
                  </a:lnTo>
                  <a:lnTo>
                    <a:pt x="398" y="421"/>
                  </a:lnTo>
                  <a:lnTo>
                    <a:pt x="470" y="378"/>
                  </a:lnTo>
                  <a:lnTo>
                    <a:pt x="535" y="330"/>
                  </a:lnTo>
                  <a:lnTo>
                    <a:pt x="600" y="280"/>
                  </a:lnTo>
                  <a:lnTo>
                    <a:pt x="662" y="230"/>
                  </a:lnTo>
                  <a:lnTo>
                    <a:pt x="720" y="178"/>
                  </a:lnTo>
                  <a:lnTo>
                    <a:pt x="775" y="124"/>
                  </a:lnTo>
                  <a:lnTo>
                    <a:pt x="823" y="69"/>
                  </a:lnTo>
                  <a:lnTo>
                    <a:pt x="868" y="13"/>
                  </a:lnTo>
                  <a:lnTo>
                    <a:pt x="868" y="8"/>
                  </a:lnTo>
                  <a:lnTo>
                    <a:pt x="865" y="4"/>
                  </a:lnTo>
                  <a:lnTo>
                    <a:pt x="861" y="0"/>
                  </a:lnTo>
                  <a:lnTo>
                    <a:pt x="85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9" name="Freeform 8"/>
            <p:cNvSpPr>
              <a:spLocks/>
            </p:cNvSpPr>
            <p:nvPr/>
          </p:nvSpPr>
          <p:spPr bwMode="auto">
            <a:xfrm>
              <a:off x="2849" y="58"/>
              <a:ext cx="779" cy="614"/>
            </a:xfrm>
            <a:custGeom>
              <a:avLst/>
              <a:gdLst>
                <a:gd name="T0" fmla="*/ 0 w 779"/>
                <a:gd name="T1" fmla="*/ 6 h 614"/>
                <a:gd name="T2" fmla="*/ 24 w 779"/>
                <a:gd name="T3" fmla="*/ 52 h 614"/>
                <a:gd name="T4" fmla="*/ 52 w 779"/>
                <a:gd name="T5" fmla="*/ 97 h 614"/>
                <a:gd name="T6" fmla="*/ 83 w 779"/>
                <a:gd name="T7" fmla="*/ 143 h 614"/>
                <a:gd name="T8" fmla="*/ 117 w 779"/>
                <a:gd name="T9" fmla="*/ 187 h 614"/>
                <a:gd name="T10" fmla="*/ 155 w 779"/>
                <a:gd name="T11" fmla="*/ 232 h 614"/>
                <a:gd name="T12" fmla="*/ 196 w 779"/>
                <a:gd name="T13" fmla="*/ 276 h 614"/>
                <a:gd name="T14" fmla="*/ 240 w 779"/>
                <a:gd name="T15" fmla="*/ 317 h 614"/>
                <a:gd name="T16" fmla="*/ 288 w 779"/>
                <a:gd name="T17" fmla="*/ 358 h 614"/>
                <a:gd name="T18" fmla="*/ 340 w 779"/>
                <a:gd name="T19" fmla="*/ 397 h 614"/>
                <a:gd name="T20" fmla="*/ 395 w 779"/>
                <a:gd name="T21" fmla="*/ 434 h 614"/>
                <a:gd name="T22" fmla="*/ 449 w 779"/>
                <a:gd name="T23" fmla="*/ 471 h 614"/>
                <a:gd name="T24" fmla="*/ 508 w 779"/>
                <a:gd name="T25" fmla="*/ 504 h 614"/>
                <a:gd name="T26" fmla="*/ 570 w 779"/>
                <a:gd name="T27" fmla="*/ 536 h 614"/>
                <a:gd name="T28" fmla="*/ 631 w 779"/>
                <a:gd name="T29" fmla="*/ 565 h 614"/>
                <a:gd name="T30" fmla="*/ 696 w 779"/>
                <a:gd name="T31" fmla="*/ 591 h 614"/>
                <a:gd name="T32" fmla="*/ 765 w 779"/>
                <a:gd name="T33" fmla="*/ 614 h 614"/>
                <a:gd name="T34" fmla="*/ 779 w 779"/>
                <a:gd name="T35" fmla="*/ 612 h 614"/>
                <a:gd name="T36" fmla="*/ 779 w 779"/>
                <a:gd name="T37" fmla="*/ 601 h 614"/>
                <a:gd name="T38" fmla="*/ 772 w 779"/>
                <a:gd name="T39" fmla="*/ 588 h 614"/>
                <a:gd name="T40" fmla="*/ 765 w 779"/>
                <a:gd name="T41" fmla="*/ 580 h 614"/>
                <a:gd name="T42" fmla="*/ 703 w 779"/>
                <a:gd name="T43" fmla="*/ 549 h 614"/>
                <a:gd name="T44" fmla="*/ 645 w 779"/>
                <a:gd name="T45" fmla="*/ 519 h 614"/>
                <a:gd name="T46" fmla="*/ 587 w 779"/>
                <a:gd name="T47" fmla="*/ 488 h 614"/>
                <a:gd name="T48" fmla="*/ 528 w 779"/>
                <a:gd name="T49" fmla="*/ 458 h 614"/>
                <a:gd name="T50" fmla="*/ 473 w 779"/>
                <a:gd name="T51" fmla="*/ 428 h 614"/>
                <a:gd name="T52" fmla="*/ 422 w 779"/>
                <a:gd name="T53" fmla="*/ 397 h 614"/>
                <a:gd name="T54" fmla="*/ 371 w 779"/>
                <a:gd name="T55" fmla="*/ 365 h 614"/>
                <a:gd name="T56" fmla="*/ 319 w 779"/>
                <a:gd name="T57" fmla="*/ 330 h 614"/>
                <a:gd name="T58" fmla="*/ 275 w 779"/>
                <a:gd name="T59" fmla="*/ 295 h 614"/>
                <a:gd name="T60" fmla="*/ 227 w 779"/>
                <a:gd name="T61" fmla="*/ 260 h 614"/>
                <a:gd name="T62" fmla="*/ 185 w 779"/>
                <a:gd name="T63" fmla="*/ 223 h 614"/>
                <a:gd name="T64" fmla="*/ 144 w 779"/>
                <a:gd name="T65" fmla="*/ 184 h 614"/>
                <a:gd name="T66" fmla="*/ 110 w 779"/>
                <a:gd name="T67" fmla="*/ 143 h 614"/>
                <a:gd name="T68" fmla="*/ 76 w 779"/>
                <a:gd name="T69" fmla="*/ 100 h 614"/>
                <a:gd name="T70" fmla="*/ 41 w 779"/>
                <a:gd name="T71" fmla="*/ 56 h 614"/>
                <a:gd name="T72" fmla="*/ 14 w 779"/>
                <a:gd name="T73" fmla="*/ 8 h 614"/>
                <a:gd name="T74" fmla="*/ 11 w 779"/>
                <a:gd name="T75" fmla="*/ 4 h 614"/>
                <a:gd name="T76" fmla="*/ 4 w 779"/>
                <a:gd name="T77" fmla="*/ 0 h 614"/>
                <a:gd name="T78" fmla="*/ 0 w 779"/>
                <a:gd name="T79" fmla="*/ 0 h 614"/>
                <a:gd name="T80" fmla="*/ 0 w 779"/>
                <a:gd name="T81" fmla="*/ 6 h 614"/>
                <a:gd name="T82" fmla="*/ 0 w 779"/>
                <a:gd name="T83" fmla="*/ 6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9" h="614">
                  <a:moveTo>
                    <a:pt x="0" y="6"/>
                  </a:moveTo>
                  <a:lnTo>
                    <a:pt x="24" y="52"/>
                  </a:lnTo>
                  <a:lnTo>
                    <a:pt x="52" y="97"/>
                  </a:lnTo>
                  <a:lnTo>
                    <a:pt x="83" y="143"/>
                  </a:lnTo>
                  <a:lnTo>
                    <a:pt x="117" y="187"/>
                  </a:lnTo>
                  <a:lnTo>
                    <a:pt x="155" y="232"/>
                  </a:lnTo>
                  <a:lnTo>
                    <a:pt x="196" y="276"/>
                  </a:lnTo>
                  <a:lnTo>
                    <a:pt x="240" y="317"/>
                  </a:lnTo>
                  <a:lnTo>
                    <a:pt x="288" y="358"/>
                  </a:lnTo>
                  <a:lnTo>
                    <a:pt x="340" y="397"/>
                  </a:lnTo>
                  <a:lnTo>
                    <a:pt x="395" y="434"/>
                  </a:lnTo>
                  <a:lnTo>
                    <a:pt x="449" y="471"/>
                  </a:lnTo>
                  <a:lnTo>
                    <a:pt x="508" y="504"/>
                  </a:lnTo>
                  <a:lnTo>
                    <a:pt x="570" y="536"/>
                  </a:lnTo>
                  <a:lnTo>
                    <a:pt x="631" y="565"/>
                  </a:lnTo>
                  <a:lnTo>
                    <a:pt x="696" y="591"/>
                  </a:lnTo>
                  <a:lnTo>
                    <a:pt x="765" y="614"/>
                  </a:lnTo>
                  <a:lnTo>
                    <a:pt x="779" y="612"/>
                  </a:lnTo>
                  <a:lnTo>
                    <a:pt x="779" y="601"/>
                  </a:lnTo>
                  <a:lnTo>
                    <a:pt x="772" y="588"/>
                  </a:lnTo>
                  <a:lnTo>
                    <a:pt x="765" y="580"/>
                  </a:lnTo>
                  <a:lnTo>
                    <a:pt x="703" y="549"/>
                  </a:lnTo>
                  <a:lnTo>
                    <a:pt x="645" y="519"/>
                  </a:lnTo>
                  <a:lnTo>
                    <a:pt x="587" y="488"/>
                  </a:lnTo>
                  <a:lnTo>
                    <a:pt x="528" y="458"/>
                  </a:lnTo>
                  <a:lnTo>
                    <a:pt x="473" y="428"/>
                  </a:lnTo>
                  <a:lnTo>
                    <a:pt x="422" y="397"/>
                  </a:lnTo>
                  <a:lnTo>
                    <a:pt x="371" y="365"/>
                  </a:lnTo>
                  <a:lnTo>
                    <a:pt x="319" y="330"/>
                  </a:lnTo>
                  <a:lnTo>
                    <a:pt x="275" y="295"/>
                  </a:lnTo>
                  <a:lnTo>
                    <a:pt x="227" y="260"/>
                  </a:lnTo>
                  <a:lnTo>
                    <a:pt x="185" y="223"/>
                  </a:lnTo>
                  <a:lnTo>
                    <a:pt x="144" y="184"/>
                  </a:lnTo>
                  <a:lnTo>
                    <a:pt x="110" y="143"/>
                  </a:lnTo>
                  <a:lnTo>
                    <a:pt x="76" y="100"/>
                  </a:lnTo>
                  <a:lnTo>
                    <a:pt x="41" y="56"/>
                  </a:lnTo>
                  <a:lnTo>
                    <a:pt x="14" y="8"/>
                  </a:lnTo>
                  <a:lnTo>
                    <a:pt x="11" y="4"/>
                  </a:lnTo>
                  <a:lnTo>
                    <a:pt x="4" y="0"/>
                  </a:lnTo>
                  <a:lnTo>
                    <a:pt x="0" y="0"/>
                  </a:lnTo>
                  <a:lnTo>
                    <a:pt x="0" y="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0" name="Freeform 9"/>
            <p:cNvSpPr>
              <a:spLocks/>
            </p:cNvSpPr>
            <p:nvPr/>
          </p:nvSpPr>
          <p:spPr bwMode="auto">
            <a:xfrm>
              <a:off x="2558" y="440"/>
              <a:ext cx="703" cy="424"/>
            </a:xfrm>
            <a:custGeom>
              <a:avLst/>
              <a:gdLst>
                <a:gd name="T0" fmla="*/ 72 w 703"/>
                <a:gd name="T1" fmla="*/ 387 h 424"/>
                <a:gd name="T2" fmla="*/ 103 w 703"/>
                <a:gd name="T3" fmla="*/ 291 h 424"/>
                <a:gd name="T4" fmla="*/ 103 w 703"/>
                <a:gd name="T5" fmla="*/ 191 h 424"/>
                <a:gd name="T6" fmla="*/ 147 w 703"/>
                <a:gd name="T7" fmla="*/ 100 h 424"/>
                <a:gd name="T8" fmla="*/ 236 w 703"/>
                <a:gd name="T9" fmla="*/ 30 h 424"/>
                <a:gd name="T10" fmla="*/ 319 w 703"/>
                <a:gd name="T11" fmla="*/ 30 h 424"/>
                <a:gd name="T12" fmla="*/ 387 w 703"/>
                <a:gd name="T13" fmla="*/ 72 h 424"/>
                <a:gd name="T14" fmla="*/ 432 w 703"/>
                <a:gd name="T15" fmla="*/ 130 h 424"/>
                <a:gd name="T16" fmla="*/ 452 w 703"/>
                <a:gd name="T17" fmla="*/ 187 h 424"/>
                <a:gd name="T18" fmla="*/ 487 w 703"/>
                <a:gd name="T19" fmla="*/ 267 h 424"/>
                <a:gd name="T20" fmla="*/ 545 w 703"/>
                <a:gd name="T21" fmla="*/ 343 h 424"/>
                <a:gd name="T22" fmla="*/ 638 w 703"/>
                <a:gd name="T23" fmla="*/ 382 h 424"/>
                <a:gd name="T24" fmla="*/ 703 w 703"/>
                <a:gd name="T25" fmla="*/ 374 h 424"/>
                <a:gd name="T26" fmla="*/ 686 w 703"/>
                <a:gd name="T27" fmla="*/ 361 h 424"/>
                <a:gd name="T28" fmla="*/ 610 w 703"/>
                <a:gd name="T29" fmla="*/ 352 h 424"/>
                <a:gd name="T30" fmla="*/ 524 w 703"/>
                <a:gd name="T31" fmla="*/ 302 h 424"/>
                <a:gd name="T32" fmla="*/ 487 w 703"/>
                <a:gd name="T33" fmla="*/ 222 h 424"/>
                <a:gd name="T34" fmla="*/ 463 w 703"/>
                <a:gd name="T35" fmla="*/ 139 h 424"/>
                <a:gd name="T36" fmla="*/ 442 w 703"/>
                <a:gd name="T37" fmla="*/ 87 h 424"/>
                <a:gd name="T38" fmla="*/ 415 w 703"/>
                <a:gd name="T39" fmla="*/ 57 h 424"/>
                <a:gd name="T40" fmla="*/ 377 w 703"/>
                <a:gd name="T41" fmla="*/ 30 h 424"/>
                <a:gd name="T42" fmla="*/ 332 w 703"/>
                <a:gd name="T43" fmla="*/ 11 h 424"/>
                <a:gd name="T44" fmla="*/ 264 w 703"/>
                <a:gd name="T45" fmla="*/ 0 h 424"/>
                <a:gd name="T46" fmla="*/ 192 w 703"/>
                <a:gd name="T47" fmla="*/ 11 h 424"/>
                <a:gd name="T48" fmla="*/ 140 w 703"/>
                <a:gd name="T49" fmla="*/ 46 h 424"/>
                <a:gd name="T50" fmla="*/ 103 w 703"/>
                <a:gd name="T51" fmla="*/ 89 h 424"/>
                <a:gd name="T52" fmla="*/ 72 w 703"/>
                <a:gd name="T53" fmla="*/ 150 h 424"/>
                <a:gd name="T54" fmla="*/ 72 w 703"/>
                <a:gd name="T55" fmla="*/ 228 h 424"/>
                <a:gd name="T56" fmla="*/ 75 w 703"/>
                <a:gd name="T57" fmla="*/ 304 h 424"/>
                <a:gd name="T58" fmla="*/ 41 w 703"/>
                <a:gd name="T59" fmla="*/ 376 h 424"/>
                <a:gd name="T60" fmla="*/ 0 w 703"/>
                <a:gd name="T61" fmla="*/ 413 h 424"/>
                <a:gd name="T62" fmla="*/ 13 w 703"/>
                <a:gd name="T63" fmla="*/ 421 h 424"/>
                <a:gd name="T64" fmla="*/ 20 w 703"/>
                <a:gd name="T65" fmla="*/ 424 h 4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3" h="424">
                  <a:moveTo>
                    <a:pt x="20" y="424"/>
                  </a:moveTo>
                  <a:lnTo>
                    <a:pt x="72" y="387"/>
                  </a:lnTo>
                  <a:lnTo>
                    <a:pt x="96" y="341"/>
                  </a:lnTo>
                  <a:lnTo>
                    <a:pt x="103" y="291"/>
                  </a:lnTo>
                  <a:lnTo>
                    <a:pt x="99" y="241"/>
                  </a:lnTo>
                  <a:lnTo>
                    <a:pt x="103" y="191"/>
                  </a:lnTo>
                  <a:lnTo>
                    <a:pt x="116" y="143"/>
                  </a:lnTo>
                  <a:lnTo>
                    <a:pt x="147" y="100"/>
                  </a:lnTo>
                  <a:lnTo>
                    <a:pt x="192" y="57"/>
                  </a:lnTo>
                  <a:lnTo>
                    <a:pt x="236" y="30"/>
                  </a:lnTo>
                  <a:lnTo>
                    <a:pt x="277" y="24"/>
                  </a:lnTo>
                  <a:lnTo>
                    <a:pt x="319" y="30"/>
                  </a:lnTo>
                  <a:lnTo>
                    <a:pt x="353" y="48"/>
                  </a:lnTo>
                  <a:lnTo>
                    <a:pt x="387" y="72"/>
                  </a:lnTo>
                  <a:lnTo>
                    <a:pt x="411" y="100"/>
                  </a:lnTo>
                  <a:lnTo>
                    <a:pt x="432" y="130"/>
                  </a:lnTo>
                  <a:lnTo>
                    <a:pt x="442" y="156"/>
                  </a:lnTo>
                  <a:lnTo>
                    <a:pt x="452" y="187"/>
                  </a:lnTo>
                  <a:lnTo>
                    <a:pt x="466" y="226"/>
                  </a:lnTo>
                  <a:lnTo>
                    <a:pt x="487" y="267"/>
                  </a:lnTo>
                  <a:lnTo>
                    <a:pt x="511" y="306"/>
                  </a:lnTo>
                  <a:lnTo>
                    <a:pt x="545" y="343"/>
                  </a:lnTo>
                  <a:lnTo>
                    <a:pt x="586" y="369"/>
                  </a:lnTo>
                  <a:lnTo>
                    <a:pt x="638" y="382"/>
                  </a:lnTo>
                  <a:lnTo>
                    <a:pt x="699" y="378"/>
                  </a:lnTo>
                  <a:lnTo>
                    <a:pt x="703" y="374"/>
                  </a:lnTo>
                  <a:lnTo>
                    <a:pt x="696" y="367"/>
                  </a:lnTo>
                  <a:lnTo>
                    <a:pt x="686" y="361"/>
                  </a:lnTo>
                  <a:lnTo>
                    <a:pt x="679" y="358"/>
                  </a:lnTo>
                  <a:lnTo>
                    <a:pt x="610" y="352"/>
                  </a:lnTo>
                  <a:lnTo>
                    <a:pt x="562" y="332"/>
                  </a:lnTo>
                  <a:lnTo>
                    <a:pt x="524" y="302"/>
                  </a:lnTo>
                  <a:lnTo>
                    <a:pt x="500" y="263"/>
                  </a:lnTo>
                  <a:lnTo>
                    <a:pt x="487" y="222"/>
                  </a:lnTo>
                  <a:lnTo>
                    <a:pt x="473" y="178"/>
                  </a:lnTo>
                  <a:lnTo>
                    <a:pt x="463" y="139"/>
                  </a:lnTo>
                  <a:lnTo>
                    <a:pt x="452" y="104"/>
                  </a:lnTo>
                  <a:lnTo>
                    <a:pt x="442" y="87"/>
                  </a:lnTo>
                  <a:lnTo>
                    <a:pt x="428" y="72"/>
                  </a:lnTo>
                  <a:lnTo>
                    <a:pt x="415" y="57"/>
                  </a:lnTo>
                  <a:lnTo>
                    <a:pt x="398" y="43"/>
                  </a:lnTo>
                  <a:lnTo>
                    <a:pt x="377" y="30"/>
                  </a:lnTo>
                  <a:lnTo>
                    <a:pt x="356" y="20"/>
                  </a:lnTo>
                  <a:lnTo>
                    <a:pt x="332" y="11"/>
                  </a:lnTo>
                  <a:lnTo>
                    <a:pt x="305" y="4"/>
                  </a:lnTo>
                  <a:lnTo>
                    <a:pt x="264" y="0"/>
                  </a:lnTo>
                  <a:lnTo>
                    <a:pt x="226" y="2"/>
                  </a:lnTo>
                  <a:lnTo>
                    <a:pt x="192" y="11"/>
                  </a:lnTo>
                  <a:lnTo>
                    <a:pt x="164" y="26"/>
                  </a:lnTo>
                  <a:lnTo>
                    <a:pt x="140" y="46"/>
                  </a:lnTo>
                  <a:lnTo>
                    <a:pt x="120" y="67"/>
                  </a:lnTo>
                  <a:lnTo>
                    <a:pt x="103" y="89"/>
                  </a:lnTo>
                  <a:lnTo>
                    <a:pt x="89" y="111"/>
                  </a:lnTo>
                  <a:lnTo>
                    <a:pt x="72" y="150"/>
                  </a:lnTo>
                  <a:lnTo>
                    <a:pt x="68" y="187"/>
                  </a:lnTo>
                  <a:lnTo>
                    <a:pt x="72" y="228"/>
                  </a:lnTo>
                  <a:lnTo>
                    <a:pt x="75" y="265"/>
                  </a:lnTo>
                  <a:lnTo>
                    <a:pt x="75" y="304"/>
                  </a:lnTo>
                  <a:lnTo>
                    <a:pt x="65" y="341"/>
                  </a:lnTo>
                  <a:lnTo>
                    <a:pt x="41" y="376"/>
                  </a:lnTo>
                  <a:lnTo>
                    <a:pt x="0" y="408"/>
                  </a:lnTo>
                  <a:lnTo>
                    <a:pt x="0" y="413"/>
                  </a:lnTo>
                  <a:lnTo>
                    <a:pt x="7" y="417"/>
                  </a:lnTo>
                  <a:lnTo>
                    <a:pt x="13" y="421"/>
                  </a:lnTo>
                  <a:lnTo>
                    <a:pt x="20" y="4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1" name="Freeform 10"/>
            <p:cNvSpPr>
              <a:spLocks/>
            </p:cNvSpPr>
            <p:nvPr/>
          </p:nvSpPr>
          <p:spPr bwMode="auto">
            <a:xfrm>
              <a:off x="2681" y="788"/>
              <a:ext cx="230" cy="130"/>
            </a:xfrm>
            <a:custGeom>
              <a:avLst/>
              <a:gdLst>
                <a:gd name="T0" fmla="*/ 124 w 230"/>
                <a:gd name="T1" fmla="*/ 13 h 130"/>
                <a:gd name="T2" fmla="*/ 154 w 230"/>
                <a:gd name="T3" fmla="*/ 19 h 130"/>
                <a:gd name="T4" fmla="*/ 185 w 230"/>
                <a:gd name="T5" fmla="*/ 28 h 130"/>
                <a:gd name="T6" fmla="*/ 203 w 230"/>
                <a:gd name="T7" fmla="*/ 45 h 130"/>
                <a:gd name="T8" fmla="*/ 213 w 230"/>
                <a:gd name="T9" fmla="*/ 65 h 130"/>
                <a:gd name="T10" fmla="*/ 213 w 230"/>
                <a:gd name="T11" fmla="*/ 78 h 130"/>
                <a:gd name="T12" fmla="*/ 206 w 230"/>
                <a:gd name="T13" fmla="*/ 89 h 130"/>
                <a:gd name="T14" fmla="*/ 196 w 230"/>
                <a:gd name="T15" fmla="*/ 97 h 130"/>
                <a:gd name="T16" fmla="*/ 179 w 230"/>
                <a:gd name="T17" fmla="*/ 106 h 130"/>
                <a:gd name="T18" fmla="*/ 165 w 230"/>
                <a:gd name="T19" fmla="*/ 110 h 130"/>
                <a:gd name="T20" fmla="*/ 151 w 230"/>
                <a:gd name="T21" fmla="*/ 115 h 130"/>
                <a:gd name="T22" fmla="*/ 134 w 230"/>
                <a:gd name="T23" fmla="*/ 117 h 130"/>
                <a:gd name="T24" fmla="*/ 120 w 230"/>
                <a:gd name="T25" fmla="*/ 117 h 130"/>
                <a:gd name="T26" fmla="*/ 103 w 230"/>
                <a:gd name="T27" fmla="*/ 117 h 130"/>
                <a:gd name="T28" fmla="*/ 89 w 230"/>
                <a:gd name="T29" fmla="*/ 115 h 130"/>
                <a:gd name="T30" fmla="*/ 72 w 230"/>
                <a:gd name="T31" fmla="*/ 113 h 130"/>
                <a:gd name="T32" fmla="*/ 58 w 230"/>
                <a:gd name="T33" fmla="*/ 108 h 130"/>
                <a:gd name="T34" fmla="*/ 41 w 230"/>
                <a:gd name="T35" fmla="*/ 100 h 130"/>
                <a:gd name="T36" fmla="*/ 28 w 230"/>
                <a:gd name="T37" fmla="*/ 87 h 130"/>
                <a:gd name="T38" fmla="*/ 24 w 230"/>
                <a:gd name="T39" fmla="*/ 73 h 130"/>
                <a:gd name="T40" fmla="*/ 34 w 230"/>
                <a:gd name="T41" fmla="*/ 60 h 130"/>
                <a:gd name="T42" fmla="*/ 41 w 230"/>
                <a:gd name="T43" fmla="*/ 54 h 130"/>
                <a:gd name="T44" fmla="*/ 48 w 230"/>
                <a:gd name="T45" fmla="*/ 50 h 130"/>
                <a:gd name="T46" fmla="*/ 52 w 230"/>
                <a:gd name="T47" fmla="*/ 45 h 130"/>
                <a:gd name="T48" fmla="*/ 52 w 230"/>
                <a:gd name="T49" fmla="*/ 37 h 130"/>
                <a:gd name="T50" fmla="*/ 52 w 230"/>
                <a:gd name="T51" fmla="*/ 32 h 130"/>
                <a:gd name="T52" fmla="*/ 45 w 230"/>
                <a:gd name="T53" fmla="*/ 24 h 130"/>
                <a:gd name="T54" fmla="*/ 38 w 230"/>
                <a:gd name="T55" fmla="*/ 19 h 130"/>
                <a:gd name="T56" fmla="*/ 28 w 230"/>
                <a:gd name="T57" fmla="*/ 19 h 130"/>
                <a:gd name="T58" fmla="*/ 4 w 230"/>
                <a:gd name="T59" fmla="*/ 37 h 130"/>
                <a:gd name="T60" fmla="*/ 0 w 230"/>
                <a:gd name="T61" fmla="*/ 60 h 130"/>
                <a:gd name="T62" fmla="*/ 14 w 230"/>
                <a:gd name="T63" fmla="*/ 87 h 130"/>
                <a:gd name="T64" fmla="*/ 34 w 230"/>
                <a:gd name="T65" fmla="*/ 106 h 130"/>
                <a:gd name="T66" fmla="*/ 52 w 230"/>
                <a:gd name="T67" fmla="*/ 115 h 130"/>
                <a:gd name="T68" fmla="*/ 69 w 230"/>
                <a:gd name="T69" fmla="*/ 123 h 130"/>
                <a:gd name="T70" fmla="*/ 89 w 230"/>
                <a:gd name="T71" fmla="*/ 128 h 130"/>
                <a:gd name="T72" fmla="*/ 113 w 230"/>
                <a:gd name="T73" fmla="*/ 130 h 130"/>
                <a:gd name="T74" fmla="*/ 137 w 230"/>
                <a:gd name="T75" fmla="*/ 130 h 130"/>
                <a:gd name="T76" fmla="*/ 158 w 230"/>
                <a:gd name="T77" fmla="*/ 130 h 130"/>
                <a:gd name="T78" fmla="*/ 179 w 230"/>
                <a:gd name="T79" fmla="*/ 126 h 130"/>
                <a:gd name="T80" fmla="*/ 199 w 230"/>
                <a:gd name="T81" fmla="*/ 119 h 130"/>
                <a:gd name="T82" fmla="*/ 220 w 230"/>
                <a:gd name="T83" fmla="*/ 104 h 130"/>
                <a:gd name="T84" fmla="*/ 230 w 230"/>
                <a:gd name="T85" fmla="*/ 87 h 130"/>
                <a:gd name="T86" fmla="*/ 230 w 230"/>
                <a:gd name="T87" fmla="*/ 67 h 130"/>
                <a:gd name="T88" fmla="*/ 220 w 230"/>
                <a:gd name="T89" fmla="*/ 50 h 130"/>
                <a:gd name="T90" fmla="*/ 209 w 230"/>
                <a:gd name="T91" fmla="*/ 41 h 130"/>
                <a:gd name="T92" fmla="*/ 199 w 230"/>
                <a:gd name="T93" fmla="*/ 32 h 130"/>
                <a:gd name="T94" fmla="*/ 189 w 230"/>
                <a:gd name="T95" fmla="*/ 24 h 130"/>
                <a:gd name="T96" fmla="*/ 175 w 230"/>
                <a:gd name="T97" fmla="*/ 17 h 130"/>
                <a:gd name="T98" fmla="*/ 161 w 230"/>
                <a:gd name="T99" fmla="*/ 10 h 130"/>
                <a:gd name="T100" fmla="*/ 148 w 230"/>
                <a:gd name="T101" fmla="*/ 6 h 130"/>
                <a:gd name="T102" fmla="*/ 130 w 230"/>
                <a:gd name="T103" fmla="*/ 2 h 130"/>
                <a:gd name="T104" fmla="*/ 113 w 230"/>
                <a:gd name="T105" fmla="*/ 0 h 130"/>
                <a:gd name="T106" fmla="*/ 113 w 230"/>
                <a:gd name="T107" fmla="*/ 2 h 130"/>
                <a:gd name="T108" fmla="*/ 113 w 230"/>
                <a:gd name="T109" fmla="*/ 6 h 130"/>
                <a:gd name="T110" fmla="*/ 120 w 230"/>
                <a:gd name="T111" fmla="*/ 10 h 130"/>
                <a:gd name="T112" fmla="*/ 124 w 230"/>
                <a:gd name="T113" fmla="*/ 13 h 130"/>
                <a:gd name="T114" fmla="*/ 124 w 230"/>
                <a:gd name="T115" fmla="*/ 13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 h="130">
                  <a:moveTo>
                    <a:pt x="124" y="13"/>
                  </a:moveTo>
                  <a:lnTo>
                    <a:pt x="154" y="19"/>
                  </a:lnTo>
                  <a:lnTo>
                    <a:pt x="185" y="28"/>
                  </a:lnTo>
                  <a:lnTo>
                    <a:pt x="203" y="45"/>
                  </a:lnTo>
                  <a:lnTo>
                    <a:pt x="213" y="65"/>
                  </a:lnTo>
                  <a:lnTo>
                    <a:pt x="213" y="78"/>
                  </a:lnTo>
                  <a:lnTo>
                    <a:pt x="206" y="89"/>
                  </a:lnTo>
                  <a:lnTo>
                    <a:pt x="196" y="97"/>
                  </a:lnTo>
                  <a:lnTo>
                    <a:pt x="179" y="106"/>
                  </a:lnTo>
                  <a:lnTo>
                    <a:pt x="165" y="110"/>
                  </a:lnTo>
                  <a:lnTo>
                    <a:pt x="151" y="115"/>
                  </a:lnTo>
                  <a:lnTo>
                    <a:pt x="134" y="117"/>
                  </a:lnTo>
                  <a:lnTo>
                    <a:pt x="120" y="117"/>
                  </a:lnTo>
                  <a:lnTo>
                    <a:pt x="103" y="117"/>
                  </a:lnTo>
                  <a:lnTo>
                    <a:pt x="89" y="115"/>
                  </a:lnTo>
                  <a:lnTo>
                    <a:pt x="72" y="113"/>
                  </a:lnTo>
                  <a:lnTo>
                    <a:pt x="58" y="108"/>
                  </a:lnTo>
                  <a:lnTo>
                    <a:pt x="41" y="100"/>
                  </a:lnTo>
                  <a:lnTo>
                    <a:pt x="28" y="87"/>
                  </a:lnTo>
                  <a:lnTo>
                    <a:pt x="24" y="73"/>
                  </a:lnTo>
                  <a:lnTo>
                    <a:pt x="34" y="60"/>
                  </a:lnTo>
                  <a:lnTo>
                    <a:pt x="41" y="54"/>
                  </a:lnTo>
                  <a:lnTo>
                    <a:pt x="48" y="50"/>
                  </a:lnTo>
                  <a:lnTo>
                    <a:pt x="52" y="45"/>
                  </a:lnTo>
                  <a:lnTo>
                    <a:pt x="52" y="37"/>
                  </a:lnTo>
                  <a:lnTo>
                    <a:pt x="52" y="32"/>
                  </a:lnTo>
                  <a:lnTo>
                    <a:pt x="45" y="24"/>
                  </a:lnTo>
                  <a:lnTo>
                    <a:pt x="38" y="19"/>
                  </a:lnTo>
                  <a:lnTo>
                    <a:pt x="28" y="19"/>
                  </a:lnTo>
                  <a:lnTo>
                    <a:pt x="4" y="37"/>
                  </a:lnTo>
                  <a:lnTo>
                    <a:pt x="0" y="60"/>
                  </a:lnTo>
                  <a:lnTo>
                    <a:pt x="14" y="87"/>
                  </a:lnTo>
                  <a:lnTo>
                    <a:pt x="34" y="106"/>
                  </a:lnTo>
                  <a:lnTo>
                    <a:pt x="52" y="115"/>
                  </a:lnTo>
                  <a:lnTo>
                    <a:pt x="69" y="123"/>
                  </a:lnTo>
                  <a:lnTo>
                    <a:pt x="89" y="128"/>
                  </a:lnTo>
                  <a:lnTo>
                    <a:pt x="113" y="130"/>
                  </a:lnTo>
                  <a:lnTo>
                    <a:pt x="137" y="130"/>
                  </a:lnTo>
                  <a:lnTo>
                    <a:pt x="158" y="130"/>
                  </a:lnTo>
                  <a:lnTo>
                    <a:pt x="179" y="126"/>
                  </a:lnTo>
                  <a:lnTo>
                    <a:pt x="199" y="119"/>
                  </a:lnTo>
                  <a:lnTo>
                    <a:pt x="220" y="104"/>
                  </a:lnTo>
                  <a:lnTo>
                    <a:pt x="230" y="87"/>
                  </a:lnTo>
                  <a:lnTo>
                    <a:pt x="230" y="67"/>
                  </a:lnTo>
                  <a:lnTo>
                    <a:pt x="220" y="50"/>
                  </a:lnTo>
                  <a:lnTo>
                    <a:pt x="209" y="41"/>
                  </a:lnTo>
                  <a:lnTo>
                    <a:pt x="199" y="32"/>
                  </a:lnTo>
                  <a:lnTo>
                    <a:pt x="189" y="24"/>
                  </a:lnTo>
                  <a:lnTo>
                    <a:pt x="175" y="17"/>
                  </a:lnTo>
                  <a:lnTo>
                    <a:pt x="161" y="10"/>
                  </a:lnTo>
                  <a:lnTo>
                    <a:pt x="148" y="6"/>
                  </a:lnTo>
                  <a:lnTo>
                    <a:pt x="130" y="2"/>
                  </a:lnTo>
                  <a:lnTo>
                    <a:pt x="113" y="0"/>
                  </a:lnTo>
                  <a:lnTo>
                    <a:pt x="113" y="2"/>
                  </a:lnTo>
                  <a:lnTo>
                    <a:pt x="113" y="6"/>
                  </a:lnTo>
                  <a:lnTo>
                    <a:pt x="120" y="10"/>
                  </a:lnTo>
                  <a:lnTo>
                    <a:pt x="124"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11"/>
            <p:cNvSpPr>
              <a:spLocks/>
            </p:cNvSpPr>
            <p:nvPr/>
          </p:nvSpPr>
          <p:spPr bwMode="auto">
            <a:xfrm>
              <a:off x="3343" y="1129"/>
              <a:ext cx="2054" cy="1129"/>
            </a:xfrm>
            <a:custGeom>
              <a:avLst/>
              <a:gdLst>
                <a:gd name="T0" fmla="*/ 65 w 2054"/>
                <a:gd name="T1" fmla="*/ 63 h 1129"/>
                <a:gd name="T2" fmla="*/ 185 w 2054"/>
                <a:gd name="T3" fmla="*/ 139 h 1129"/>
                <a:gd name="T4" fmla="*/ 305 w 2054"/>
                <a:gd name="T5" fmla="*/ 215 h 1129"/>
                <a:gd name="T6" fmla="*/ 429 w 2054"/>
                <a:gd name="T7" fmla="*/ 291 h 1129"/>
                <a:gd name="T8" fmla="*/ 549 w 2054"/>
                <a:gd name="T9" fmla="*/ 367 h 1129"/>
                <a:gd name="T10" fmla="*/ 669 w 2054"/>
                <a:gd name="T11" fmla="*/ 441 h 1129"/>
                <a:gd name="T12" fmla="*/ 792 w 2054"/>
                <a:gd name="T13" fmla="*/ 517 h 1129"/>
                <a:gd name="T14" fmla="*/ 912 w 2054"/>
                <a:gd name="T15" fmla="*/ 591 h 1129"/>
                <a:gd name="T16" fmla="*/ 1036 w 2054"/>
                <a:gd name="T17" fmla="*/ 664 h 1129"/>
                <a:gd name="T18" fmla="*/ 1163 w 2054"/>
                <a:gd name="T19" fmla="*/ 736 h 1129"/>
                <a:gd name="T20" fmla="*/ 1296 w 2054"/>
                <a:gd name="T21" fmla="*/ 806 h 1129"/>
                <a:gd name="T22" fmla="*/ 1430 w 2054"/>
                <a:gd name="T23" fmla="*/ 871 h 1129"/>
                <a:gd name="T24" fmla="*/ 1557 w 2054"/>
                <a:gd name="T25" fmla="*/ 934 h 1129"/>
                <a:gd name="T26" fmla="*/ 1684 w 2054"/>
                <a:gd name="T27" fmla="*/ 997 h 1129"/>
                <a:gd name="T28" fmla="*/ 1811 w 2054"/>
                <a:gd name="T29" fmla="*/ 1056 h 1129"/>
                <a:gd name="T30" fmla="*/ 1948 w 2054"/>
                <a:gd name="T31" fmla="*/ 1108 h 1129"/>
                <a:gd name="T32" fmla="*/ 2044 w 2054"/>
                <a:gd name="T33" fmla="*/ 1129 h 1129"/>
                <a:gd name="T34" fmla="*/ 2051 w 2054"/>
                <a:gd name="T35" fmla="*/ 1097 h 1129"/>
                <a:gd name="T36" fmla="*/ 1979 w 2054"/>
                <a:gd name="T37" fmla="*/ 1049 h 1129"/>
                <a:gd name="T38" fmla="*/ 1852 w 2054"/>
                <a:gd name="T39" fmla="*/ 992 h 1129"/>
                <a:gd name="T40" fmla="*/ 1722 w 2054"/>
                <a:gd name="T41" fmla="*/ 938 h 1129"/>
                <a:gd name="T42" fmla="*/ 1591 w 2054"/>
                <a:gd name="T43" fmla="*/ 886 h 1129"/>
                <a:gd name="T44" fmla="*/ 1461 w 2054"/>
                <a:gd name="T45" fmla="*/ 825 h 1129"/>
                <a:gd name="T46" fmla="*/ 1327 w 2054"/>
                <a:gd name="T47" fmla="*/ 760 h 1129"/>
                <a:gd name="T48" fmla="*/ 1193 w 2054"/>
                <a:gd name="T49" fmla="*/ 693 h 1129"/>
                <a:gd name="T50" fmla="*/ 1067 w 2054"/>
                <a:gd name="T51" fmla="*/ 621 h 1129"/>
                <a:gd name="T52" fmla="*/ 936 w 2054"/>
                <a:gd name="T53" fmla="*/ 551 h 1129"/>
                <a:gd name="T54" fmla="*/ 813 w 2054"/>
                <a:gd name="T55" fmla="*/ 480 h 1129"/>
                <a:gd name="T56" fmla="*/ 686 w 2054"/>
                <a:gd name="T57" fmla="*/ 408 h 1129"/>
                <a:gd name="T58" fmla="*/ 562 w 2054"/>
                <a:gd name="T59" fmla="*/ 334 h 1129"/>
                <a:gd name="T60" fmla="*/ 439 w 2054"/>
                <a:gd name="T61" fmla="*/ 263 h 1129"/>
                <a:gd name="T62" fmla="*/ 316 w 2054"/>
                <a:gd name="T63" fmla="*/ 189 h 1129"/>
                <a:gd name="T64" fmla="*/ 192 w 2054"/>
                <a:gd name="T65" fmla="*/ 115 h 1129"/>
                <a:gd name="T66" fmla="*/ 72 w 2054"/>
                <a:gd name="T67" fmla="*/ 39 h 1129"/>
                <a:gd name="T68" fmla="*/ 0 w 2054"/>
                <a:gd name="T69" fmla="*/ 0 h 1129"/>
                <a:gd name="T70" fmla="*/ 0 w 2054"/>
                <a:gd name="T71" fmla="*/ 17 h 1129"/>
                <a:gd name="T72" fmla="*/ 7 w 2054"/>
                <a:gd name="T73" fmla="*/ 24 h 1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54" h="1129">
                  <a:moveTo>
                    <a:pt x="7" y="24"/>
                  </a:moveTo>
                  <a:lnTo>
                    <a:pt x="65" y="63"/>
                  </a:lnTo>
                  <a:lnTo>
                    <a:pt x="127" y="100"/>
                  </a:lnTo>
                  <a:lnTo>
                    <a:pt x="185" y="139"/>
                  </a:lnTo>
                  <a:lnTo>
                    <a:pt x="247" y="178"/>
                  </a:lnTo>
                  <a:lnTo>
                    <a:pt x="305" y="215"/>
                  </a:lnTo>
                  <a:lnTo>
                    <a:pt x="367" y="254"/>
                  </a:lnTo>
                  <a:lnTo>
                    <a:pt x="429" y="291"/>
                  </a:lnTo>
                  <a:lnTo>
                    <a:pt x="487" y="328"/>
                  </a:lnTo>
                  <a:lnTo>
                    <a:pt x="549" y="367"/>
                  </a:lnTo>
                  <a:lnTo>
                    <a:pt x="610" y="404"/>
                  </a:lnTo>
                  <a:lnTo>
                    <a:pt x="669" y="441"/>
                  </a:lnTo>
                  <a:lnTo>
                    <a:pt x="731" y="480"/>
                  </a:lnTo>
                  <a:lnTo>
                    <a:pt x="792" y="517"/>
                  </a:lnTo>
                  <a:lnTo>
                    <a:pt x="851" y="554"/>
                  </a:lnTo>
                  <a:lnTo>
                    <a:pt x="912" y="591"/>
                  </a:lnTo>
                  <a:lnTo>
                    <a:pt x="974" y="628"/>
                  </a:lnTo>
                  <a:lnTo>
                    <a:pt x="1036" y="664"/>
                  </a:lnTo>
                  <a:lnTo>
                    <a:pt x="1101" y="701"/>
                  </a:lnTo>
                  <a:lnTo>
                    <a:pt x="1163" y="736"/>
                  </a:lnTo>
                  <a:lnTo>
                    <a:pt x="1231" y="771"/>
                  </a:lnTo>
                  <a:lnTo>
                    <a:pt x="1296" y="806"/>
                  </a:lnTo>
                  <a:lnTo>
                    <a:pt x="1362" y="838"/>
                  </a:lnTo>
                  <a:lnTo>
                    <a:pt x="1430" y="871"/>
                  </a:lnTo>
                  <a:lnTo>
                    <a:pt x="1495" y="903"/>
                  </a:lnTo>
                  <a:lnTo>
                    <a:pt x="1557" y="934"/>
                  </a:lnTo>
                  <a:lnTo>
                    <a:pt x="1619" y="964"/>
                  </a:lnTo>
                  <a:lnTo>
                    <a:pt x="1684" y="997"/>
                  </a:lnTo>
                  <a:lnTo>
                    <a:pt x="1746" y="1025"/>
                  </a:lnTo>
                  <a:lnTo>
                    <a:pt x="1811" y="1056"/>
                  </a:lnTo>
                  <a:lnTo>
                    <a:pt x="1879" y="1082"/>
                  </a:lnTo>
                  <a:lnTo>
                    <a:pt x="1948" y="1108"/>
                  </a:lnTo>
                  <a:lnTo>
                    <a:pt x="2017" y="1129"/>
                  </a:lnTo>
                  <a:lnTo>
                    <a:pt x="2044" y="1129"/>
                  </a:lnTo>
                  <a:lnTo>
                    <a:pt x="2054" y="1116"/>
                  </a:lnTo>
                  <a:lnTo>
                    <a:pt x="2051" y="1097"/>
                  </a:lnTo>
                  <a:lnTo>
                    <a:pt x="2037" y="1082"/>
                  </a:lnTo>
                  <a:lnTo>
                    <a:pt x="1979" y="1049"/>
                  </a:lnTo>
                  <a:lnTo>
                    <a:pt x="1917" y="1021"/>
                  </a:lnTo>
                  <a:lnTo>
                    <a:pt x="1852" y="992"/>
                  </a:lnTo>
                  <a:lnTo>
                    <a:pt x="1790" y="964"/>
                  </a:lnTo>
                  <a:lnTo>
                    <a:pt x="1722" y="938"/>
                  </a:lnTo>
                  <a:lnTo>
                    <a:pt x="1656" y="912"/>
                  </a:lnTo>
                  <a:lnTo>
                    <a:pt x="1591" y="886"/>
                  </a:lnTo>
                  <a:lnTo>
                    <a:pt x="1530" y="858"/>
                  </a:lnTo>
                  <a:lnTo>
                    <a:pt x="1461" y="825"/>
                  </a:lnTo>
                  <a:lnTo>
                    <a:pt x="1392" y="793"/>
                  </a:lnTo>
                  <a:lnTo>
                    <a:pt x="1327" y="760"/>
                  </a:lnTo>
                  <a:lnTo>
                    <a:pt x="1262" y="725"/>
                  </a:lnTo>
                  <a:lnTo>
                    <a:pt x="1193" y="693"/>
                  </a:lnTo>
                  <a:lnTo>
                    <a:pt x="1128" y="658"/>
                  </a:lnTo>
                  <a:lnTo>
                    <a:pt x="1067" y="621"/>
                  </a:lnTo>
                  <a:lnTo>
                    <a:pt x="1001" y="586"/>
                  </a:lnTo>
                  <a:lnTo>
                    <a:pt x="936" y="551"/>
                  </a:lnTo>
                  <a:lnTo>
                    <a:pt x="875" y="515"/>
                  </a:lnTo>
                  <a:lnTo>
                    <a:pt x="813" y="480"/>
                  </a:lnTo>
                  <a:lnTo>
                    <a:pt x="748" y="443"/>
                  </a:lnTo>
                  <a:lnTo>
                    <a:pt x="686" y="408"/>
                  </a:lnTo>
                  <a:lnTo>
                    <a:pt x="624" y="371"/>
                  </a:lnTo>
                  <a:lnTo>
                    <a:pt x="562" y="334"/>
                  </a:lnTo>
                  <a:lnTo>
                    <a:pt x="501" y="299"/>
                  </a:lnTo>
                  <a:lnTo>
                    <a:pt x="439" y="263"/>
                  </a:lnTo>
                  <a:lnTo>
                    <a:pt x="377" y="226"/>
                  </a:lnTo>
                  <a:lnTo>
                    <a:pt x="316" y="189"/>
                  </a:lnTo>
                  <a:lnTo>
                    <a:pt x="254" y="152"/>
                  </a:lnTo>
                  <a:lnTo>
                    <a:pt x="192" y="115"/>
                  </a:lnTo>
                  <a:lnTo>
                    <a:pt x="130" y="78"/>
                  </a:lnTo>
                  <a:lnTo>
                    <a:pt x="72" y="39"/>
                  </a:lnTo>
                  <a:lnTo>
                    <a:pt x="10" y="2"/>
                  </a:lnTo>
                  <a:lnTo>
                    <a:pt x="0" y="0"/>
                  </a:lnTo>
                  <a:lnTo>
                    <a:pt x="0" y="6"/>
                  </a:lnTo>
                  <a:lnTo>
                    <a:pt x="0" y="17"/>
                  </a:lnTo>
                  <a:lnTo>
                    <a:pt x="7" y="2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2"/>
            <p:cNvSpPr>
              <a:spLocks/>
            </p:cNvSpPr>
            <p:nvPr/>
          </p:nvSpPr>
          <p:spPr bwMode="auto">
            <a:xfrm>
              <a:off x="301" y="1131"/>
              <a:ext cx="2065" cy="1127"/>
            </a:xfrm>
            <a:custGeom>
              <a:avLst/>
              <a:gdLst>
                <a:gd name="T0" fmla="*/ 1975 w 2065"/>
                <a:gd name="T1" fmla="*/ 37 h 1127"/>
                <a:gd name="T2" fmla="*/ 1852 w 2065"/>
                <a:gd name="T3" fmla="*/ 111 h 1127"/>
                <a:gd name="T4" fmla="*/ 1729 w 2065"/>
                <a:gd name="T5" fmla="*/ 185 h 1127"/>
                <a:gd name="T6" fmla="*/ 1605 w 2065"/>
                <a:gd name="T7" fmla="*/ 258 h 1127"/>
                <a:gd name="T8" fmla="*/ 1482 w 2065"/>
                <a:gd name="T9" fmla="*/ 330 h 1127"/>
                <a:gd name="T10" fmla="*/ 1358 w 2065"/>
                <a:gd name="T11" fmla="*/ 402 h 1127"/>
                <a:gd name="T12" fmla="*/ 1235 w 2065"/>
                <a:gd name="T13" fmla="*/ 473 h 1127"/>
                <a:gd name="T14" fmla="*/ 1108 w 2065"/>
                <a:gd name="T15" fmla="*/ 545 h 1127"/>
                <a:gd name="T16" fmla="*/ 984 w 2065"/>
                <a:gd name="T17" fmla="*/ 617 h 1127"/>
                <a:gd name="T18" fmla="*/ 854 w 2065"/>
                <a:gd name="T19" fmla="*/ 686 h 1127"/>
                <a:gd name="T20" fmla="*/ 724 w 2065"/>
                <a:gd name="T21" fmla="*/ 754 h 1127"/>
                <a:gd name="T22" fmla="*/ 590 w 2065"/>
                <a:gd name="T23" fmla="*/ 817 h 1127"/>
                <a:gd name="T24" fmla="*/ 460 w 2065"/>
                <a:gd name="T25" fmla="*/ 878 h 1127"/>
                <a:gd name="T26" fmla="*/ 329 w 2065"/>
                <a:gd name="T27" fmla="*/ 932 h 1127"/>
                <a:gd name="T28" fmla="*/ 199 w 2065"/>
                <a:gd name="T29" fmla="*/ 986 h 1127"/>
                <a:gd name="T30" fmla="*/ 72 w 2065"/>
                <a:gd name="T31" fmla="*/ 1045 h 1127"/>
                <a:gd name="T32" fmla="*/ 0 w 2065"/>
                <a:gd name="T33" fmla="*/ 1093 h 1127"/>
                <a:gd name="T34" fmla="*/ 31 w 2065"/>
                <a:gd name="T35" fmla="*/ 1125 h 1127"/>
                <a:gd name="T36" fmla="*/ 127 w 2065"/>
                <a:gd name="T37" fmla="*/ 1106 h 1127"/>
                <a:gd name="T38" fmla="*/ 257 w 2065"/>
                <a:gd name="T39" fmla="*/ 1058 h 1127"/>
                <a:gd name="T40" fmla="*/ 388 w 2065"/>
                <a:gd name="T41" fmla="*/ 1004 h 1127"/>
                <a:gd name="T42" fmla="*/ 518 w 2065"/>
                <a:gd name="T43" fmla="*/ 945 h 1127"/>
                <a:gd name="T44" fmla="*/ 641 w 2065"/>
                <a:gd name="T45" fmla="*/ 884 h 1127"/>
                <a:gd name="T46" fmla="*/ 761 w 2065"/>
                <a:gd name="T47" fmla="*/ 819 h 1127"/>
                <a:gd name="T48" fmla="*/ 882 w 2065"/>
                <a:gd name="T49" fmla="*/ 754 h 1127"/>
                <a:gd name="T50" fmla="*/ 995 w 2065"/>
                <a:gd name="T51" fmla="*/ 691 h 1127"/>
                <a:gd name="T52" fmla="*/ 1115 w 2065"/>
                <a:gd name="T53" fmla="*/ 619 h 1127"/>
                <a:gd name="T54" fmla="*/ 1245 w 2065"/>
                <a:gd name="T55" fmla="*/ 543 h 1127"/>
                <a:gd name="T56" fmla="*/ 1372 w 2065"/>
                <a:gd name="T57" fmla="*/ 465 h 1127"/>
                <a:gd name="T58" fmla="*/ 1499 w 2065"/>
                <a:gd name="T59" fmla="*/ 387 h 1127"/>
                <a:gd name="T60" fmla="*/ 1626 w 2065"/>
                <a:gd name="T61" fmla="*/ 306 h 1127"/>
                <a:gd name="T62" fmla="*/ 1753 w 2065"/>
                <a:gd name="T63" fmla="*/ 228 h 1127"/>
                <a:gd name="T64" fmla="*/ 1876 w 2065"/>
                <a:gd name="T65" fmla="*/ 148 h 1127"/>
                <a:gd name="T66" fmla="*/ 2003 w 2065"/>
                <a:gd name="T67" fmla="*/ 67 h 1127"/>
                <a:gd name="T68" fmla="*/ 2065 w 2065"/>
                <a:gd name="T69" fmla="*/ 17 h 1127"/>
                <a:gd name="T70" fmla="*/ 2048 w 2065"/>
                <a:gd name="T71" fmla="*/ 0 h 1127"/>
                <a:gd name="T72" fmla="*/ 2037 w 2065"/>
                <a:gd name="T73" fmla="*/ 0 h 11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65" h="1127">
                  <a:moveTo>
                    <a:pt x="2037" y="0"/>
                  </a:moveTo>
                  <a:lnTo>
                    <a:pt x="1975" y="37"/>
                  </a:lnTo>
                  <a:lnTo>
                    <a:pt x="1914" y="74"/>
                  </a:lnTo>
                  <a:lnTo>
                    <a:pt x="1852" y="111"/>
                  </a:lnTo>
                  <a:lnTo>
                    <a:pt x="1790" y="148"/>
                  </a:lnTo>
                  <a:lnTo>
                    <a:pt x="1729" y="185"/>
                  </a:lnTo>
                  <a:lnTo>
                    <a:pt x="1667" y="221"/>
                  </a:lnTo>
                  <a:lnTo>
                    <a:pt x="1605" y="258"/>
                  </a:lnTo>
                  <a:lnTo>
                    <a:pt x="1543" y="293"/>
                  </a:lnTo>
                  <a:lnTo>
                    <a:pt x="1482" y="330"/>
                  </a:lnTo>
                  <a:lnTo>
                    <a:pt x="1420" y="367"/>
                  </a:lnTo>
                  <a:lnTo>
                    <a:pt x="1358" y="402"/>
                  </a:lnTo>
                  <a:lnTo>
                    <a:pt x="1296" y="439"/>
                  </a:lnTo>
                  <a:lnTo>
                    <a:pt x="1235" y="473"/>
                  </a:lnTo>
                  <a:lnTo>
                    <a:pt x="1170" y="510"/>
                  </a:lnTo>
                  <a:lnTo>
                    <a:pt x="1108" y="545"/>
                  </a:lnTo>
                  <a:lnTo>
                    <a:pt x="1046" y="582"/>
                  </a:lnTo>
                  <a:lnTo>
                    <a:pt x="984" y="617"/>
                  </a:lnTo>
                  <a:lnTo>
                    <a:pt x="919" y="652"/>
                  </a:lnTo>
                  <a:lnTo>
                    <a:pt x="854" y="686"/>
                  </a:lnTo>
                  <a:lnTo>
                    <a:pt x="789" y="719"/>
                  </a:lnTo>
                  <a:lnTo>
                    <a:pt x="724" y="754"/>
                  </a:lnTo>
                  <a:lnTo>
                    <a:pt x="659" y="786"/>
                  </a:lnTo>
                  <a:lnTo>
                    <a:pt x="590" y="817"/>
                  </a:lnTo>
                  <a:lnTo>
                    <a:pt x="525" y="849"/>
                  </a:lnTo>
                  <a:lnTo>
                    <a:pt x="460" y="878"/>
                  </a:lnTo>
                  <a:lnTo>
                    <a:pt x="395" y="906"/>
                  </a:lnTo>
                  <a:lnTo>
                    <a:pt x="329" y="932"/>
                  </a:lnTo>
                  <a:lnTo>
                    <a:pt x="264" y="960"/>
                  </a:lnTo>
                  <a:lnTo>
                    <a:pt x="199" y="986"/>
                  </a:lnTo>
                  <a:lnTo>
                    <a:pt x="134" y="1017"/>
                  </a:lnTo>
                  <a:lnTo>
                    <a:pt x="72" y="1045"/>
                  </a:lnTo>
                  <a:lnTo>
                    <a:pt x="10" y="1077"/>
                  </a:lnTo>
                  <a:lnTo>
                    <a:pt x="0" y="1093"/>
                  </a:lnTo>
                  <a:lnTo>
                    <a:pt x="10" y="1112"/>
                  </a:lnTo>
                  <a:lnTo>
                    <a:pt x="31" y="1125"/>
                  </a:lnTo>
                  <a:lnTo>
                    <a:pt x="58" y="1127"/>
                  </a:lnTo>
                  <a:lnTo>
                    <a:pt x="127" y="1106"/>
                  </a:lnTo>
                  <a:lnTo>
                    <a:pt x="192" y="1084"/>
                  </a:lnTo>
                  <a:lnTo>
                    <a:pt x="257" y="1058"/>
                  </a:lnTo>
                  <a:lnTo>
                    <a:pt x="326" y="1032"/>
                  </a:lnTo>
                  <a:lnTo>
                    <a:pt x="388" y="1004"/>
                  </a:lnTo>
                  <a:lnTo>
                    <a:pt x="453" y="975"/>
                  </a:lnTo>
                  <a:lnTo>
                    <a:pt x="518" y="945"/>
                  </a:lnTo>
                  <a:lnTo>
                    <a:pt x="580" y="914"/>
                  </a:lnTo>
                  <a:lnTo>
                    <a:pt x="641" y="884"/>
                  </a:lnTo>
                  <a:lnTo>
                    <a:pt x="703" y="851"/>
                  </a:lnTo>
                  <a:lnTo>
                    <a:pt x="761" y="819"/>
                  </a:lnTo>
                  <a:lnTo>
                    <a:pt x="823" y="786"/>
                  </a:lnTo>
                  <a:lnTo>
                    <a:pt x="882" y="754"/>
                  </a:lnTo>
                  <a:lnTo>
                    <a:pt x="936" y="721"/>
                  </a:lnTo>
                  <a:lnTo>
                    <a:pt x="995" y="691"/>
                  </a:lnTo>
                  <a:lnTo>
                    <a:pt x="1050" y="658"/>
                  </a:lnTo>
                  <a:lnTo>
                    <a:pt x="1115" y="619"/>
                  </a:lnTo>
                  <a:lnTo>
                    <a:pt x="1180" y="582"/>
                  </a:lnTo>
                  <a:lnTo>
                    <a:pt x="1245" y="543"/>
                  </a:lnTo>
                  <a:lnTo>
                    <a:pt x="1310" y="504"/>
                  </a:lnTo>
                  <a:lnTo>
                    <a:pt x="1372" y="465"/>
                  </a:lnTo>
                  <a:lnTo>
                    <a:pt x="1437" y="426"/>
                  </a:lnTo>
                  <a:lnTo>
                    <a:pt x="1499" y="387"/>
                  </a:lnTo>
                  <a:lnTo>
                    <a:pt x="1564" y="347"/>
                  </a:lnTo>
                  <a:lnTo>
                    <a:pt x="1626" y="306"/>
                  </a:lnTo>
                  <a:lnTo>
                    <a:pt x="1691" y="267"/>
                  </a:lnTo>
                  <a:lnTo>
                    <a:pt x="1753" y="228"/>
                  </a:lnTo>
                  <a:lnTo>
                    <a:pt x="1814" y="187"/>
                  </a:lnTo>
                  <a:lnTo>
                    <a:pt x="1876" y="148"/>
                  </a:lnTo>
                  <a:lnTo>
                    <a:pt x="1941" y="106"/>
                  </a:lnTo>
                  <a:lnTo>
                    <a:pt x="2003" y="67"/>
                  </a:lnTo>
                  <a:lnTo>
                    <a:pt x="2065" y="26"/>
                  </a:lnTo>
                  <a:lnTo>
                    <a:pt x="2065" y="17"/>
                  </a:lnTo>
                  <a:lnTo>
                    <a:pt x="2058" y="9"/>
                  </a:lnTo>
                  <a:lnTo>
                    <a:pt x="2048" y="0"/>
                  </a:lnTo>
                  <a:lnTo>
                    <a:pt x="203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Freeform 13"/>
            <p:cNvSpPr>
              <a:spLocks/>
            </p:cNvSpPr>
            <p:nvPr/>
          </p:nvSpPr>
          <p:spPr bwMode="auto">
            <a:xfrm>
              <a:off x="2489" y="764"/>
              <a:ext cx="655" cy="130"/>
            </a:xfrm>
            <a:custGeom>
              <a:avLst/>
              <a:gdLst>
                <a:gd name="T0" fmla="*/ 151 w 655"/>
                <a:gd name="T1" fmla="*/ 126 h 130"/>
                <a:gd name="T2" fmla="*/ 130 w 655"/>
                <a:gd name="T3" fmla="*/ 124 h 130"/>
                <a:gd name="T4" fmla="*/ 103 w 655"/>
                <a:gd name="T5" fmla="*/ 119 h 130"/>
                <a:gd name="T6" fmla="*/ 79 w 655"/>
                <a:gd name="T7" fmla="*/ 115 h 130"/>
                <a:gd name="T8" fmla="*/ 55 w 655"/>
                <a:gd name="T9" fmla="*/ 106 h 130"/>
                <a:gd name="T10" fmla="*/ 34 w 655"/>
                <a:gd name="T11" fmla="*/ 97 h 130"/>
                <a:gd name="T12" fmla="*/ 24 w 655"/>
                <a:gd name="T13" fmla="*/ 87 h 130"/>
                <a:gd name="T14" fmla="*/ 28 w 655"/>
                <a:gd name="T15" fmla="*/ 74 h 130"/>
                <a:gd name="T16" fmla="*/ 41 w 655"/>
                <a:gd name="T17" fmla="*/ 58 h 130"/>
                <a:gd name="T18" fmla="*/ 58 w 655"/>
                <a:gd name="T19" fmla="*/ 50 h 130"/>
                <a:gd name="T20" fmla="*/ 79 w 655"/>
                <a:gd name="T21" fmla="*/ 43 h 130"/>
                <a:gd name="T22" fmla="*/ 100 w 655"/>
                <a:gd name="T23" fmla="*/ 37 h 130"/>
                <a:gd name="T24" fmla="*/ 124 w 655"/>
                <a:gd name="T25" fmla="*/ 32 h 130"/>
                <a:gd name="T26" fmla="*/ 148 w 655"/>
                <a:gd name="T27" fmla="*/ 30 h 130"/>
                <a:gd name="T28" fmla="*/ 172 w 655"/>
                <a:gd name="T29" fmla="*/ 28 h 130"/>
                <a:gd name="T30" fmla="*/ 192 w 655"/>
                <a:gd name="T31" fmla="*/ 26 h 130"/>
                <a:gd name="T32" fmla="*/ 213 w 655"/>
                <a:gd name="T33" fmla="*/ 24 h 130"/>
                <a:gd name="T34" fmla="*/ 268 w 655"/>
                <a:gd name="T35" fmla="*/ 19 h 130"/>
                <a:gd name="T36" fmla="*/ 322 w 655"/>
                <a:gd name="T37" fmla="*/ 17 h 130"/>
                <a:gd name="T38" fmla="*/ 377 w 655"/>
                <a:gd name="T39" fmla="*/ 15 h 130"/>
                <a:gd name="T40" fmla="*/ 432 w 655"/>
                <a:gd name="T41" fmla="*/ 15 h 130"/>
                <a:gd name="T42" fmla="*/ 487 w 655"/>
                <a:gd name="T43" fmla="*/ 15 h 130"/>
                <a:gd name="T44" fmla="*/ 542 w 655"/>
                <a:gd name="T45" fmla="*/ 15 h 130"/>
                <a:gd name="T46" fmla="*/ 597 w 655"/>
                <a:gd name="T47" fmla="*/ 15 h 130"/>
                <a:gd name="T48" fmla="*/ 652 w 655"/>
                <a:gd name="T49" fmla="*/ 17 h 130"/>
                <a:gd name="T50" fmla="*/ 655 w 655"/>
                <a:gd name="T51" fmla="*/ 15 h 130"/>
                <a:gd name="T52" fmla="*/ 648 w 655"/>
                <a:gd name="T53" fmla="*/ 11 h 130"/>
                <a:gd name="T54" fmla="*/ 641 w 655"/>
                <a:gd name="T55" fmla="*/ 8 h 130"/>
                <a:gd name="T56" fmla="*/ 635 w 655"/>
                <a:gd name="T57" fmla="*/ 6 h 130"/>
                <a:gd name="T58" fmla="*/ 593 w 655"/>
                <a:gd name="T59" fmla="*/ 2 h 130"/>
                <a:gd name="T60" fmla="*/ 549 w 655"/>
                <a:gd name="T61" fmla="*/ 0 h 130"/>
                <a:gd name="T62" fmla="*/ 504 w 655"/>
                <a:gd name="T63" fmla="*/ 0 h 130"/>
                <a:gd name="T64" fmla="*/ 463 w 655"/>
                <a:gd name="T65" fmla="*/ 2 h 130"/>
                <a:gd name="T66" fmla="*/ 419 w 655"/>
                <a:gd name="T67" fmla="*/ 4 h 130"/>
                <a:gd name="T68" fmla="*/ 374 w 655"/>
                <a:gd name="T69" fmla="*/ 6 h 130"/>
                <a:gd name="T70" fmla="*/ 329 w 655"/>
                <a:gd name="T71" fmla="*/ 8 h 130"/>
                <a:gd name="T72" fmla="*/ 288 w 655"/>
                <a:gd name="T73" fmla="*/ 11 h 130"/>
                <a:gd name="T74" fmla="*/ 254 w 655"/>
                <a:gd name="T75" fmla="*/ 13 h 130"/>
                <a:gd name="T76" fmla="*/ 216 w 655"/>
                <a:gd name="T77" fmla="*/ 15 h 130"/>
                <a:gd name="T78" fmla="*/ 178 w 655"/>
                <a:gd name="T79" fmla="*/ 19 h 130"/>
                <a:gd name="T80" fmla="*/ 141 w 655"/>
                <a:gd name="T81" fmla="*/ 24 h 130"/>
                <a:gd name="T82" fmla="*/ 106 w 655"/>
                <a:gd name="T83" fmla="*/ 30 h 130"/>
                <a:gd name="T84" fmla="*/ 72 w 655"/>
                <a:gd name="T85" fmla="*/ 39 h 130"/>
                <a:gd name="T86" fmla="*/ 41 w 655"/>
                <a:gd name="T87" fmla="*/ 50 h 130"/>
                <a:gd name="T88" fmla="*/ 14 w 655"/>
                <a:gd name="T89" fmla="*/ 65 h 130"/>
                <a:gd name="T90" fmla="*/ 0 w 655"/>
                <a:gd name="T91" fmla="*/ 80 h 130"/>
                <a:gd name="T92" fmla="*/ 4 w 655"/>
                <a:gd name="T93" fmla="*/ 93 h 130"/>
                <a:gd name="T94" fmla="*/ 24 w 655"/>
                <a:gd name="T95" fmla="*/ 104 h 130"/>
                <a:gd name="T96" fmla="*/ 52 w 655"/>
                <a:gd name="T97" fmla="*/ 113 h 130"/>
                <a:gd name="T98" fmla="*/ 86 w 655"/>
                <a:gd name="T99" fmla="*/ 121 h 130"/>
                <a:gd name="T100" fmla="*/ 120 w 655"/>
                <a:gd name="T101" fmla="*/ 126 h 130"/>
                <a:gd name="T102" fmla="*/ 148 w 655"/>
                <a:gd name="T103" fmla="*/ 128 h 130"/>
                <a:gd name="T104" fmla="*/ 161 w 655"/>
                <a:gd name="T105" fmla="*/ 130 h 130"/>
                <a:gd name="T106" fmla="*/ 161 w 655"/>
                <a:gd name="T107" fmla="*/ 130 h 130"/>
                <a:gd name="T108" fmla="*/ 158 w 655"/>
                <a:gd name="T109" fmla="*/ 128 h 130"/>
                <a:gd name="T110" fmla="*/ 154 w 655"/>
                <a:gd name="T111" fmla="*/ 126 h 130"/>
                <a:gd name="T112" fmla="*/ 151 w 655"/>
                <a:gd name="T113" fmla="*/ 126 h 130"/>
                <a:gd name="T114" fmla="*/ 151 w 655"/>
                <a:gd name="T115" fmla="*/ 126 h 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5" h="130">
                  <a:moveTo>
                    <a:pt x="151" y="126"/>
                  </a:moveTo>
                  <a:lnTo>
                    <a:pt x="130" y="124"/>
                  </a:lnTo>
                  <a:lnTo>
                    <a:pt x="103" y="119"/>
                  </a:lnTo>
                  <a:lnTo>
                    <a:pt x="79" y="115"/>
                  </a:lnTo>
                  <a:lnTo>
                    <a:pt x="55" y="106"/>
                  </a:lnTo>
                  <a:lnTo>
                    <a:pt x="34" y="97"/>
                  </a:lnTo>
                  <a:lnTo>
                    <a:pt x="24" y="87"/>
                  </a:lnTo>
                  <a:lnTo>
                    <a:pt x="28" y="74"/>
                  </a:lnTo>
                  <a:lnTo>
                    <a:pt x="41" y="58"/>
                  </a:lnTo>
                  <a:lnTo>
                    <a:pt x="58" y="50"/>
                  </a:lnTo>
                  <a:lnTo>
                    <a:pt x="79" y="43"/>
                  </a:lnTo>
                  <a:lnTo>
                    <a:pt x="100" y="37"/>
                  </a:lnTo>
                  <a:lnTo>
                    <a:pt x="124" y="32"/>
                  </a:lnTo>
                  <a:lnTo>
                    <a:pt x="148" y="30"/>
                  </a:lnTo>
                  <a:lnTo>
                    <a:pt x="172" y="28"/>
                  </a:lnTo>
                  <a:lnTo>
                    <a:pt x="192" y="26"/>
                  </a:lnTo>
                  <a:lnTo>
                    <a:pt x="213" y="24"/>
                  </a:lnTo>
                  <a:lnTo>
                    <a:pt x="268" y="19"/>
                  </a:lnTo>
                  <a:lnTo>
                    <a:pt x="322" y="17"/>
                  </a:lnTo>
                  <a:lnTo>
                    <a:pt x="377" y="15"/>
                  </a:lnTo>
                  <a:lnTo>
                    <a:pt x="432" y="15"/>
                  </a:lnTo>
                  <a:lnTo>
                    <a:pt x="487" y="15"/>
                  </a:lnTo>
                  <a:lnTo>
                    <a:pt x="542" y="15"/>
                  </a:lnTo>
                  <a:lnTo>
                    <a:pt x="597" y="15"/>
                  </a:lnTo>
                  <a:lnTo>
                    <a:pt x="652" y="17"/>
                  </a:lnTo>
                  <a:lnTo>
                    <a:pt x="655" y="15"/>
                  </a:lnTo>
                  <a:lnTo>
                    <a:pt x="648" y="11"/>
                  </a:lnTo>
                  <a:lnTo>
                    <a:pt x="641" y="8"/>
                  </a:lnTo>
                  <a:lnTo>
                    <a:pt x="635" y="6"/>
                  </a:lnTo>
                  <a:lnTo>
                    <a:pt x="593" y="2"/>
                  </a:lnTo>
                  <a:lnTo>
                    <a:pt x="549" y="0"/>
                  </a:lnTo>
                  <a:lnTo>
                    <a:pt x="504" y="0"/>
                  </a:lnTo>
                  <a:lnTo>
                    <a:pt x="463" y="2"/>
                  </a:lnTo>
                  <a:lnTo>
                    <a:pt x="419" y="4"/>
                  </a:lnTo>
                  <a:lnTo>
                    <a:pt x="374" y="6"/>
                  </a:lnTo>
                  <a:lnTo>
                    <a:pt x="329" y="8"/>
                  </a:lnTo>
                  <a:lnTo>
                    <a:pt x="288" y="11"/>
                  </a:lnTo>
                  <a:lnTo>
                    <a:pt x="254" y="13"/>
                  </a:lnTo>
                  <a:lnTo>
                    <a:pt x="216" y="15"/>
                  </a:lnTo>
                  <a:lnTo>
                    <a:pt x="178" y="19"/>
                  </a:lnTo>
                  <a:lnTo>
                    <a:pt x="141" y="24"/>
                  </a:lnTo>
                  <a:lnTo>
                    <a:pt x="106" y="30"/>
                  </a:lnTo>
                  <a:lnTo>
                    <a:pt x="72" y="39"/>
                  </a:lnTo>
                  <a:lnTo>
                    <a:pt x="41" y="50"/>
                  </a:lnTo>
                  <a:lnTo>
                    <a:pt x="14" y="65"/>
                  </a:lnTo>
                  <a:lnTo>
                    <a:pt x="0" y="80"/>
                  </a:lnTo>
                  <a:lnTo>
                    <a:pt x="4" y="93"/>
                  </a:lnTo>
                  <a:lnTo>
                    <a:pt x="24" y="104"/>
                  </a:lnTo>
                  <a:lnTo>
                    <a:pt x="52" y="113"/>
                  </a:lnTo>
                  <a:lnTo>
                    <a:pt x="86" y="121"/>
                  </a:lnTo>
                  <a:lnTo>
                    <a:pt x="120" y="126"/>
                  </a:lnTo>
                  <a:lnTo>
                    <a:pt x="148" y="128"/>
                  </a:lnTo>
                  <a:lnTo>
                    <a:pt x="161" y="130"/>
                  </a:lnTo>
                  <a:lnTo>
                    <a:pt x="158" y="128"/>
                  </a:lnTo>
                  <a:lnTo>
                    <a:pt x="154" y="126"/>
                  </a:lnTo>
                  <a:lnTo>
                    <a:pt x="151"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4"/>
            <p:cNvSpPr>
              <a:spLocks/>
            </p:cNvSpPr>
            <p:nvPr/>
          </p:nvSpPr>
          <p:spPr bwMode="auto">
            <a:xfrm>
              <a:off x="2266" y="2163"/>
              <a:ext cx="103" cy="1097"/>
            </a:xfrm>
            <a:custGeom>
              <a:avLst/>
              <a:gdLst>
                <a:gd name="T0" fmla="*/ 0 w 103"/>
                <a:gd name="T1" fmla="*/ 2 h 1097"/>
                <a:gd name="T2" fmla="*/ 31 w 103"/>
                <a:gd name="T3" fmla="*/ 271 h 1097"/>
                <a:gd name="T4" fmla="*/ 55 w 103"/>
                <a:gd name="T5" fmla="*/ 541 h 1097"/>
                <a:gd name="T6" fmla="*/ 69 w 103"/>
                <a:gd name="T7" fmla="*/ 810 h 1097"/>
                <a:gd name="T8" fmla="*/ 72 w 103"/>
                <a:gd name="T9" fmla="*/ 1079 h 1097"/>
                <a:gd name="T10" fmla="*/ 76 w 103"/>
                <a:gd name="T11" fmla="*/ 1084 h 1097"/>
                <a:gd name="T12" fmla="*/ 83 w 103"/>
                <a:gd name="T13" fmla="*/ 1093 h 1097"/>
                <a:gd name="T14" fmla="*/ 86 w 103"/>
                <a:gd name="T15" fmla="*/ 1097 h 1097"/>
                <a:gd name="T16" fmla="*/ 89 w 103"/>
                <a:gd name="T17" fmla="*/ 1095 h 1097"/>
                <a:gd name="T18" fmla="*/ 100 w 103"/>
                <a:gd name="T19" fmla="*/ 960 h 1097"/>
                <a:gd name="T20" fmla="*/ 103 w 103"/>
                <a:gd name="T21" fmla="*/ 825 h 1097"/>
                <a:gd name="T22" fmla="*/ 96 w 103"/>
                <a:gd name="T23" fmla="*/ 691 h 1097"/>
                <a:gd name="T24" fmla="*/ 86 w 103"/>
                <a:gd name="T25" fmla="*/ 554 h 1097"/>
                <a:gd name="T26" fmla="*/ 72 w 103"/>
                <a:gd name="T27" fmla="*/ 419 h 1097"/>
                <a:gd name="T28" fmla="*/ 55 w 103"/>
                <a:gd name="T29" fmla="*/ 284 h 1097"/>
                <a:gd name="T30" fmla="*/ 35 w 103"/>
                <a:gd name="T31" fmla="*/ 150 h 1097"/>
                <a:gd name="T32" fmla="*/ 17 w 103"/>
                <a:gd name="T33" fmla="*/ 15 h 1097"/>
                <a:gd name="T34" fmla="*/ 14 w 103"/>
                <a:gd name="T35" fmla="*/ 11 h 1097"/>
                <a:gd name="T36" fmla="*/ 10 w 103"/>
                <a:gd name="T37" fmla="*/ 2 h 1097"/>
                <a:gd name="T38" fmla="*/ 4 w 103"/>
                <a:gd name="T39" fmla="*/ 0 h 1097"/>
                <a:gd name="T40" fmla="*/ 0 w 103"/>
                <a:gd name="T41" fmla="*/ 2 h 1097"/>
                <a:gd name="T42" fmla="*/ 0 w 103"/>
                <a:gd name="T43" fmla="*/ 2 h 10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3" h="1097">
                  <a:moveTo>
                    <a:pt x="0" y="2"/>
                  </a:moveTo>
                  <a:lnTo>
                    <a:pt x="31" y="271"/>
                  </a:lnTo>
                  <a:lnTo>
                    <a:pt x="55" y="541"/>
                  </a:lnTo>
                  <a:lnTo>
                    <a:pt x="69" y="810"/>
                  </a:lnTo>
                  <a:lnTo>
                    <a:pt x="72" y="1079"/>
                  </a:lnTo>
                  <a:lnTo>
                    <a:pt x="76" y="1084"/>
                  </a:lnTo>
                  <a:lnTo>
                    <a:pt x="83" y="1093"/>
                  </a:lnTo>
                  <a:lnTo>
                    <a:pt x="86" y="1097"/>
                  </a:lnTo>
                  <a:lnTo>
                    <a:pt x="89" y="1095"/>
                  </a:lnTo>
                  <a:lnTo>
                    <a:pt x="100" y="960"/>
                  </a:lnTo>
                  <a:lnTo>
                    <a:pt x="103" y="825"/>
                  </a:lnTo>
                  <a:lnTo>
                    <a:pt x="96" y="691"/>
                  </a:lnTo>
                  <a:lnTo>
                    <a:pt x="86" y="554"/>
                  </a:lnTo>
                  <a:lnTo>
                    <a:pt x="72" y="419"/>
                  </a:lnTo>
                  <a:lnTo>
                    <a:pt x="55" y="284"/>
                  </a:lnTo>
                  <a:lnTo>
                    <a:pt x="35" y="150"/>
                  </a:lnTo>
                  <a:lnTo>
                    <a:pt x="17" y="15"/>
                  </a:lnTo>
                  <a:lnTo>
                    <a:pt x="14" y="11"/>
                  </a:lnTo>
                  <a:lnTo>
                    <a:pt x="10" y="2"/>
                  </a:lnTo>
                  <a:lnTo>
                    <a:pt x="4" y="0"/>
                  </a:lnTo>
                  <a:lnTo>
                    <a:pt x="0" y="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5"/>
            <p:cNvSpPr>
              <a:spLocks/>
            </p:cNvSpPr>
            <p:nvPr/>
          </p:nvSpPr>
          <p:spPr bwMode="auto">
            <a:xfrm>
              <a:off x="3216" y="2161"/>
              <a:ext cx="151" cy="1095"/>
            </a:xfrm>
            <a:custGeom>
              <a:avLst/>
              <a:gdLst>
                <a:gd name="T0" fmla="*/ 127 w 151"/>
                <a:gd name="T1" fmla="*/ 0 h 1095"/>
                <a:gd name="T2" fmla="*/ 120 w 151"/>
                <a:gd name="T3" fmla="*/ 117 h 1095"/>
                <a:gd name="T4" fmla="*/ 106 w 151"/>
                <a:gd name="T5" fmla="*/ 234 h 1095"/>
                <a:gd name="T6" fmla="*/ 89 w 151"/>
                <a:gd name="T7" fmla="*/ 352 h 1095"/>
                <a:gd name="T8" fmla="*/ 76 w 151"/>
                <a:gd name="T9" fmla="*/ 469 h 1095"/>
                <a:gd name="T10" fmla="*/ 65 w 151"/>
                <a:gd name="T11" fmla="*/ 556 h 1095"/>
                <a:gd name="T12" fmla="*/ 55 w 151"/>
                <a:gd name="T13" fmla="*/ 640 h 1095"/>
                <a:gd name="T14" fmla="*/ 41 w 151"/>
                <a:gd name="T15" fmla="*/ 725 h 1095"/>
                <a:gd name="T16" fmla="*/ 31 w 151"/>
                <a:gd name="T17" fmla="*/ 810 h 1095"/>
                <a:gd name="T18" fmla="*/ 21 w 151"/>
                <a:gd name="T19" fmla="*/ 873 h 1095"/>
                <a:gd name="T20" fmla="*/ 7 w 151"/>
                <a:gd name="T21" fmla="*/ 936 h 1095"/>
                <a:gd name="T22" fmla="*/ 0 w 151"/>
                <a:gd name="T23" fmla="*/ 1001 h 1095"/>
                <a:gd name="T24" fmla="*/ 4 w 151"/>
                <a:gd name="T25" fmla="*/ 1062 h 1095"/>
                <a:gd name="T26" fmla="*/ 10 w 151"/>
                <a:gd name="T27" fmla="*/ 1075 h 1095"/>
                <a:gd name="T28" fmla="*/ 28 w 151"/>
                <a:gd name="T29" fmla="*/ 1088 h 1095"/>
                <a:gd name="T30" fmla="*/ 48 w 151"/>
                <a:gd name="T31" fmla="*/ 1095 h 1095"/>
                <a:gd name="T32" fmla="*/ 62 w 151"/>
                <a:gd name="T33" fmla="*/ 1088 h 1095"/>
                <a:gd name="T34" fmla="*/ 82 w 151"/>
                <a:gd name="T35" fmla="*/ 1038 h 1095"/>
                <a:gd name="T36" fmla="*/ 89 w 151"/>
                <a:gd name="T37" fmla="*/ 984 h 1095"/>
                <a:gd name="T38" fmla="*/ 93 w 151"/>
                <a:gd name="T39" fmla="*/ 932 h 1095"/>
                <a:gd name="T40" fmla="*/ 96 w 151"/>
                <a:gd name="T41" fmla="*/ 879 h 1095"/>
                <a:gd name="T42" fmla="*/ 103 w 151"/>
                <a:gd name="T43" fmla="*/ 788 h 1095"/>
                <a:gd name="T44" fmla="*/ 110 w 151"/>
                <a:gd name="T45" fmla="*/ 697 h 1095"/>
                <a:gd name="T46" fmla="*/ 117 w 151"/>
                <a:gd name="T47" fmla="*/ 606 h 1095"/>
                <a:gd name="T48" fmla="*/ 124 w 151"/>
                <a:gd name="T49" fmla="*/ 514 h 1095"/>
                <a:gd name="T50" fmla="*/ 134 w 151"/>
                <a:gd name="T51" fmla="*/ 391 h 1095"/>
                <a:gd name="T52" fmla="*/ 144 w 151"/>
                <a:gd name="T53" fmla="*/ 265 h 1095"/>
                <a:gd name="T54" fmla="*/ 151 w 151"/>
                <a:gd name="T55" fmla="*/ 139 h 1095"/>
                <a:gd name="T56" fmla="*/ 151 w 151"/>
                <a:gd name="T57" fmla="*/ 13 h 1095"/>
                <a:gd name="T58" fmla="*/ 148 w 151"/>
                <a:gd name="T59" fmla="*/ 8 h 1095"/>
                <a:gd name="T60" fmla="*/ 141 w 151"/>
                <a:gd name="T61" fmla="*/ 2 h 1095"/>
                <a:gd name="T62" fmla="*/ 130 w 151"/>
                <a:gd name="T63" fmla="*/ 0 h 1095"/>
                <a:gd name="T64" fmla="*/ 127 w 151"/>
                <a:gd name="T65" fmla="*/ 0 h 1095"/>
                <a:gd name="T66" fmla="*/ 127 w 151"/>
                <a:gd name="T67" fmla="*/ 0 h 10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095">
                  <a:moveTo>
                    <a:pt x="127" y="0"/>
                  </a:moveTo>
                  <a:lnTo>
                    <a:pt x="120" y="117"/>
                  </a:lnTo>
                  <a:lnTo>
                    <a:pt x="106" y="234"/>
                  </a:lnTo>
                  <a:lnTo>
                    <a:pt x="89" y="352"/>
                  </a:lnTo>
                  <a:lnTo>
                    <a:pt x="76" y="469"/>
                  </a:lnTo>
                  <a:lnTo>
                    <a:pt x="65" y="556"/>
                  </a:lnTo>
                  <a:lnTo>
                    <a:pt x="55" y="640"/>
                  </a:lnTo>
                  <a:lnTo>
                    <a:pt x="41" y="725"/>
                  </a:lnTo>
                  <a:lnTo>
                    <a:pt x="31" y="810"/>
                  </a:lnTo>
                  <a:lnTo>
                    <a:pt x="21" y="873"/>
                  </a:lnTo>
                  <a:lnTo>
                    <a:pt x="7" y="936"/>
                  </a:lnTo>
                  <a:lnTo>
                    <a:pt x="0" y="1001"/>
                  </a:lnTo>
                  <a:lnTo>
                    <a:pt x="4" y="1062"/>
                  </a:lnTo>
                  <a:lnTo>
                    <a:pt x="10" y="1075"/>
                  </a:lnTo>
                  <a:lnTo>
                    <a:pt x="28" y="1088"/>
                  </a:lnTo>
                  <a:lnTo>
                    <a:pt x="48" y="1095"/>
                  </a:lnTo>
                  <a:lnTo>
                    <a:pt x="62" y="1088"/>
                  </a:lnTo>
                  <a:lnTo>
                    <a:pt x="82" y="1038"/>
                  </a:lnTo>
                  <a:lnTo>
                    <a:pt x="89" y="984"/>
                  </a:lnTo>
                  <a:lnTo>
                    <a:pt x="93" y="932"/>
                  </a:lnTo>
                  <a:lnTo>
                    <a:pt x="96" y="879"/>
                  </a:lnTo>
                  <a:lnTo>
                    <a:pt x="103" y="788"/>
                  </a:lnTo>
                  <a:lnTo>
                    <a:pt x="110" y="697"/>
                  </a:lnTo>
                  <a:lnTo>
                    <a:pt x="117" y="606"/>
                  </a:lnTo>
                  <a:lnTo>
                    <a:pt x="124" y="514"/>
                  </a:lnTo>
                  <a:lnTo>
                    <a:pt x="134" y="391"/>
                  </a:lnTo>
                  <a:lnTo>
                    <a:pt x="144" y="265"/>
                  </a:lnTo>
                  <a:lnTo>
                    <a:pt x="151" y="139"/>
                  </a:lnTo>
                  <a:lnTo>
                    <a:pt x="151" y="13"/>
                  </a:lnTo>
                  <a:lnTo>
                    <a:pt x="148" y="8"/>
                  </a:lnTo>
                  <a:lnTo>
                    <a:pt x="141" y="2"/>
                  </a:lnTo>
                  <a:lnTo>
                    <a:pt x="130" y="0"/>
                  </a:lnTo>
                  <a:lnTo>
                    <a:pt x="12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6"/>
            <p:cNvSpPr>
              <a:spLocks/>
            </p:cNvSpPr>
            <p:nvPr/>
          </p:nvSpPr>
          <p:spPr bwMode="auto">
            <a:xfrm>
              <a:off x="2259" y="2165"/>
              <a:ext cx="1201" cy="39"/>
            </a:xfrm>
            <a:custGeom>
              <a:avLst/>
              <a:gdLst>
                <a:gd name="T0" fmla="*/ 7 w 1201"/>
                <a:gd name="T1" fmla="*/ 33 h 39"/>
                <a:gd name="T2" fmla="*/ 83 w 1201"/>
                <a:gd name="T3" fmla="*/ 28 h 39"/>
                <a:gd name="T4" fmla="*/ 158 w 1201"/>
                <a:gd name="T5" fmla="*/ 24 h 39"/>
                <a:gd name="T6" fmla="*/ 234 w 1201"/>
                <a:gd name="T7" fmla="*/ 20 h 39"/>
                <a:gd name="T8" fmla="*/ 309 w 1201"/>
                <a:gd name="T9" fmla="*/ 17 h 39"/>
                <a:gd name="T10" fmla="*/ 381 w 1201"/>
                <a:gd name="T11" fmla="*/ 15 h 39"/>
                <a:gd name="T12" fmla="*/ 456 w 1201"/>
                <a:gd name="T13" fmla="*/ 15 h 39"/>
                <a:gd name="T14" fmla="*/ 528 w 1201"/>
                <a:gd name="T15" fmla="*/ 13 h 39"/>
                <a:gd name="T16" fmla="*/ 604 w 1201"/>
                <a:gd name="T17" fmla="*/ 13 h 39"/>
                <a:gd name="T18" fmla="*/ 679 w 1201"/>
                <a:gd name="T19" fmla="*/ 15 h 39"/>
                <a:gd name="T20" fmla="*/ 751 w 1201"/>
                <a:gd name="T21" fmla="*/ 15 h 39"/>
                <a:gd name="T22" fmla="*/ 827 w 1201"/>
                <a:gd name="T23" fmla="*/ 17 h 39"/>
                <a:gd name="T24" fmla="*/ 899 w 1201"/>
                <a:gd name="T25" fmla="*/ 22 h 39"/>
                <a:gd name="T26" fmla="*/ 974 w 1201"/>
                <a:gd name="T27" fmla="*/ 24 h 39"/>
                <a:gd name="T28" fmla="*/ 1050 w 1201"/>
                <a:gd name="T29" fmla="*/ 28 h 39"/>
                <a:gd name="T30" fmla="*/ 1125 w 1201"/>
                <a:gd name="T31" fmla="*/ 35 h 39"/>
                <a:gd name="T32" fmla="*/ 1201 w 1201"/>
                <a:gd name="T33" fmla="*/ 39 h 39"/>
                <a:gd name="T34" fmla="*/ 1201 w 1201"/>
                <a:gd name="T35" fmla="*/ 39 h 39"/>
                <a:gd name="T36" fmla="*/ 1201 w 1201"/>
                <a:gd name="T37" fmla="*/ 35 h 39"/>
                <a:gd name="T38" fmla="*/ 1194 w 1201"/>
                <a:gd name="T39" fmla="*/ 30 h 39"/>
                <a:gd name="T40" fmla="*/ 1190 w 1201"/>
                <a:gd name="T41" fmla="*/ 28 h 39"/>
                <a:gd name="T42" fmla="*/ 1115 w 1201"/>
                <a:gd name="T43" fmla="*/ 22 h 39"/>
                <a:gd name="T44" fmla="*/ 1039 w 1201"/>
                <a:gd name="T45" fmla="*/ 15 h 39"/>
                <a:gd name="T46" fmla="*/ 964 w 1201"/>
                <a:gd name="T47" fmla="*/ 11 h 39"/>
                <a:gd name="T48" fmla="*/ 892 w 1201"/>
                <a:gd name="T49" fmla="*/ 6 h 39"/>
                <a:gd name="T50" fmla="*/ 817 w 1201"/>
                <a:gd name="T51" fmla="*/ 2 h 39"/>
                <a:gd name="T52" fmla="*/ 741 w 1201"/>
                <a:gd name="T53" fmla="*/ 2 h 39"/>
                <a:gd name="T54" fmla="*/ 669 w 1201"/>
                <a:gd name="T55" fmla="*/ 0 h 39"/>
                <a:gd name="T56" fmla="*/ 594 w 1201"/>
                <a:gd name="T57" fmla="*/ 0 h 39"/>
                <a:gd name="T58" fmla="*/ 522 w 1201"/>
                <a:gd name="T59" fmla="*/ 0 h 39"/>
                <a:gd name="T60" fmla="*/ 446 w 1201"/>
                <a:gd name="T61" fmla="*/ 2 h 39"/>
                <a:gd name="T62" fmla="*/ 371 w 1201"/>
                <a:gd name="T63" fmla="*/ 4 h 39"/>
                <a:gd name="T64" fmla="*/ 299 w 1201"/>
                <a:gd name="T65" fmla="*/ 6 h 39"/>
                <a:gd name="T66" fmla="*/ 223 w 1201"/>
                <a:gd name="T67" fmla="*/ 11 h 39"/>
                <a:gd name="T68" fmla="*/ 148 w 1201"/>
                <a:gd name="T69" fmla="*/ 15 h 39"/>
                <a:gd name="T70" fmla="*/ 76 w 1201"/>
                <a:gd name="T71" fmla="*/ 20 h 39"/>
                <a:gd name="T72" fmla="*/ 0 w 1201"/>
                <a:gd name="T73" fmla="*/ 24 h 39"/>
                <a:gd name="T74" fmla="*/ 0 w 1201"/>
                <a:gd name="T75" fmla="*/ 26 h 39"/>
                <a:gd name="T76" fmla="*/ 0 w 1201"/>
                <a:gd name="T77" fmla="*/ 28 h 39"/>
                <a:gd name="T78" fmla="*/ 4 w 1201"/>
                <a:gd name="T79" fmla="*/ 30 h 39"/>
                <a:gd name="T80" fmla="*/ 7 w 1201"/>
                <a:gd name="T81" fmla="*/ 33 h 39"/>
                <a:gd name="T82" fmla="*/ 7 w 1201"/>
                <a:gd name="T83" fmla="*/ 33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1" h="39">
                  <a:moveTo>
                    <a:pt x="7" y="33"/>
                  </a:moveTo>
                  <a:lnTo>
                    <a:pt x="83" y="28"/>
                  </a:lnTo>
                  <a:lnTo>
                    <a:pt x="158" y="24"/>
                  </a:lnTo>
                  <a:lnTo>
                    <a:pt x="234" y="20"/>
                  </a:lnTo>
                  <a:lnTo>
                    <a:pt x="309" y="17"/>
                  </a:lnTo>
                  <a:lnTo>
                    <a:pt x="381" y="15"/>
                  </a:lnTo>
                  <a:lnTo>
                    <a:pt x="456" y="15"/>
                  </a:lnTo>
                  <a:lnTo>
                    <a:pt x="528" y="13"/>
                  </a:lnTo>
                  <a:lnTo>
                    <a:pt x="604" y="13"/>
                  </a:lnTo>
                  <a:lnTo>
                    <a:pt x="679" y="15"/>
                  </a:lnTo>
                  <a:lnTo>
                    <a:pt x="751" y="15"/>
                  </a:lnTo>
                  <a:lnTo>
                    <a:pt x="827" y="17"/>
                  </a:lnTo>
                  <a:lnTo>
                    <a:pt x="899" y="22"/>
                  </a:lnTo>
                  <a:lnTo>
                    <a:pt x="974" y="24"/>
                  </a:lnTo>
                  <a:lnTo>
                    <a:pt x="1050" y="28"/>
                  </a:lnTo>
                  <a:lnTo>
                    <a:pt x="1125" y="35"/>
                  </a:lnTo>
                  <a:lnTo>
                    <a:pt x="1201" y="39"/>
                  </a:lnTo>
                  <a:lnTo>
                    <a:pt x="1201" y="35"/>
                  </a:lnTo>
                  <a:lnTo>
                    <a:pt x="1194" y="30"/>
                  </a:lnTo>
                  <a:lnTo>
                    <a:pt x="1190" y="28"/>
                  </a:lnTo>
                  <a:lnTo>
                    <a:pt x="1115" y="22"/>
                  </a:lnTo>
                  <a:lnTo>
                    <a:pt x="1039" y="15"/>
                  </a:lnTo>
                  <a:lnTo>
                    <a:pt x="964" y="11"/>
                  </a:lnTo>
                  <a:lnTo>
                    <a:pt x="892" y="6"/>
                  </a:lnTo>
                  <a:lnTo>
                    <a:pt x="817" y="2"/>
                  </a:lnTo>
                  <a:lnTo>
                    <a:pt x="741" y="2"/>
                  </a:lnTo>
                  <a:lnTo>
                    <a:pt x="669" y="0"/>
                  </a:lnTo>
                  <a:lnTo>
                    <a:pt x="594" y="0"/>
                  </a:lnTo>
                  <a:lnTo>
                    <a:pt x="522" y="0"/>
                  </a:lnTo>
                  <a:lnTo>
                    <a:pt x="446" y="2"/>
                  </a:lnTo>
                  <a:lnTo>
                    <a:pt x="371" y="4"/>
                  </a:lnTo>
                  <a:lnTo>
                    <a:pt x="299" y="6"/>
                  </a:lnTo>
                  <a:lnTo>
                    <a:pt x="223" y="11"/>
                  </a:lnTo>
                  <a:lnTo>
                    <a:pt x="148" y="15"/>
                  </a:lnTo>
                  <a:lnTo>
                    <a:pt x="76" y="20"/>
                  </a:lnTo>
                  <a:lnTo>
                    <a:pt x="0" y="24"/>
                  </a:lnTo>
                  <a:lnTo>
                    <a:pt x="0" y="26"/>
                  </a:lnTo>
                  <a:lnTo>
                    <a:pt x="0" y="28"/>
                  </a:lnTo>
                  <a:lnTo>
                    <a:pt x="4" y="30"/>
                  </a:lnTo>
                  <a:lnTo>
                    <a:pt x="7" y="3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7"/>
            <p:cNvSpPr>
              <a:spLocks/>
            </p:cNvSpPr>
            <p:nvPr/>
          </p:nvSpPr>
          <p:spPr bwMode="auto">
            <a:xfrm>
              <a:off x="2362" y="2241"/>
              <a:ext cx="943" cy="15"/>
            </a:xfrm>
            <a:custGeom>
              <a:avLst/>
              <a:gdLst>
                <a:gd name="T0" fmla="*/ 11 w 943"/>
                <a:gd name="T1" fmla="*/ 9 h 15"/>
                <a:gd name="T2" fmla="*/ 69 w 943"/>
                <a:gd name="T3" fmla="*/ 9 h 15"/>
                <a:gd name="T4" fmla="*/ 127 w 943"/>
                <a:gd name="T5" fmla="*/ 9 h 15"/>
                <a:gd name="T6" fmla="*/ 185 w 943"/>
                <a:gd name="T7" fmla="*/ 9 h 15"/>
                <a:gd name="T8" fmla="*/ 244 w 943"/>
                <a:gd name="T9" fmla="*/ 9 h 15"/>
                <a:gd name="T10" fmla="*/ 299 w 943"/>
                <a:gd name="T11" fmla="*/ 9 h 15"/>
                <a:gd name="T12" fmla="*/ 357 w 943"/>
                <a:gd name="T13" fmla="*/ 9 h 15"/>
                <a:gd name="T14" fmla="*/ 415 w 943"/>
                <a:gd name="T15" fmla="*/ 9 h 15"/>
                <a:gd name="T16" fmla="*/ 473 w 943"/>
                <a:gd name="T17" fmla="*/ 9 h 15"/>
                <a:gd name="T18" fmla="*/ 532 w 943"/>
                <a:gd name="T19" fmla="*/ 9 h 15"/>
                <a:gd name="T20" fmla="*/ 590 w 943"/>
                <a:gd name="T21" fmla="*/ 9 h 15"/>
                <a:gd name="T22" fmla="*/ 648 w 943"/>
                <a:gd name="T23" fmla="*/ 11 h 15"/>
                <a:gd name="T24" fmla="*/ 707 w 943"/>
                <a:gd name="T25" fmla="*/ 11 h 15"/>
                <a:gd name="T26" fmla="*/ 765 w 943"/>
                <a:gd name="T27" fmla="*/ 11 h 15"/>
                <a:gd name="T28" fmla="*/ 827 w 943"/>
                <a:gd name="T29" fmla="*/ 13 h 15"/>
                <a:gd name="T30" fmla="*/ 885 w 943"/>
                <a:gd name="T31" fmla="*/ 13 h 15"/>
                <a:gd name="T32" fmla="*/ 943 w 943"/>
                <a:gd name="T33" fmla="*/ 15 h 15"/>
                <a:gd name="T34" fmla="*/ 943 w 943"/>
                <a:gd name="T35" fmla="*/ 15 h 15"/>
                <a:gd name="T36" fmla="*/ 940 w 943"/>
                <a:gd name="T37" fmla="*/ 11 h 15"/>
                <a:gd name="T38" fmla="*/ 933 w 943"/>
                <a:gd name="T39" fmla="*/ 9 h 15"/>
                <a:gd name="T40" fmla="*/ 930 w 943"/>
                <a:gd name="T41" fmla="*/ 9 h 15"/>
                <a:gd name="T42" fmla="*/ 871 w 943"/>
                <a:gd name="T43" fmla="*/ 7 h 15"/>
                <a:gd name="T44" fmla="*/ 813 w 943"/>
                <a:gd name="T45" fmla="*/ 4 h 15"/>
                <a:gd name="T46" fmla="*/ 755 w 943"/>
                <a:gd name="T47" fmla="*/ 2 h 15"/>
                <a:gd name="T48" fmla="*/ 696 w 943"/>
                <a:gd name="T49" fmla="*/ 2 h 15"/>
                <a:gd name="T50" fmla="*/ 638 w 943"/>
                <a:gd name="T51" fmla="*/ 0 h 15"/>
                <a:gd name="T52" fmla="*/ 580 w 943"/>
                <a:gd name="T53" fmla="*/ 0 h 15"/>
                <a:gd name="T54" fmla="*/ 522 w 943"/>
                <a:gd name="T55" fmla="*/ 0 h 15"/>
                <a:gd name="T56" fmla="*/ 463 w 943"/>
                <a:gd name="T57" fmla="*/ 0 h 15"/>
                <a:gd name="T58" fmla="*/ 405 w 943"/>
                <a:gd name="T59" fmla="*/ 0 h 15"/>
                <a:gd name="T60" fmla="*/ 347 w 943"/>
                <a:gd name="T61" fmla="*/ 0 h 15"/>
                <a:gd name="T62" fmla="*/ 288 w 943"/>
                <a:gd name="T63" fmla="*/ 0 h 15"/>
                <a:gd name="T64" fmla="*/ 233 w 943"/>
                <a:gd name="T65" fmla="*/ 0 h 15"/>
                <a:gd name="T66" fmla="*/ 175 w 943"/>
                <a:gd name="T67" fmla="*/ 2 h 15"/>
                <a:gd name="T68" fmla="*/ 117 w 943"/>
                <a:gd name="T69" fmla="*/ 2 h 15"/>
                <a:gd name="T70" fmla="*/ 59 w 943"/>
                <a:gd name="T71" fmla="*/ 2 h 15"/>
                <a:gd name="T72" fmla="*/ 0 w 943"/>
                <a:gd name="T73" fmla="*/ 2 h 15"/>
                <a:gd name="T74" fmla="*/ 0 w 943"/>
                <a:gd name="T75" fmla="*/ 2 h 15"/>
                <a:gd name="T76" fmla="*/ 4 w 943"/>
                <a:gd name="T77" fmla="*/ 4 h 15"/>
                <a:gd name="T78" fmla="*/ 7 w 943"/>
                <a:gd name="T79" fmla="*/ 9 h 15"/>
                <a:gd name="T80" fmla="*/ 11 w 943"/>
                <a:gd name="T81" fmla="*/ 9 h 15"/>
                <a:gd name="T82" fmla="*/ 11 w 943"/>
                <a:gd name="T83" fmla="*/ 9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3" h="15">
                  <a:moveTo>
                    <a:pt x="11" y="9"/>
                  </a:moveTo>
                  <a:lnTo>
                    <a:pt x="69" y="9"/>
                  </a:lnTo>
                  <a:lnTo>
                    <a:pt x="127" y="9"/>
                  </a:lnTo>
                  <a:lnTo>
                    <a:pt x="185" y="9"/>
                  </a:lnTo>
                  <a:lnTo>
                    <a:pt x="244" y="9"/>
                  </a:lnTo>
                  <a:lnTo>
                    <a:pt x="299" y="9"/>
                  </a:lnTo>
                  <a:lnTo>
                    <a:pt x="357" y="9"/>
                  </a:lnTo>
                  <a:lnTo>
                    <a:pt x="415" y="9"/>
                  </a:lnTo>
                  <a:lnTo>
                    <a:pt x="473" y="9"/>
                  </a:lnTo>
                  <a:lnTo>
                    <a:pt x="532" y="9"/>
                  </a:lnTo>
                  <a:lnTo>
                    <a:pt x="590" y="9"/>
                  </a:lnTo>
                  <a:lnTo>
                    <a:pt x="648" y="11"/>
                  </a:lnTo>
                  <a:lnTo>
                    <a:pt x="707" y="11"/>
                  </a:lnTo>
                  <a:lnTo>
                    <a:pt x="765" y="11"/>
                  </a:lnTo>
                  <a:lnTo>
                    <a:pt x="827" y="13"/>
                  </a:lnTo>
                  <a:lnTo>
                    <a:pt x="885" y="13"/>
                  </a:lnTo>
                  <a:lnTo>
                    <a:pt x="943" y="15"/>
                  </a:lnTo>
                  <a:lnTo>
                    <a:pt x="940" y="11"/>
                  </a:lnTo>
                  <a:lnTo>
                    <a:pt x="933" y="9"/>
                  </a:lnTo>
                  <a:lnTo>
                    <a:pt x="930" y="9"/>
                  </a:lnTo>
                  <a:lnTo>
                    <a:pt x="871" y="7"/>
                  </a:lnTo>
                  <a:lnTo>
                    <a:pt x="813" y="4"/>
                  </a:lnTo>
                  <a:lnTo>
                    <a:pt x="755" y="2"/>
                  </a:lnTo>
                  <a:lnTo>
                    <a:pt x="696" y="2"/>
                  </a:lnTo>
                  <a:lnTo>
                    <a:pt x="638" y="0"/>
                  </a:lnTo>
                  <a:lnTo>
                    <a:pt x="580" y="0"/>
                  </a:lnTo>
                  <a:lnTo>
                    <a:pt x="522" y="0"/>
                  </a:lnTo>
                  <a:lnTo>
                    <a:pt x="463" y="0"/>
                  </a:lnTo>
                  <a:lnTo>
                    <a:pt x="405" y="0"/>
                  </a:lnTo>
                  <a:lnTo>
                    <a:pt x="347" y="0"/>
                  </a:lnTo>
                  <a:lnTo>
                    <a:pt x="288" y="0"/>
                  </a:lnTo>
                  <a:lnTo>
                    <a:pt x="233" y="0"/>
                  </a:lnTo>
                  <a:lnTo>
                    <a:pt x="175" y="2"/>
                  </a:lnTo>
                  <a:lnTo>
                    <a:pt x="117" y="2"/>
                  </a:lnTo>
                  <a:lnTo>
                    <a:pt x="59" y="2"/>
                  </a:lnTo>
                  <a:lnTo>
                    <a:pt x="0" y="2"/>
                  </a:lnTo>
                  <a:lnTo>
                    <a:pt x="4" y="4"/>
                  </a:lnTo>
                  <a:lnTo>
                    <a:pt x="7" y="9"/>
                  </a:lnTo>
                  <a:lnTo>
                    <a:pt x="11" y="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8"/>
            <p:cNvSpPr>
              <a:spLocks/>
            </p:cNvSpPr>
            <p:nvPr/>
          </p:nvSpPr>
          <p:spPr bwMode="auto">
            <a:xfrm>
              <a:off x="2373" y="2189"/>
              <a:ext cx="82" cy="1045"/>
            </a:xfrm>
            <a:custGeom>
              <a:avLst/>
              <a:gdLst>
                <a:gd name="T0" fmla="*/ 0 w 82"/>
                <a:gd name="T1" fmla="*/ 0 h 1045"/>
                <a:gd name="T2" fmla="*/ 30 w 82"/>
                <a:gd name="T3" fmla="*/ 258 h 1045"/>
                <a:gd name="T4" fmla="*/ 48 w 82"/>
                <a:gd name="T5" fmla="*/ 517 h 1045"/>
                <a:gd name="T6" fmla="*/ 54 w 82"/>
                <a:gd name="T7" fmla="*/ 775 h 1045"/>
                <a:gd name="T8" fmla="*/ 54 w 82"/>
                <a:gd name="T9" fmla="*/ 1034 h 1045"/>
                <a:gd name="T10" fmla="*/ 58 w 82"/>
                <a:gd name="T11" fmla="*/ 1038 h 1045"/>
                <a:gd name="T12" fmla="*/ 61 w 82"/>
                <a:gd name="T13" fmla="*/ 1043 h 1045"/>
                <a:gd name="T14" fmla="*/ 65 w 82"/>
                <a:gd name="T15" fmla="*/ 1045 h 1045"/>
                <a:gd name="T16" fmla="*/ 68 w 82"/>
                <a:gd name="T17" fmla="*/ 1045 h 1045"/>
                <a:gd name="T18" fmla="*/ 82 w 82"/>
                <a:gd name="T19" fmla="*/ 784 h 1045"/>
                <a:gd name="T20" fmla="*/ 72 w 82"/>
                <a:gd name="T21" fmla="*/ 528 h 1045"/>
                <a:gd name="T22" fmla="*/ 51 w 82"/>
                <a:gd name="T23" fmla="*/ 269 h 1045"/>
                <a:gd name="T24" fmla="*/ 13 w 82"/>
                <a:gd name="T25" fmla="*/ 11 h 1045"/>
                <a:gd name="T26" fmla="*/ 10 w 82"/>
                <a:gd name="T27" fmla="*/ 6 h 1045"/>
                <a:gd name="T28" fmla="*/ 6 w 82"/>
                <a:gd name="T29" fmla="*/ 2 h 1045"/>
                <a:gd name="T30" fmla="*/ 0 w 82"/>
                <a:gd name="T31" fmla="*/ 0 h 1045"/>
                <a:gd name="T32" fmla="*/ 0 w 82"/>
                <a:gd name="T33" fmla="*/ 0 h 1045"/>
                <a:gd name="T34" fmla="*/ 0 w 82"/>
                <a:gd name="T35" fmla="*/ 0 h 10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 h="1045">
                  <a:moveTo>
                    <a:pt x="0" y="0"/>
                  </a:moveTo>
                  <a:lnTo>
                    <a:pt x="30" y="258"/>
                  </a:lnTo>
                  <a:lnTo>
                    <a:pt x="48" y="517"/>
                  </a:lnTo>
                  <a:lnTo>
                    <a:pt x="54" y="775"/>
                  </a:lnTo>
                  <a:lnTo>
                    <a:pt x="54" y="1034"/>
                  </a:lnTo>
                  <a:lnTo>
                    <a:pt x="58" y="1038"/>
                  </a:lnTo>
                  <a:lnTo>
                    <a:pt x="61" y="1043"/>
                  </a:lnTo>
                  <a:lnTo>
                    <a:pt x="65" y="1045"/>
                  </a:lnTo>
                  <a:lnTo>
                    <a:pt x="68" y="1045"/>
                  </a:lnTo>
                  <a:lnTo>
                    <a:pt x="82" y="784"/>
                  </a:lnTo>
                  <a:lnTo>
                    <a:pt x="72" y="528"/>
                  </a:lnTo>
                  <a:lnTo>
                    <a:pt x="51" y="269"/>
                  </a:lnTo>
                  <a:lnTo>
                    <a:pt x="13" y="11"/>
                  </a:lnTo>
                  <a:lnTo>
                    <a:pt x="10" y="6"/>
                  </a:lnTo>
                  <a:lnTo>
                    <a:pt x="6" y="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9"/>
            <p:cNvSpPr>
              <a:spLocks/>
            </p:cNvSpPr>
            <p:nvPr/>
          </p:nvSpPr>
          <p:spPr bwMode="auto">
            <a:xfrm>
              <a:off x="3134" y="2256"/>
              <a:ext cx="140" cy="971"/>
            </a:xfrm>
            <a:custGeom>
              <a:avLst/>
              <a:gdLst>
                <a:gd name="T0" fmla="*/ 123 w 140"/>
                <a:gd name="T1" fmla="*/ 0 h 971"/>
                <a:gd name="T2" fmla="*/ 113 w 140"/>
                <a:gd name="T3" fmla="*/ 118 h 971"/>
                <a:gd name="T4" fmla="*/ 99 w 140"/>
                <a:gd name="T5" fmla="*/ 233 h 971"/>
                <a:gd name="T6" fmla="*/ 82 w 140"/>
                <a:gd name="T7" fmla="*/ 350 h 971"/>
                <a:gd name="T8" fmla="*/ 62 w 140"/>
                <a:gd name="T9" fmla="*/ 465 h 971"/>
                <a:gd name="T10" fmla="*/ 44 w 140"/>
                <a:gd name="T11" fmla="*/ 589 h 971"/>
                <a:gd name="T12" fmla="*/ 31 w 140"/>
                <a:gd name="T13" fmla="*/ 715 h 971"/>
                <a:gd name="T14" fmla="*/ 17 w 140"/>
                <a:gd name="T15" fmla="*/ 839 h 971"/>
                <a:gd name="T16" fmla="*/ 0 w 140"/>
                <a:gd name="T17" fmla="*/ 965 h 971"/>
                <a:gd name="T18" fmla="*/ 0 w 140"/>
                <a:gd name="T19" fmla="*/ 967 h 971"/>
                <a:gd name="T20" fmla="*/ 7 w 140"/>
                <a:gd name="T21" fmla="*/ 969 h 971"/>
                <a:gd name="T22" fmla="*/ 10 w 140"/>
                <a:gd name="T23" fmla="*/ 971 h 971"/>
                <a:gd name="T24" fmla="*/ 14 w 140"/>
                <a:gd name="T25" fmla="*/ 971 h 971"/>
                <a:gd name="T26" fmla="*/ 38 w 140"/>
                <a:gd name="T27" fmla="*/ 858 h 971"/>
                <a:gd name="T28" fmla="*/ 48 w 140"/>
                <a:gd name="T29" fmla="*/ 743 h 971"/>
                <a:gd name="T30" fmla="*/ 58 w 140"/>
                <a:gd name="T31" fmla="*/ 628 h 971"/>
                <a:gd name="T32" fmla="*/ 72 w 140"/>
                <a:gd name="T33" fmla="*/ 515 h 971"/>
                <a:gd name="T34" fmla="*/ 92 w 140"/>
                <a:gd name="T35" fmla="*/ 389 h 971"/>
                <a:gd name="T36" fmla="*/ 113 w 140"/>
                <a:gd name="T37" fmla="*/ 261 h 971"/>
                <a:gd name="T38" fmla="*/ 130 w 140"/>
                <a:gd name="T39" fmla="*/ 135 h 971"/>
                <a:gd name="T40" fmla="*/ 140 w 140"/>
                <a:gd name="T41" fmla="*/ 7 h 971"/>
                <a:gd name="T42" fmla="*/ 137 w 140"/>
                <a:gd name="T43" fmla="*/ 5 h 971"/>
                <a:gd name="T44" fmla="*/ 134 w 140"/>
                <a:gd name="T45" fmla="*/ 2 h 971"/>
                <a:gd name="T46" fmla="*/ 127 w 140"/>
                <a:gd name="T47" fmla="*/ 0 h 971"/>
                <a:gd name="T48" fmla="*/ 123 w 140"/>
                <a:gd name="T49" fmla="*/ 0 h 971"/>
                <a:gd name="T50" fmla="*/ 123 w 140"/>
                <a:gd name="T51" fmla="*/ 0 h 9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 h="971">
                  <a:moveTo>
                    <a:pt x="123" y="0"/>
                  </a:moveTo>
                  <a:lnTo>
                    <a:pt x="113" y="118"/>
                  </a:lnTo>
                  <a:lnTo>
                    <a:pt x="99" y="233"/>
                  </a:lnTo>
                  <a:lnTo>
                    <a:pt x="82" y="350"/>
                  </a:lnTo>
                  <a:lnTo>
                    <a:pt x="62" y="465"/>
                  </a:lnTo>
                  <a:lnTo>
                    <a:pt x="44" y="589"/>
                  </a:lnTo>
                  <a:lnTo>
                    <a:pt x="31" y="715"/>
                  </a:lnTo>
                  <a:lnTo>
                    <a:pt x="17" y="839"/>
                  </a:lnTo>
                  <a:lnTo>
                    <a:pt x="0" y="965"/>
                  </a:lnTo>
                  <a:lnTo>
                    <a:pt x="0" y="967"/>
                  </a:lnTo>
                  <a:lnTo>
                    <a:pt x="7" y="969"/>
                  </a:lnTo>
                  <a:lnTo>
                    <a:pt x="10" y="971"/>
                  </a:lnTo>
                  <a:lnTo>
                    <a:pt x="14" y="971"/>
                  </a:lnTo>
                  <a:lnTo>
                    <a:pt x="38" y="858"/>
                  </a:lnTo>
                  <a:lnTo>
                    <a:pt x="48" y="743"/>
                  </a:lnTo>
                  <a:lnTo>
                    <a:pt x="58" y="628"/>
                  </a:lnTo>
                  <a:lnTo>
                    <a:pt x="72" y="515"/>
                  </a:lnTo>
                  <a:lnTo>
                    <a:pt x="92" y="389"/>
                  </a:lnTo>
                  <a:lnTo>
                    <a:pt x="113" y="261"/>
                  </a:lnTo>
                  <a:lnTo>
                    <a:pt x="130" y="135"/>
                  </a:lnTo>
                  <a:lnTo>
                    <a:pt x="140" y="7"/>
                  </a:lnTo>
                  <a:lnTo>
                    <a:pt x="137" y="5"/>
                  </a:lnTo>
                  <a:lnTo>
                    <a:pt x="134" y="2"/>
                  </a:lnTo>
                  <a:lnTo>
                    <a:pt x="127" y="0"/>
                  </a:lnTo>
                  <a:lnTo>
                    <a:pt x="12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20"/>
            <p:cNvSpPr>
              <a:spLocks/>
            </p:cNvSpPr>
            <p:nvPr/>
          </p:nvSpPr>
          <p:spPr bwMode="auto">
            <a:xfrm>
              <a:off x="2791" y="2243"/>
              <a:ext cx="20" cy="1032"/>
            </a:xfrm>
            <a:custGeom>
              <a:avLst/>
              <a:gdLst>
                <a:gd name="T0" fmla="*/ 10 w 20"/>
                <a:gd name="T1" fmla="*/ 0 h 1032"/>
                <a:gd name="T2" fmla="*/ 3 w 20"/>
                <a:gd name="T3" fmla="*/ 122 h 1032"/>
                <a:gd name="T4" fmla="*/ 7 w 20"/>
                <a:gd name="T5" fmla="*/ 243 h 1032"/>
                <a:gd name="T6" fmla="*/ 7 w 20"/>
                <a:gd name="T7" fmla="*/ 365 h 1032"/>
                <a:gd name="T8" fmla="*/ 10 w 20"/>
                <a:gd name="T9" fmla="*/ 487 h 1032"/>
                <a:gd name="T10" fmla="*/ 7 w 20"/>
                <a:gd name="T11" fmla="*/ 621 h 1032"/>
                <a:gd name="T12" fmla="*/ 3 w 20"/>
                <a:gd name="T13" fmla="*/ 756 h 1032"/>
                <a:gd name="T14" fmla="*/ 0 w 20"/>
                <a:gd name="T15" fmla="*/ 893 h 1032"/>
                <a:gd name="T16" fmla="*/ 0 w 20"/>
                <a:gd name="T17" fmla="*/ 1028 h 1032"/>
                <a:gd name="T18" fmla="*/ 0 w 20"/>
                <a:gd name="T19" fmla="*/ 1030 h 1032"/>
                <a:gd name="T20" fmla="*/ 3 w 20"/>
                <a:gd name="T21" fmla="*/ 1030 h 1032"/>
                <a:gd name="T22" fmla="*/ 7 w 20"/>
                <a:gd name="T23" fmla="*/ 1032 h 1032"/>
                <a:gd name="T24" fmla="*/ 7 w 20"/>
                <a:gd name="T25" fmla="*/ 1032 h 1032"/>
                <a:gd name="T26" fmla="*/ 14 w 20"/>
                <a:gd name="T27" fmla="*/ 776 h 1032"/>
                <a:gd name="T28" fmla="*/ 20 w 20"/>
                <a:gd name="T29" fmla="*/ 519 h 1032"/>
                <a:gd name="T30" fmla="*/ 20 w 20"/>
                <a:gd name="T31" fmla="*/ 261 h 1032"/>
                <a:gd name="T32" fmla="*/ 20 w 20"/>
                <a:gd name="T33" fmla="*/ 5 h 1032"/>
                <a:gd name="T34" fmla="*/ 20 w 20"/>
                <a:gd name="T35" fmla="*/ 2 h 1032"/>
                <a:gd name="T36" fmla="*/ 17 w 20"/>
                <a:gd name="T37" fmla="*/ 2 h 1032"/>
                <a:gd name="T38" fmla="*/ 10 w 20"/>
                <a:gd name="T39" fmla="*/ 0 h 1032"/>
                <a:gd name="T40" fmla="*/ 10 w 20"/>
                <a:gd name="T41" fmla="*/ 0 h 1032"/>
                <a:gd name="T42" fmla="*/ 10 w 20"/>
                <a:gd name="T43" fmla="*/ 0 h 10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032">
                  <a:moveTo>
                    <a:pt x="10" y="0"/>
                  </a:moveTo>
                  <a:lnTo>
                    <a:pt x="3" y="122"/>
                  </a:lnTo>
                  <a:lnTo>
                    <a:pt x="7" y="243"/>
                  </a:lnTo>
                  <a:lnTo>
                    <a:pt x="7" y="365"/>
                  </a:lnTo>
                  <a:lnTo>
                    <a:pt x="10" y="487"/>
                  </a:lnTo>
                  <a:lnTo>
                    <a:pt x="7" y="621"/>
                  </a:lnTo>
                  <a:lnTo>
                    <a:pt x="3" y="756"/>
                  </a:lnTo>
                  <a:lnTo>
                    <a:pt x="0" y="893"/>
                  </a:lnTo>
                  <a:lnTo>
                    <a:pt x="0" y="1028"/>
                  </a:lnTo>
                  <a:lnTo>
                    <a:pt x="0" y="1030"/>
                  </a:lnTo>
                  <a:lnTo>
                    <a:pt x="3" y="1030"/>
                  </a:lnTo>
                  <a:lnTo>
                    <a:pt x="7" y="1032"/>
                  </a:lnTo>
                  <a:lnTo>
                    <a:pt x="14" y="776"/>
                  </a:lnTo>
                  <a:lnTo>
                    <a:pt x="20" y="519"/>
                  </a:lnTo>
                  <a:lnTo>
                    <a:pt x="20" y="261"/>
                  </a:lnTo>
                  <a:lnTo>
                    <a:pt x="20" y="5"/>
                  </a:lnTo>
                  <a:lnTo>
                    <a:pt x="20" y="2"/>
                  </a:lnTo>
                  <a:lnTo>
                    <a:pt x="17" y="2"/>
                  </a:lnTo>
                  <a:lnTo>
                    <a:pt x="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1"/>
            <p:cNvSpPr>
              <a:spLocks/>
            </p:cNvSpPr>
            <p:nvPr/>
          </p:nvSpPr>
          <p:spPr bwMode="auto">
            <a:xfrm>
              <a:off x="2167" y="1100"/>
              <a:ext cx="1502" cy="42"/>
            </a:xfrm>
            <a:custGeom>
              <a:avLst/>
              <a:gdLst>
                <a:gd name="T0" fmla="*/ 1447 w 1502"/>
                <a:gd name="T1" fmla="*/ 20 h 42"/>
                <a:gd name="T2" fmla="*/ 1358 w 1502"/>
                <a:gd name="T3" fmla="*/ 27 h 42"/>
                <a:gd name="T4" fmla="*/ 1269 w 1502"/>
                <a:gd name="T5" fmla="*/ 29 h 42"/>
                <a:gd name="T6" fmla="*/ 1179 w 1502"/>
                <a:gd name="T7" fmla="*/ 31 h 42"/>
                <a:gd name="T8" fmla="*/ 1090 w 1502"/>
                <a:gd name="T9" fmla="*/ 29 h 42"/>
                <a:gd name="T10" fmla="*/ 1001 w 1502"/>
                <a:gd name="T11" fmla="*/ 29 h 42"/>
                <a:gd name="T12" fmla="*/ 912 w 1502"/>
                <a:gd name="T13" fmla="*/ 27 h 42"/>
                <a:gd name="T14" fmla="*/ 823 w 1502"/>
                <a:gd name="T15" fmla="*/ 24 h 42"/>
                <a:gd name="T16" fmla="*/ 730 w 1502"/>
                <a:gd name="T17" fmla="*/ 24 h 42"/>
                <a:gd name="T18" fmla="*/ 631 w 1502"/>
                <a:gd name="T19" fmla="*/ 20 h 42"/>
                <a:gd name="T20" fmla="*/ 535 w 1502"/>
                <a:gd name="T21" fmla="*/ 18 h 42"/>
                <a:gd name="T22" fmla="*/ 439 w 1502"/>
                <a:gd name="T23" fmla="*/ 13 h 42"/>
                <a:gd name="T24" fmla="*/ 343 w 1502"/>
                <a:gd name="T25" fmla="*/ 9 h 42"/>
                <a:gd name="T26" fmla="*/ 247 w 1502"/>
                <a:gd name="T27" fmla="*/ 7 h 42"/>
                <a:gd name="T28" fmla="*/ 151 w 1502"/>
                <a:gd name="T29" fmla="*/ 3 h 42"/>
                <a:gd name="T30" fmla="*/ 51 w 1502"/>
                <a:gd name="T31" fmla="*/ 0 h 42"/>
                <a:gd name="T32" fmla="*/ 0 w 1502"/>
                <a:gd name="T33" fmla="*/ 3 h 42"/>
                <a:gd name="T34" fmla="*/ 10 w 1502"/>
                <a:gd name="T35" fmla="*/ 11 h 42"/>
                <a:gd name="T36" fmla="*/ 65 w 1502"/>
                <a:gd name="T37" fmla="*/ 16 h 42"/>
                <a:gd name="T38" fmla="*/ 161 w 1502"/>
                <a:gd name="T39" fmla="*/ 22 h 42"/>
                <a:gd name="T40" fmla="*/ 257 w 1502"/>
                <a:gd name="T41" fmla="*/ 27 h 42"/>
                <a:gd name="T42" fmla="*/ 356 w 1502"/>
                <a:gd name="T43" fmla="*/ 31 h 42"/>
                <a:gd name="T44" fmla="*/ 452 w 1502"/>
                <a:gd name="T45" fmla="*/ 33 h 42"/>
                <a:gd name="T46" fmla="*/ 548 w 1502"/>
                <a:gd name="T47" fmla="*/ 35 h 42"/>
                <a:gd name="T48" fmla="*/ 644 w 1502"/>
                <a:gd name="T49" fmla="*/ 37 h 42"/>
                <a:gd name="T50" fmla="*/ 744 w 1502"/>
                <a:gd name="T51" fmla="*/ 37 h 42"/>
                <a:gd name="T52" fmla="*/ 837 w 1502"/>
                <a:gd name="T53" fmla="*/ 37 h 42"/>
                <a:gd name="T54" fmla="*/ 926 w 1502"/>
                <a:gd name="T55" fmla="*/ 40 h 42"/>
                <a:gd name="T56" fmla="*/ 1015 w 1502"/>
                <a:gd name="T57" fmla="*/ 40 h 42"/>
                <a:gd name="T58" fmla="*/ 1104 w 1502"/>
                <a:gd name="T59" fmla="*/ 42 h 42"/>
                <a:gd name="T60" fmla="*/ 1190 w 1502"/>
                <a:gd name="T61" fmla="*/ 42 h 42"/>
                <a:gd name="T62" fmla="*/ 1279 w 1502"/>
                <a:gd name="T63" fmla="*/ 40 h 42"/>
                <a:gd name="T64" fmla="*/ 1368 w 1502"/>
                <a:gd name="T65" fmla="*/ 35 h 42"/>
                <a:gd name="T66" fmla="*/ 1457 w 1502"/>
                <a:gd name="T67" fmla="*/ 27 h 42"/>
                <a:gd name="T68" fmla="*/ 1502 w 1502"/>
                <a:gd name="T69" fmla="*/ 22 h 42"/>
                <a:gd name="T70" fmla="*/ 1495 w 1502"/>
                <a:gd name="T71" fmla="*/ 16 h 42"/>
                <a:gd name="T72" fmla="*/ 1492 w 1502"/>
                <a:gd name="T73" fmla="*/ 16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02" h="42">
                  <a:moveTo>
                    <a:pt x="1492" y="16"/>
                  </a:moveTo>
                  <a:lnTo>
                    <a:pt x="1447" y="20"/>
                  </a:lnTo>
                  <a:lnTo>
                    <a:pt x="1402" y="22"/>
                  </a:lnTo>
                  <a:lnTo>
                    <a:pt x="1358" y="27"/>
                  </a:lnTo>
                  <a:lnTo>
                    <a:pt x="1313" y="27"/>
                  </a:lnTo>
                  <a:lnTo>
                    <a:pt x="1269" y="29"/>
                  </a:lnTo>
                  <a:lnTo>
                    <a:pt x="1224" y="29"/>
                  </a:lnTo>
                  <a:lnTo>
                    <a:pt x="1179" y="31"/>
                  </a:lnTo>
                  <a:lnTo>
                    <a:pt x="1135" y="29"/>
                  </a:lnTo>
                  <a:lnTo>
                    <a:pt x="1090" y="29"/>
                  </a:lnTo>
                  <a:lnTo>
                    <a:pt x="1046" y="29"/>
                  </a:lnTo>
                  <a:lnTo>
                    <a:pt x="1001" y="29"/>
                  </a:lnTo>
                  <a:lnTo>
                    <a:pt x="957" y="27"/>
                  </a:lnTo>
                  <a:lnTo>
                    <a:pt x="912" y="27"/>
                  </a:lnTo>
                  <a:lnTo>
                    <a:pt x="867" y="27"/>
                  </a:lnTo>
                  <a:lnTo>
                    <a:pt x="823" y="24"/>
                  </a:lnTo>
                  <a:lnTo>
                    <a:pt x="778" y="24"/>
                  </a:lnTo>
                  <a:lnTo>
                    <a:pt x="730" y="24"/>
                  </a:lnTo>
                  <a:lnTo>
                    <a:pt x="682" y="22"/>
                  </a:lnTo>
                  <a:lnTo>
                    <a:pt x="631" y="20"/>
                  </a:lnTo>
                  <a:lnTo>
                    <a:pt x="583" y="20"/>
                  </a:lnTo>
                  <a:lnTo>
                    <a:pt x="535" y="18"/>
                  </a:lnTo>
                  <a:lnTo>
                    <a:pt x="487" y="16"/>
                  </a:lnTo>
                  <a:lnTo>
                    <a:pt x="439" y="13"/>
                  </a:lnTo>
                  <a:lnTo>
                    <a:pt x="391" y="11"/>
                  </a:lnTo>
                  <a:lnTo>
                    <a:pt x="343" y="9"/>
                  </a:lnTo>
                  <a:lnTo>
                    <a:pt x="295" y="7"/>
                  </a:lnTo>
                  <a:lnTo>
                    <a:pt x="247" y="7"/>
                  </a:lnTo>
                  <a:lnTo>
                    <a:pt x="199" y="5"/>
                  </a:lnTo>
                  <a:lnTo>
                    <a:pt x="151" y="3"/>
                  </a:lnTo>
                  <a:lnTo>
                    <a:pt x="99" y="3"/>
                  </a:lnTo>
                  <a:lnTo>
                    <a:pt x="51" y="0"/>
                  </a:lnTo>
                  <a:lnTo>
                    <a:pt x="3" y="0"/>
                  </a:lnTo>
                  <a:lnTo>
                    <a:pt x="0" y="3"/>
                  </a:lnTo>
                  <a:lnTo>
                    <a:pt x="3" y="7"/>
                  </a:lnTo>
                  <a:lnTo>
                    <a:pt x="10" y="11"/>
                  </a:lnTo>
                  <a:lnTo>
                    <a:pt x="17" y="13"/>
                  </a:lnTo>
                  <a:lnTo>
                    <a:pt x="65" y="16"/>
                  </a:lnTo>
                  <a:lnTo>
                    <a:pt x="113" y="20"/>
                  </a:lnTo>
                  <a:lnTo>
                    <a:pt x="161" y="22"/>
                  </a:lnTo>
                  <a:lnTo>
                    <a:pt x="209" y="24"/>
                  </a:lnTo>
                  <a:lnTo>
                    <a:pt x="257" y="27"/>
                  </a:lnTo>
                  <a:lnTo>
                    <a:pt x="305" y="29"/>
                  </a:lnTo>
                  <a:lnTo>
                    <a:pt x="356" y="31"/>
                  </a:lnTo>
                  <a:lnTo>
                    <a:pt x="404" y="31"/>
                  </a:lnTo>
                  <a:lnTo>
                    <a:pt x="452" y="33"/>
                  </a:lnTo>
                  <a:lnTo>
                    <a:pt x="500" y="35"/>
                  </a:lnTo>
                  <a:lnTo>
                    <a:pt x="548" y="35"/>
                  </a:lnTo>
                  <a:lnTo>
                    <a:pt x="596" y="35"/>
                  </a:lnTo>
                  <a:lnTo>
                    <a:pt x="644" y="37"/>
                  </a:lnTo>
                  <a:lnTo>
                    <a:pt x="696" y="37"/>
                  </a:lnTo>
                  <a:lnTo>
                    <a:pt x="744" y="37"/>
                  </a:lnTo>
                  <a:lnTo>
                    <a:pt x="792" y="37"/>
                  </a:lnTo>
                  <a:lnTo>
                    <a:pt x="837" y="37"/>
                  </a:lnTo>
                  <a:lnTo>
                    <a:pt x="881" y="40"/>
                  </a:lnTo>
                  <a:lnTo>
                    <a:pt x="926" y="40"/>
                  </a:lnTo>
                  <a:lnTo>
                    <a:pt x="970" y="40"/>
                  </a:lnTo>
                  <a:lnTo>
                    <a:pt x="1015" y="40"/>
                  </a:lnTo>
                  <a:lnTo>
                    <a:pt x="1059" y="42"/>
                  </a:lnTo>
                  <a:lnTo>
                    <a:pt x="1104" y="42"/>
                  </a:lnTo>
                  <a:lnTo>
                    <a:pt x="1149" y="42"/>
                  </a:lnTo>
                  <a:lnTo>
                    <a:pt x="1190" y="42"/>
                  </a:lnTo>
                  <a:lnTo>
                    <a:pt x="1234" y="40"/>
                  </a:lnTo>
                  <a:lnTo>
                    <a:pt x="1279" y="40"/>
                  </a:lnTo>
                  <a:lnTo>
                    <a:pt x="1324" y="37"/>
                  </a:lnTo>
                  <a:lnTo>
                    <a:pt x="1368" y="35"/>
                  </a:lnTo>
                  <a:lnTo>
                    <a:pt x="1413" y="31"/>
                  </a:lnTo>
                  <a:lnTo>
                    <a:pt x="1457" y="27"/>
                  </a:lnTo>
                  <a:lnTo>
                    <a:pt x="1502" y="22"/>
                  </a:lnTo>
                  <a:lnTo>
                    <a:pt x="1498" y="18"/>
                  </a:lnTo>
                  <a:lnTo>
                    <a:pt x="1495" y="16"/>
                  </a:lnTo>
                  <a:lnTo>
                    <a:pt x="149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22"/>
            <p:cNvSpPr>
              <a:spLocks/>
            </p:cNvSpPr>
            <p:nvPr/>
          </p:nvSpPr>
          <p:spPr bwMode="auto">
            <a:xfrm>
              <a:off x="2204" y="1174"/>
              <a:ext cx="1348" cy="39"/>
            </a:xfrm>
            <a:custGeom>
              <a:avLst/>
              <a:gdLst>
                <a:gd name="T0" fmla="*/ 1297 w 1348"/>
                <a:gd name="T1" fmla="*/ 0 h 39"/>
                <a:gd name="T2" fmla="*/ 1211 w 1348"/>
                <a:gd name="T3" fmla="*/ 0 h 39"/>
                <a:gd name="T4" fmla="*/ 1129 w 1348"/>
                <a:gd name="T5" fmla="*/ 0 h 39"/>
                <a:gd name="T6" fmla="*/ 1046 w 1348"/>
                <a:gd name="T7" fmla="*/ 0 h 39"/>
                <a:gd name="T8" fmla="*/ 961 w 1348"/>
                <a:gd name="T9" fmla="*/ 0 h 39"/>
                <a:gd name="T10" fmla="*/ 878 w 1348"/>
                <a:gd name="T11" fmla="*/ 0 h 39"/>
                <a:gd name="T12" fmla="*/ 796 w 1348"/>
                <a:gd name="T13" fmla="*/ 0 h 39"/>
                <a:gd name="T14" fmla="*/ 710 w 1348"/>
                <a:gd name="T15" fmla="*/ 0 h 39"/>
                <a:gd name="T16" fmla="*/ 628 w 1348"/>
                <a:gd name="T17" fmla="*/ 0 h 39"/>
                <a:gd name="T18" fmla="*/ 546 w 1348"/>
                <a:gd name="T19" fmla="*/ 0 h 39"/>
                <a:gd name="T20" fmla="*/ 463 w 1348"/>
                <a:gd name="T21" fmla="*/ 2 h 39"/>
                <a:gd name="T22" fmla="*/ 378 w 1348"/>
                <a:gd name="T23" fmla="*/ 2 h 39"/>
                <a:gd name="T24" fmla="*/ 295 w 1348"/>
                <a:gd name="T25" fmla="*/ 5 h 39"/>
                <a:gd name="T26" fmla="*/ 213 w 1348"/>
                <a:gd name="T27" fmla="*/ 7 h 39"/>
                <a:gd name="T28" fmla="*/ 131 w 1348"/>
                <a:gd name="T29" fmla="*/ 11 h 39"/>
                <a:gd name="T30" fmla="*/ 48 w 1348"/>
                <a:gd name="T31" fmla="*/ 18 h 39"/>
                <a:gd name="T32" fmla="*/ 0 w 1348"/>
                <a:gd name="T33" fmla="*/ 24 h 39"/>
                <a:gd name="T34" fmla="*/ 11 w 1348"/>
                <a:gd name="T35" fmla="*/ 37 h 39"/>
                <a:gd name="T36" fmla="*/ 59 w 1348"/>
                <a:gd name="T37" fmla="*/ 39 h 39"/>
                <a:gd name="T38" fmla="*/ 141 w 1348"/>
                <a:gd name="T39" fmla="*/ 37 h 39"/>
                <a:gd name="T40" fmla="*/ 223 w 1348"/>
                <a:gd name="T41" fmla="*/ 35 h 39"/>
                <a:gd name="T42" fmla="*/ 306 w 1348"/>
                <a:gd name="T43" fmla="*/ 33 h 39"/>
                <a:gd name="T44" fmla="*/ 388 w 1348"/>
                <a:gd name="T45" fmla="*/ 29 h 39"/>
                <a:gd name="T46" fmla="*/ 470 w 1348"/>
                <a:gd name="T47" fmla="*/ 24 h 39"/>
                <a:gd name="T48" fmla="*/ 556 w 1348"/>
                <a:gd name="T49" fmla="*/ 22 h 39"/>
                <a:gd name="T50" fmla="*/ 638 w 1348"/>
                <a:gd name="T51" fmla="*/ 18 h 39"/>
                <a:gd name="T52" fmla="*/ 721 w 1348"/>
                <a:gd name="T53" fmla="*/ 18 h 39"/>
                <a:gd name="T54" fmla="*/ 806 w 1348"/>
                <a:gd name="T55" fmla="*/ 16 h 39"/>
                <a:gd name="T56" fmla="*/ 889 w 1348"/>
                <a:gd name="T57" fmla="*/ 16 h 39"/>
                <a:gd name="T58" fmla="*/ 971 w 1348"/>
                <a:gd name="T59" fmla="*/ 13 h 39"/>
                <a:gd name="T60" fmla="*/ 1057 w 1348"/>
                <a:gd name="T61" fmla="*/ 13 h 39"/>
                <a:gd name="T62" fmla="*/ 1139 w 1348"/>
                <a:gd name="T63" fmla="*/ 13 h 39"/>
                <a:gd name="T64" fmla="*/ 1221 w 1348"/>
                <a:gd name="T65" fmla="*/ 13 h 39"/>
                <a:gd name="T66" fmla="*/ 1304 w 1348"/>
                <a:gd name="T67" fmla="*/ 13 h 39"/>
                <a:gd name="T68" fmla="*/ 1348 w 1348"/>
                <a:gd name="T69" fmla="*/ 11 h 39"/>
                <a:gd name="T70" fmla="*/ 1341 w 1348"/>
                <a:gd name="T71" fmla="*/ 2 h 39"/>
                <a:gd name="T72" fmla="*/ 1338 w 1348"/>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48" h="39">
                  <a:moveTo>
                    <a:pt x="1338" y="0"/>
                  </a:moveTo>
                  <a:lnTo>
                    <a:pt x="1297" y="0"/>
                  </a:lnTo>
                  <a:lnTo>
                    <a:pt x="1256" y="0"/>
                  </a:lnTo>
                  <a:lnTo>
                    <a:pt x="1211" y="0"/>
                  </a:lnTo>
                  <a:lnTo>
                    <a:pt x="1170" y="0"/>
                  </a:lnTo>
                  <a:lnTo>
                    <a:pt x="1129" y="0"/>
                  </a:lnTo>
                  <a:lnTo>
                    <a:pt x="1088" y="0"/>
                  </a:lnTo>
                  <a:lnTo>
                    <a:pt x="1046" y="0"/>
                  </a:lnTo>
                  <a:lnTo>
                    <a:pt x="1005" y="0"/>
                  </a:lnTo>
                  <a:lnTo>
                    <a:pt x="961" y="0"/>
                  </a:lnTo>
                  <a:lnTo>
                    <a:pt x="920" y="0"/>
                  </a:lnTo>
                  <a:lnTo>
                    <a:pt x="878" y="0"/>
                  </a:lnTo>
                  <a:lnTo>
                    <a:pt x="837" y="0"/>
                  </a:lnTo>
                  <a:lnTo>
                    <a:pt x="796" y="0"/>
                  </a:lnTo>
                  <a:lnTo>
                    <a:pt x="752" y="0"/>
                  </a:lnTo>
                  <a:lnTo>
                    <a:pt x="710" y="0"/>
                  </a:lnTo>
                  <a:lnTo>
                    <a:pt x="669" y="0"/>
                  </a:lnTo>
                  <a:lnTo>
                    <a:pt x="628" y="0"/>
                  </a:lnTo>
                  <a:lnTo>
                    <a:pt x="587" y="0"/>
                  </a:lnTo>
                  <a:lnTo>
                    <a:pt x="546" y="0"/>
                  </a:lnTo>
                  <a:lnTo>
                    <a:pt x="505" y="0"/>
                  </a:lnTo>
                  <a:lnTo>
                    <a:pt x="463" y="2"/>
                  </a:lnTo>
                  <a:lnTo>
                    <a:pt x="419" y="2"/>
                  </a:lnTo>
                  <a:lnTo>
                    <a:pt x="378" y="2"/>
                  </a:lnTo>
                  <a:lnTo>
                    <a:pt x="337" y="2"/>
                  </a:lnTo>
                  <a:lnTo>
                    <a:pt x="295" y="5"/>
                  </a:lnTo>
                  <a:lnTo>
                    <a:pt x="254" y="5"/>
                  </a:lnTo>
                  <a:lnTo>
                    <a:pt x="213" y="7"/>
                  </a:lnTo>
                  <a:lnTo>
                    <a:pt x="172" y="9"/>
                  </a:lnTo>
                  <a:lnTo>
                    <a:pt x="131" y="11"/>
                  </a:lnTo>
                  <a:lnTo>
                    <a:pt x="90" y="13"/>
                  </a:lnTo>
                  <a:lnTo>
                    <a:pt x="48" y="18"/>
                  </a:lnTo>
                  <a:lnTo>
                    <a:pt x="7" y="22"/>
                  </a:lnTo>
                  <a:lnTo>
                    <a:pt x="0" y="24"/>
                  </a:lnTo>
                  <a:lnTo>
                    <a:pt x="4" y="31"/>
                  </a:lnTo>
                  <a:lnTo>
                    <a:pt x="11" y="37"/>
                  </a:lnTo>
                  <a:lnTo>
                    <a:pt x="18" y="39"/>
                  </a:lnTo>
                  <a:lnTo>
                    <a:pt x="59" y="39"/>
                  </a:lnTo>
                  <a:lnTo>
                    <a:pt x="100" y="39"/>
                  </a:lnTo>
                  <a:lnTo>
                    <a:pt x="141" y="37"/>
                  </a:lnTo>
                  <a:lnTo>
                    <a:pt x="182" y="37"/>
                  </a:lnTo>
                  <a:lnTo>
                    <a:pt x="223" y="35"/>
                  </a:lnTo>
                  <a:lnTo>
                    <a:pt x="265" y="33"/>
                  </a:lnTo>
                  <a:lnTo>
                    <a:pt x="306" y="33"/>
                  </a:lnTo>
                  <a:lnTo>
                    <a:pt x="347" y="31"/>
                  </a:lnTo>
                  <a:lnTo>
                    <a:pt x="388" y="29"/>
                  </a:lnTo>
                  <a:lnTo>
                    <a:pt x="429" y="26"/>
                  </a:lnTo>
                  <a:lnTo>
                    <a:pt x="470" y="24"/>
                  </a:lnTo>
                  <a:lnTo>
                    <a:pt x="511" y="22"/>
                  </a:lnTo>
                  <a:lnTo>
                    <a:pt x="556" y="22"/>
                  </a:lnTo>
                  <a:lnTo>
                    <a:pt x="597" y="20"/>
                  </a:lnTo>
                  <a:lnTo>
                    <a:pt x="638" y="18"/>
                  </a:lnTo>
                  <a:lnTo>
                    <a:pt x="680" y="18"/>
                  </a:lnTo>
                  <a:lnTo>
                    <a:pt x="721" y="18"/>
                  </a:lnTo>
                  <a:lnTo>
                    <a:pt x="762" y="16"/>
                  </a:lnTo>
                  <a:lnTo>
                    <a:pt x="806" y="16"/>
                  </a:lnTo>
                  <a:lnTo>
                    <a:pt x="848" y="16"/>
                  </a:lnTo>
                  <a:lnTo>
                    <a:pt x="889" y="16"/>
                  </a:lnTo>
                  <a:lnTo>
                    <a:pt x="930" y="13"/>
                  </a:lnTo>
                  <a:lnTo>
                    <a:pt x="971" y="13"/>
                  </a:lnTo>
                  <a:lnTo>
                    <a:pt x="1012" y="13"/>
                  </a:lnTo>
                  <a:lnTo>
                    <a:pt x="1057" y="13"/>
                  </a:lnTo>
                  <a:lnTo>
                    <a:pt x="1098" y="13"/>
                  </a:lnTo>
                  <a:lnTo>
                    <a:pt x="1139" y="13"/>
                  </a:lnTo>
                  <a:lnTo>
                    <a:pt x="1180" y="13"/>
                  </a:lnTo>
                  <a:lnTo>
                    <a:pt x="1221" y="13"/>
                  </a:lnTo>
                  <a:lnTo>
                    <a:pt x="1263" y="13"/>
                  </a:lnTo>
                  <a:lnTo>
                    <a:pt x="1304" y="13"/>
                  </a:lnTo>
                  <a:lnTo>
                    <a:pt x="1345" y="13"/>
                  </a:lnTo>
                  <a:lnTo>
                    <a:pt x="1348" y="11"/>
                  </a:lnTo>
                  <a:lnTo>
                    <a:pt x="1348" y="7"/>
                  </a:lnTo>
                  <a:lnTo>
                    <a:pt x="1341" y="2"/>
                  </a:lnTo>
                  <a:lnTo>
                    <a:pt x="13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3"/>
            <p:cNvSpPr>
              <a:spLocks/>
            </p:cNvSpPr>
            <p:nvPr/>
          </p:nvSpPr>
          <p:spPr bwMode="auto">
            <a:xfrm>
              <a:off x="4543" y="2126"/>
              <a:ext cx="546" cy="1360"/>
            </a:xfrm>
            <a:custGeom>
              <a:avLst/>
              <a:gdLst>
                <a:gd name="T0" fmla="*/ 21 w 546"/>
                <a:gd name="T1" fmla="*/ 1360 h 1360"/>
                <a:gd name="T2" fmla="*/ 38 w 546"/>
                <a:gd name="T3" fmla="*/ 1240 h 1360"/>
                <a:gd name="T4" fmla="*/ 59 w 546"/>
                <a:gd name="T5" fmla="*/ 1119 h 1360"/>
                <a:gd name="T6" fmla="*/ 90 w 546"/>
                <a:gd name="T7" fmla="*/ 1001 h 1360"/>
                <a:gd name="T8" fmla="*/ 124 w 546"/>
                <a:gd name="T9" fmla="*/ 882 h 1360"/>
                <a:gd name="T10" fmla="*/ 162 w 546"/>
                <a:gd name="T11" fmla="*/ 765 h 1360"/>
                <a:gd name="T12" fmla="*/ 210 w 546"/>
                <a:gd name="T13" fmla="*/ 647 h 1360"/>
                <a:gd name="T14" fmla="*/ 261 w 546"/>
                <a:gd name="T15" fmla="*/ 530 h 1360"/>
                <a:gd name="T16" fmla="*/ 319 w 546"/>
                <a:gd name="T17" fmla="*/ 415 h 1360"/>
                <a:gd name="T18" fmla="*/ 336 w 546"/>
                <a:gd name="T19" fmla="*/ 380 h 1360"/>
                <a:gd name="T20" fmla="*/ 357 w 546"/>
                <a:gd name="T21" fmla="*/ 347 h 1360"/>
                <a:gd name="T22" fmla="*/ 378 w 546"/>
                <a:gd name="T23" fmla="*/ 313 h 1360"/>
                <a:gd name="T24" fmla="*/ 398 w 546"/>
                <a:gd name="T25" fmla="*/ 278 h 1360"/>
                <a:gd name="T26" fmla="*/ 419 w 546"/>
                <a:gd name="T27" fmla="*/ 243 h 1360"/>
                <a:gd name="T28" fmla="*/ 439 w 546"/>
                <a:gd name="T29" fmla="*/ 211 h 1360"/>
                <a:gd name="T30" fmla="*/ 463 w 546"/>
                <a:gd name="T31" fmla="*/ 176 h 1360"/>
                <a:gd name="T32" fmla="*/ 484 w 546"/>
                <a:gd name="T33" fmla="*/ 143 h 1360"/>
                <a:gd name="T34" fmla="*/ 504 w 546"/>
                <a:gd name="T35" fmla="*/ 115 h 1360"/>
                <a:gd name="T36" fmla="*/ 528 w 546"/>
                <a:gd name="T37" fmla="*/ 87 h 1360"/>
                <a:gd name="T38" fmla="*/ 542 w 546"/>
                <a:gd name="T39" fmla="*/ 59 h 1360"/>
                <a:gd name="T40" fmla="*/ 546 w 546"/>
                <a:gd name="T41" fmla="*/ 28 h 1360"/>
                <a:gd name="T42" fmla="*/ 535 w 546"/>
                <a:gd name="T43" fmla="*/ 17 h 1360"/>
                <a:gd name="T44" fmla="*/ 518 w 546"/>
                <a:gd name="T45" fmla="*/ 6 h 1360"/>
                <a:gd name="T46" fmla="*/ 498 w 546"/>
                <a:gd name="T47" fmla="*/ 0 h 1360"/>
                <a:gd name="T48" fmla="*/ 484 w 546"/>
                <a:gd name="T49" fmla="*/ 6 h 1360"/>
                <a:gd name="T50" fmla="*/ 367 w 546"/>
                <a:gd name="T51" fmla="*/ 161 h 1360"/>
                <a:gd name="T52" fmla="*/ 268 w 546"/>
                <a:gd name="T53" fmla="*/ 321 h 1360"/>
                <a:gd name="T54" fmla="*/ 186 w 546"/>
                <a:gd name="T55" fmla="*/ 489 h 1360"/>
                <a:gd name="T56" fmla="*/ 124 w 546"/>
                <a:gd name="T57" fmla="*/ 660 h 1360"/>
                <a:gd name="T58" fmla="*/ 72 w 546"/>
                <a:gd name="T59" fmla="*/ 834 h 1360"/>
                <a:gd name="T60" fmla="*/ 38 w 546"/>
                <a:gd name="T61" fmla="*/ 1010 h 1360"/>
                <a:gd name="T62" fmla="*/ 14 w 546"/>
                <a:gd name="T63" fmla="*/ 1182 h 1360"/>
                <a:gd name="T64" fmla="*/ 0 w 546"/>
                <a:gd name="T65" fmla="*/ 1351 h 1360"/>
                <a:gd name="T66" fmla="*/ 4 w 546"/>
                <a:gd name="T67" fmla="*/ 1355 h 1360"/>
                <a:gd name="T68" fmla="*/ 11 w 546"/>
                <a:gd name="T69" fmla="*/ 1358 h 1360"/>
                <a:gd name="T70" fmla="*/ 18 w 546"/>
                <a:gd name="T71" fmla="*/ 1360 h 1360"/>
                <a:gd name="T72" fmla="*/ 21 w 546"/>
                <a:gd name="T73" fmla="*/ 1360 h 1360"/>
                <a:gd name="T74" fmla="*/ 21 w 546"/>
                <a:gd name="T75" fmla="*/ 1360 h 1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6" h="1360">
                  <a:moveTo>
                    <a:pt x="21" y="1360"/>
                  </a:moveTo>
                  <a:lnTo>
                    <a:pt x="38" y="1240"/>
                  </a:lnTo>
                  <a:lnTo>
                    <a:pt x="59" y="1119"/>
                  </a:lnTo>
                  <a:lnTo>
                    <a:pt x="90" y="1001"/>
                  </a:lnTo>
                  <a:lnTo>
                    <a:pt x="124" y="882"/>
                  </a:lnTo>
                  <a:lnTo>
                    <a:pt x="162" y="765"/>
                  </a:lnTo>
                  <a:lnTo>
                    <a:pt x="210" y="647"/>
                  </a:lnTo>
                  <a:lnTo>
                    <a:pt x="261" y="530"/>
                  </a:lnTo>
                  <a:lnTo>
                    <a:pt x="319" y="415"/>
                  </a:lnTo>
                  <a:lnTo>
                    <a:pt x="336" y="380"/>
                  </a:lnTo>
                  <a:lnTo>
                    <a:pt x="357" y="347"/>
                  </a:lnTo>
                  <a:lnTo>
                    <a:pt x="378" y="313"/>
                  </a:lnTo>
                  <a:lnTo>
                    <a:pt x="398" y="278"/>
                  </a:lnTo>
                  <a:lnTo>
                    <a:pt x="419" y="243"/>
                  </a:lnTo>
                  <a:lnTo>
                    <a:pt x="439" y="211"/>
                  </a:lnTo>
                  <a:lnTo>
                    <a:pt x="463" y="176"/>
                  </a:lnTo>
                  <a:lnTo>
                    <a:pt x="484" y="143"/>
                  </a:lnTo>
                  <a:lnTo>
                    <a:pt x="504" y="115"/>
                  </a:lnTo>
                  <a:lnTo>
                    <a:pt x="528" y="87"/>
                  </a:lnTo>
                  <a:lnTo>
                    <a:pt x="542" y="59"/>
                  </a:lnTo>
                  <a:lnTo>
                    <a:pt x="546" y="28"/>
                  </a:lnTo>
                  <a:lnTo>
                    <a:pt x="535" y="17"/>
                  </a:lnTo>
                  <a:lnTo>
                    <a:pt x="518" y="6"/>
                  </a:lnTo>
                  <a:lnTo>
                    <a:pt x="498" y="0"/>
                  </a:lnTo>
                  <a:lnTo>
                    <a:pt x="484" y="6"/>
                  </a:lnTo>
                  <a:lnTo>
                    <a:pt x="367" y="161"/>
                  </a:lnTo>
                  <a:lnTo>
                    <a:pt x="268" y="321"/>
                  </a:lnTo>
                  <a:lnTo>
                    <a:pt x="186" y="489"/>
                  </a:lnTo>
                  <a:lnTo>
                    <a:pt x="124" y="660"/>
                  </a:lnTo>
                  <a:lnTo>
                    <a:pt x="72" y="834"/>
                  </a:lnTo>
                  <a:lnTo>
                    <a:pt x="38" y="1010"/>
                  </a:lnTo>
                  <a:lnTo>
                    <a:pt x="14" y="1182"/>
                  </a:lnTo>
                  <a:lnTo>
                    <a:pt x="0" y="1351"/>
                  </a:lnTo>
                  <a:lnTo>
                    <a:pt x="4" y="1355"/>
                  </a:lnTo>
                  <a:lnTo>
                    <a:pt x="11" y="1358"/>
                  </a:lnTo>
                  <a:lnTo>
                    <a:pt x="18" y="1360"/>
                  </a:lnTo>
                  <a:lnTo>
                    <a:pt x="21" y="1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4"/>
            <p:cNvSpPr>
              <a:spLocks/>
            </p:cNvSpPr>
            <p:nvPr/>
          </p:nvSpPr>
          <p:spPr bwMode="auto">
            <a:xfrm>
              <a:off x="2184" y="533"/>
              <a:ext cx="168" cy="691"/>
            </a:xfrm>
            <a:custGeom>
              <a:avLst/>
              <a:gdLst>
                <a:gd name="T0" fmla="*/ 127 w 168"/>
                <a:gd name="T1" fmla="*/ 691 h 691"/>
                <a:gd name="T2" fmla="*/ 141 w 168"/>
                <a:gd name="T3" fmla="*/ 607 h 691"/>
                <a:gd name="T4" fmla="*/ 158 w 168"/>
                <a:gd name="T5" fmla="*/ 522 h 691"/>
                <a:gd name="T6" fmla="*/ 168 w 168"/>
                <a:gd name="T7" fmla="*/ 439 h 691"/>
                <a:gd name="T8" fmla="*/ 165 w 168"/>
                <a:gd name="T9" fmla="*/ 352 h 691"/>
                <a:gd name="T10" fmla="*/ 151 w 168"/>
                <a:gd name="T11" fmla="*/ 270 h 691"/>
                <a:gd name="T12" fmla="*/ 134 w 168"/>
                <a:gd name="T13" fmla="*/ 185 h 691"/>
                <a:gd name="T14" fmla="*/ 106 w 168"/>
                <a:gd name="T15" fmla="*/ 103 h 691"/>
                <a:gd name="T16" fmla="*/ 68 w 168"/>
                <a:gd name="T17" fmla="*/ 22 h 691"/>
                <a:gd name="T18" fmla="*/ 55 w 168"/>
                <a:gd name="T19" fmla="*/ 11 h 691"/>
                <a:gd name="T20" fmla="*/ 34 w 168"/>
                <a:gd name="T21" fmla="*/ 3 h 691"/>
                <a:gd name="T22" fmla="*/ 14 w 168"/>
                <a:gd name="T23" fmla="*/ 0 h 691"/>
                <a:gd name="T24" fmla="*/ 3 w 168"/>
                <a:gd name="T25" fmla="*/ 11 h 691"/>
                <a:gd name="T26" fmla="*/ 0 w 168"/>
                <a:gd name="T27" fmla="*/ 44 h 691"/>
                <a:gd name="T28" fmla="*/ 3 w 168"/>
                <a:gd name="T29" fmla="*/ 79 h 691"/>
                <a:gd name="T30" fmla="*/ 14 w 168"/>
                <a:gd name="T31" fmla="*/ 116 h 691"/>
                <a:gd name="T32" fmla="*/ 31 w 168"/>
                <a:gd name="T33" fmla="*/ 150 h 691"/>
                <a:gd name="T34" fmla="*/ 48 w 168"/>
                <a:gd name="T35" fmla="*/ 187 h 691"/>
                <a:gd name="T36" fmla="*/ 65 w 168"/>
                <a:gd name="T37" fmla="*/ 224 h 691"/>
                <a:gd name="T38" fmla="*/ 79 w 168"/>
                <a:gd name="T39" fmla="*/ 259 h 691"/>
                <a:gd name="T40" fmla="*/ 92 w 168"/>
                <a:gd name="T41" fmla="*/ 292 h 691"/>
                <a:gd name="T42" fmla="*/ 110 w 168"/>
                <a:gd name="T43" fmla="*/ 389 h 691"/>
                <a:gd name="T44" fmla="*/ 110 w 168"/>
                <a:gd name="T45" fmla="*/ 485 h 691"/>
                <a:gd name="T46" fmla="*/ 103 w 168"/>
                <a:gd name="T47" fmla="*/ 580 h 691"/>
                <a:gd name="T48" fmla="*/ 103 w 168"/>
                <a:gd name="T49" fmla="*/ 678 h 691"/>
                <a:gd name="T50" fmla="*/ 106 w 168"/>
                <a:gd name="T51" fmla="*/ 683 h 691"/>
                <a:gd name="T52" fmla="*/ 117 w 168"/>
                <a:gd name="T53" fmla="*/ 687 h 691"/>
                <a:gd name="T54" fmla="*/ 123 w 168"/>
                <a:gd name="T55" fmla="*/ 691 h 691"/>
                <a:gd name="T56" fmla="*/ 127 w 168"/>
                <a:gd name="T57" fmla="*/ 691 h 691"/>
                <a:gd name="T58" fmla="*/ 127 w 168"/>
                <a:gd name="T59" fmla="*/ 691 h 6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8" h="691">
                  <a:moveTo>
                    <a:pt x="127" y="691"/>
                  </a:moveTo>
                  <a:lnTo>
                    <a:pt x="141" y="607"/>
                  </a:lnTo>
                  <a:lnTo>
                    <a:pt x="158" y="522"/>
                  </a:lnTo>
                  <a:lnTo>
                    <a:pt x="168" y="439"/>
                  </a:lnTo>
                  <a:lnTo>
                    <a:pt x="165" y="352"/>
                  </a:lnTo>
                  <a:lnTo>
                    <a:pt x="151" y="270"/>
                  </a:lnTo>
                  <a:lnTo>
                    <a:pt x="134" y="185"/>
                  </a:lnTo>
                  <a:lnTo>
                    <a:pt x="106" y="103"/>
                  </a:lnTo>
                  <a:lnTo>
                    <a:pt x="68" y="22"/>
                  </a:lnTo>
                  <a:lnTo>
                    <a:pt x="55" y="11"/>
                  </a:lnTo>
                  <a:lnTo>
                    <a:pt x="34" y="3"/>
                  </a:lnTo>
                  <a:lnTo>
                    <a:pt x="14" y="0"/>
                  </a:lnTo>
                  <a:lnTo>
                    <a:pt x="3" y="11"/>
                  </a:lnTo>
                  <a:lnTo>
                    <a:pt x="0" y="44"/>
                  </a:lnTo>
                  <a:lnTo>
                    <a:pt x="3" y="79"/>
                  </a:lnTo>
                  <a:lnTo>
                    <a:pt x="14" y="116"/>
                  </a:lnTo>
                  <a:lnTo>
                    <a:pt x="31" y="150"/>
                  </a:lnTo>
                  <a:lnTo>
                    <a:pt x="48" y="187"/>
                  </a:lnTo>
                  <a:lnTo>
                    <a:pt x="65" y="224"/>
                  </a:lnTo>
                  <a:lnTo>
                    <a:pt x="79" y="259"/>
                  </a:lnTo>
                  <a:lnTo>
                    <a:pt x="92" y="292"/>
                  </a:lnTo>
                  <a:lnTo>
                    <a:pt x="110" y="389"/>
                  </a:lnTo>
                  <a:lnTo>
                    <a:pt x="110" y="485"/>
                  </a:lnTo>
                  <a:lnTo>
                    <a:pt x="103" y="580"/>
                  </a:lnTo>
                  <a:lnTo>
                    <a:pt x="103" y="678"/>
                  </a:lnTo>
                  <a:lnTo>
                    <a:pt x="106" y="683"/>
                  </a:lnTo>
                  <a:lnTo>
                    <a:pt x="117" y="687"/>
                  </a:lnTo>
                  <a:lnTo>
                    <a:pt x="123" y="691"/>
                  </a:lnTo>
                  <a:lnTo>
                    <a:pt x="127"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5"/>
            <p:cNvSpPr>
              <a:spLocks/>
            </p:cNvSpPr>
            <p:nvPr/>
          </p:nvSpPr>
          <p:spPr bwMode="auto">
            <a:xfrm>
              <a:off x="3401" y="599"/>
              <a:ext cx="182" cy="604"/>
            </a:xfrm>
            <a:custGeom>
              <a:avLst/>
              <a:gdLst>
                <a:gd name="T0" fmla="*/ 55 w 182"/>
                <a:gd name="T1" fmla="*/ 599 h 604"/>
                <a:gd name="T2" fmla="*/ 52 w 182"/>
                <a:gd name="T3" fmla="*/ 517 h 604"/>
                <a:gd name="T4" fmla="*/ 59 w 182"/>
                <a:gd name="T5" fmla="*/ 436 h 604"/>
                <a:gd name="T6" fmla="*/ 72 w 182"/>
                <a:gd name="T7" fmla="*/ 356 h 604"/>
                <a:gd name="T8" fmla="*/ 93 w 182"/>
                <a:gd name="T9" fmla="*/ 276 h 604"/>
                <a:gd name="T10" fmla="*/ 117 w 182"/>
                <a:gd name="T11" fmla="*/ 215 h 604"/>
                <a:gd name="T12" fmla="*/ 144 w 182"/>
                <a:gd name="T13" fmla="*/ 152 h 604"/>
                <a:gd name="T14" fmla="*/ 168 w 182"/>
                <a:gd name="T15" fmla="*/ 91 h 604"/>
                <a:gd name="T16" fmla="*/ 182 w 182"/>
                <a:gd name="T17" fmla="*/ 30 h 604"/>
                <a:gd name="T18" fmla="*/ 175 w 182"/>
                <a:gd name="T19" fmla="*/ 17 h 604"/>
                <a:gd name="T20" fmla="*/ 158 w 182"/>
                <a:gd name="T21" fmla="*/ 4 h 604"/>
                <a:gd name="T22" fmla="*/ 138 w 182"/>
                <a:gd name="T23" fmla="*/ 0 h 604"/>
                <a:gd name="T24" fmla="*/ 124 w 182"/>
                <a:gd name="T25" fmla="*/ 6 h 604"/>
                <a:gd name="T26" fmla="*/ 83 w 182"/>
                <a:gd name="T27" fmla="*/ 71 h 604"/>
                <a:gd name="T28" fmla="*/ 48 w 182"/>
                <a:gd name="T29" fmla="*/ 141 h 604"/>
                <a:gd name="T30" fmla="*/ 24 w 182"/>
                <a:gd name="T31" fmla="*/ 215 h 604"/>
                <a:gd name="T32" fmla="*/ 11 w 182"/>
                <a:gd name="T33" fmla="*/ 291 h 604"/>
                <a:gd name="T34" fmla="*/ 0 w 182"/>
                <a:gd name="T35" fmla="*/ 367 h 604"/>
                <a:gd name="T36" fmla="*/ 0 w 182"/>
                <a:gd name="T37" fmla="*/ 443 h 604"/>
                <a:gd name="T38" fmla="*/ 7 w 182"/>
                <a:gd name="T39" fmla="*/ 517 h 604"/>
                <a:gd name="T40" fmla="*/ 18 w 182"/>
                <a:gd name="T41" fmla="*/ 588 h 604"/>
                <a:gd name="T42" fmla="*/ 24 w 182"/>
                <a:gd name="T43" fmla="*/ 595 h 604"/>
                <a:gd name="T44" fmla="*/ 38 w 182"/>
                <a:gd name="T45" fmla="*/ 601 h 604"/>
                <a:gd name="T46" fmla="*/ 52 w 182"/>
                <a:gd name="T47" fmla="*/ 604 h 604"/>
                <a:gd name="T48" fmla="*/ 55 w 182"/>
                <a:gd name="T49" fmla="*/ 599 h 604"/>
                <a:gd name="T50" fmla="*/ 55 w 182"/>
                <a:gd name="T51" fmla="*/ 599 h 6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604">
                  <a:moveTo>
                    <a:pt x="55" y="599"/>
                  </a:moveTo>
                  <a:lnTo>
                    <a:pt x="52" y="517"/>
                  </a:lnTo>
                  <a:lnTo>
                    <a:pt x="59" y="436"/>
                  </a:lnTo>
                  <a:lnTo>
                    <a:pt x="72" y="356"/>
                  </a:lnTo>
                  <a:lnTo>
                    <a:pt x="93" y="276"/>
                  </a:lnTo>
                  <a:lnTo>
                    <a:pt x="117" y="215"/>
                  </a:lnTo>
                  <a:lnTo>
                    <a:pt x="144" y="152"/>
                  </a:lnTo>
                  <a:lnTo>
                    <a:pt x="168" y="91"/>
                  </a:lnTo>
                  <a:lnTo>
                    <a:pt x="182" y="30"/>
                  </a:lnTo>
                  <a:lnTo>
                    <a:pt x="175" y="17"/>
                  </a:lnTo>
                  <a:lnTo>
                    <a:pt x="158" y="4"/>
                  </a:lnTo>
                  <a:lnTo>
                    <a:pt x="138" y="0"/>
                  </a:lnTo>
                  <a:lnTo>
                    <a:pt x="124" y="6"/>
                  </a:lnTo>
                  <a:lnTo>
                    <a:pt x="83" y="71"/>
                  </a:lnTo>
                  <a:lnTo>
                    <a:pt x="48" y="141"/>
                  </a:lnTo>
                  <a:lnTo>
                    <a:pt x="24" y="215"/>
                  </a:lnTo>
                  <a:lnTo>
                    <a:pt x="11" y="291"/>
                  </a:lnTo>
                  <a:lnTo>
                    <a:pt x="0" y="367"/>
                  </a:lnTo>
                  <a:lnTo>
                    <a:pt x="0" y="443"/>
                  </a:lnTo>
                  <a:lnTo>
                    <a:pt x="7" y="517"/>
                  </a:lnTo>
                  <a:lnTo>
                    <a:pt x="18" y="588"/>
                  </a:lnTo>
                  <a:lnTo>
                    <a:pt x="24" y="595"/>
                  </a:lnTo>
                  <a:lnTo>
                    <a:pt x="38" y="601"/>
                  </a:lnTo>
                  <a:lnTo>
                    <a:pt x="52" y="604"/>
                  </a:lnTo>
                  <a:lnTo>
                    <a:pt x="55" y="5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26"/>
            <p:cNvSpPr>
              <a:spLocks/>
            </p:cNvSpPr>
            <p:nvPr/>
          </p:nvSpPr>
          <p:spPr bwMode="auto">
            <a:xfrm>
              <a:off x="2650" y="221"/>
              <a:ext cx="429" cy="195"/>
            </a:xfrm>
            <a:custGeom>
              <a:avLst/>
              <a:gdLst>
                <a:gd name="T0" fmla="*/ 398 w 429"/>
                <a:gd name="T1" fmla="*/ 4 h 195"/>
                <a:gd name="T2" fmla="*/ 412 w 429"/>
                <a:gd name="T3" fmla="*/ 43 h 195"/>
                <a:gd name="T4" fmla="*/ 415 w 429"/>
                <a:gd name="T5" fmla="*/ 78 h 195"/>
                <a:gd name="T6" fmla="*/ 398 w 429"/>
                <a:gd name="T7" fmla="*/ 110 h 195"/>
                <a:gd name="T8" fmla="*/ 364 w 429"/>
                <a:gd name="T9" fmla="*/ 141 h 195"/>
                <a:gd name="T10" fmla="*/ 354 w 429"/>
                <a:gd name="T11" fmla="*/ 147 h 195"/>
                <a:gd name="T12" fmla="*/ 340 w 429"/>
                <a:gd name="T13" fmla="*/ 154 h 195"/>
                <a:gd name="T14" fmla="*/ 330 w 429"/>
                <a:gd name="T15" fmla="*/ 158 h 195"/>
                <a:gd name="T16" fmla="*/ 316 w 429"/>
                <a:gd name="T17" fmla="*/ 163 h 195"/>
                <a:gd name="T18" fmla="*/ 302 w 429"/>
                <a:gd name="T19" fmla="*/ 167 h 195"/>
                <a:gd name="T20" fmla="*/ 285 w 429"/>
                <a:gd name="T21" fmla="*/ 169 h 195"/>
                <a:gd name="T22" fmla="*/ 271 w 429"/>
                <a:gd name="T23" fmla="*/ 173 h 195"/>
                <a:gd name="T24" fmla="*/ 258 w 429"/>
                <a:gd name="T25" fmla="*/ 176 h 195"/>
                <a:gd name="T26" fmla="*/ 240 w 429"/>
                <a:gd name="T27" fmla="*/ 178 h 195"/>
                <a:gd name="T28" fmla="*/ 223 w 429"/>
                <a:gd name="T29" fmla="*/ 180 h 195"/>
                <a:gd name="T30" fmla="*/ 206 w 429"/>
                <a:gd name="T31" fmla="*/ 180 h 195"/>
                <a:gd name="T32" fmla="*/ 189 w 429"/>
                <a:gd name="T33" fmla="*/ 180 h 195"/>
                <a:gd name="T34" fmla="*/ 168 w 429"/>
                <a:gd name="T35" fmla="*/ 178 h 195"/>
                <a:gd name="T36" fmla="*/ 151 w 429"/>
                <a:gd name="T37" fmla="*/ 178 h 195"/>
                <a:gd name="T38" fmla="*/ 134 w 429"/>
                <a:gd name="T39" fmla="*/ 173 h 195"/>
                <a:gd name="T40" fmla="*/ 117 w 429"/>
                <a:gd name="T41" fmla="*/ 171 h 195"/>
                <a:gd name="T42" fmla="*/ 65 w 429"/>
                <a:gd name="T43" fmla="*/ 150 h 195"/>
                <a:gd name="T44" fmla="*/ 35 w 429"/>
                <a:gd name="T45" fmla="*/ 115 h 195"/>
                <a:gd name="T46" fmla="*/ 21 w 429"/>
                <a:gd name="T47" fmla="*/ 76 h 195"/>
                <a:gd name="T48" fmla="*/ 17 w 429"/>
                <a:gd name="T49" fmla="*/ 34 h 195"/>
                <a:gd name="T50" fmla="*/ 17 w 429"/>
                <a:gd name="T51" fmla="*/ 30 h 195"/>
                <a:gd name="T52" fmla="*/ 14 w 429"/>
                <a:gd name="T53" fmla="*/ 26 h 195"/>
                <a:gd name="T54" fmla="*/ 11 w 429"/>
                <a:gd name="T55" fmla="*/ 21 h 195"/>
                <a:gd name="T56" fmla="*/ 7 w 429"/>
                <a:gd name="T57" fmla="*/ 21 h 195"/>
                <a:gd name="T58" fmla="*/ 0 w 429"/>
                <a:gd name="T59" fmla="*/ 50 h 195"/>
                <a:gd name="T60" fmla="*/ 4 w 429"/>
                <a:gd name="T61" fmla="*/ 78 h 195"/>
                <a:gd name="T62" fmla="*/ 14 w 429"/>
                <a:gd name="T63" fmla="*/ 104 h 195"/>
                <a:gd name="T64" fmla="*/ 31 w 429"/>
                <a:gd name="T65" fmla="*/ 130 h 195"/>
                <a:gd name="T66" fmla="*/ 55 w 429"/>
                <a:gd name="T67" fmla="*/ 152 h 195"/>
                <a:gd name="T68" fmla="*/ 86 w 429"/>
                <a:gd name="T69" fmla="*/ 169 h 195"/>
                <a:gd name="T70" fmla="*/ 120 w 429"/>
                <a:gd name="T71" fmla="*/ 184 h 195"/>
                <a:gd name="T72" fmla="*/ 165 w 429"/>
                <a:gd name="T73" fmla="*/ 193 h 195"/>
                <a:gd name="T74" fmla="*/ 196 w 429"/>
                <a:gd name="T75" fmla="*/ 195 h 195"/>
                <a:gd name="T76" fmla="*/ 227 w 429"/>
                <a:gd name="T77" fmla="*/ 195 h 195"/>
                <a:gd name="T78" fmla="*/ 258 w 429"/>
                <a:gd name="T79" fmla="*/ 193 h 195"/>
                <a:gd name="T80" fmla="*/ 288 w 429"/>
                <a:gd name="T81" fmla="*/ 186 h 195"/>
                <a:gd name="T82" fmla="*/ 316 w 429"/>
                <a:gd name="T83" fmla="*/ 180 h 195"/>
                <a:gd name="T84" fmla="*/ 340 w 429"/>
                <a:gd name="T85" fmla="*/ 169 h 195"/>
                <a:gd name="T86" fmla="*/ 367 w 429"/>
                <a:gd name="T87" fmla="*/ 158 h 195"/>
                <a:gd name="T88" fmla="*/ 388 w 429"/>
                <a:gd name="T89" fmla="*/ 145 h 195"/>
                <a:gd name="T90" fmla="*/ 422 w 429"/>
                <a:gd name="T91" fmla="*/ 113 h 195"/>
                <a:gd name="T92" fmla="*/ 429 w 429"/>
                <a:gd name="T93" fmla="*/ 78 h 195"/>
                <a:gd name="T94" fmla="*/ 422 w 429"/>
                <a:gd name="T95" fmla="*/ 41 h 195"/>
                <a:gd name="T96" fmla="*/ 405 w 429"/>
                <a:gd name="T97" fmla="*/ 4 h 195"/>
                <a:gd name="T98" fmla="*/ 402 w 429"/>
                <a:gd name="T99" fmla="*/ 2 h 195"/>
                <a:gd name="T100" fmla="*/ 398 w 429"/>
                <a:gd name="T101" fmla="*/ 0 h 195"/>
                <a:gd name="T102" fmla="*/ 395 w 429"/>
                <a:gd name="T103" fmla="*/ 0 h 195"/>
                <a:gd name="T104" fmla="*/ 398 w 429"/>
                <a:gd name="T105" fmla="*/ 4 h 195"/>
                <a:gd name="T106" fmla="*/ 398 w 429"/>
                <a:gd name="T107" fmla="*/ 4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9" h="195">
                  <a:moveTo>
                    <a:pt x="398" y="4"/>
                  </a:moveTo>
                  <a:lnTo>
                    <a:pt x="412" y="43"/>
                  </a:lnTo>
                  <a:lnTo>
                    <a:pt x="415" y="78"/>
                  </a:lnTo>
                  <a:lnTo>
                    <a:pt x="398" y="110"/>
                  </a:lnTo>
                  <a:lnTo>
                    <a:pt x="364" y="141"/>
                  </a:lnTo>
                  <a:lnTo>
                    <a:pt x="354" y="147"/>
                  </a:lnTo>
                  <a:lnTo>
                    <a:pt x="340" y="154"/>
                  </a:lnTo>
                  <a:lnTo>
                    <a:pt x="330" y="158"/>
                  </a:lnTo>
                  <a:lnTo>
                    <a:pt x="316" y="163"/>
                  </a:lnTo>
                  <a:lnTo>
                    <a:pt x="302" y="167"/>
                  </a:lnTo>
                  <a:lnTo>
                    <a:pt x="285" y="169"/>
                  </a:lnTo>
                  <a:lnTo>
                    <a:pt x="271" y="173"/>
                  </a:lnTo>
                  <a:lnTo>
                    <a:pt x="258" y="176"/>
                  </a:lnTo>
                  <a:lnTo>
                    <a:pt x="240" y="178"/>
                  </a:lnTo>
                  <a:lnTo>
                    <a:pt x="223" y="180"/>
                  </a:lnTo>
                  <a:lnTo>
                    <a:pt x="206" y="180"/>
                  </a:lnTo>
                  <a:lnTo>
                    <a:pt x="189" y="180"/>
                  </a:lnTo>
                  <a:lnTo>
                    <a:pt x="168" y="178"/>
                  </a:lnTo>
                  <a:lnTo>
                    <a:pt x="151" y="178"/>
                  </a:lnTo>
                  <a:lnTo>
                    <a:pt x="134" y="173"/>
                  </a:lnTo>
                  <a:lnTo>
                    <a:pt x="117" y="171"/>
                  </a:lnTo>
                  <a:lnTo>
                    <a:pt x="65" y="150"/>
                  </a:lnTo>
                  <a:lnTo>
                    <a:pt x="35" y="115"/>
                  </a:lnTo>
                  <a:lnTo>
                    <a:pt x="21" y="76"/>
                  </a:lnTo>
                  <a:lnTo>
                    <a:pt x="17" y="34"/>
                  </a:lnTo>
                  <a:lnTo>
                    <a:pt x="17" y="30"/>
                  </a:lnTo>
                  <a:lnTo>
                    <a:pt x="14" y="26"/>
                  </a:lnTo>
                  <a:lnTo>
                    <a:pt x="11" y="21"/>
                  </a:lnTo>
                  <a:lnTo>
                    <a:pt x="7" y="21"/>
                  </a:lnTo>
                  <a:lnTo>
                    <a:pt x="0" y="50"/>
                  </a:lnTo>
                  <a:lnTo>
                    <a:pt x="4" y="78"/>
                  </a:lnTo>
                  <a:lnTo>
                    <a:pt x="14" y="104"/>
                  </a:lnTo>
                  <a:lnTo>
                    <a:pt x="31" y="130"/>
                  </a:lnTo>
                  <a:lnTo>
                    <a:pt x="55" y="152"/>
                  </a:lnTo>
                  <a:lnTo>
                    <a:pt x="86" y="169"/>
                  </a:lnTo>
                  <a:lnTo>
                    <a:pt x="120" y="184"/>
                  </a:lnTo>
                  <a:lnTo>
                    <a:pt x="165" y="193"/>
                  </a:lnTo>
                  <a:lnTo>
                    <a:pt x="196" y="195"/>
                  </a:lnTo>
                  <a:lnTo>
                    <a:pt x="227" y="195"/>
                  </a:lnTo>
                  <a:lnTo>
                    <a:pt x="258" y="193"/>
                  </a:lnTo>
                  <a:lnTo>
                    <a:pt x="288" y="186"/>
                  </a:lnTo>
                  <a:lnTo>
                    <a:pt x="316" y="180"/>
                  </a:lnTo>
                  <a:lnTo>
                    <a:pt x="340" y="169"/>
                  </a:lnTo>
                  <a:lnTo>
                    <a:pt x="367" y="158"/>
                  </a:lnTo>
                  <a:lnTo>
                    <a:pt x="388" y="145"/>
                  </a:lnTo>
                  <a:lnTo>
                    <a:pt x="422" y="113"/>
                  </a:lnTo>
                  <a:lnTo>
                    <a:pt x="429" y="78"/>
                  </a:lnTo>
                  <a:lnTo>
                    <a:pt x="422" y="41"/>
                  </a:lnTo>
                  <a:lnTo>
                    <a:pt x="405" y="4"/>
                  </a:lnTo>
                  <a:lnTo>
                    <a:pt x="402" y="2"/>
                  </a:lnTo>
                  <a:lnTo>
                    <a:pt x="398" y="0"/>
                  </a:lnTo>
                  <a:lnTo>
                    <a:pt x="395" y="0"/>
                  </a:lnTo>
                  <a:lnTo>
                    <a:pt x="3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27"/>
            <p:cNvSpPr>
              <a:spLocks/>
            </p:cNvSpPr>
            <p:nvPr/>
          </p:nvSpPr>
          <p:spPr bwMode="auto">
            <a:xfrm>
              <a:off x="617" y="2126"/>
              <a:ext cx="545" cy="1360"/>
            </a:xfrm>
            <a:custGeom>
              <a:avLst/>
              <a:gdLst>
                <a:gd name="T0" fmla="*/ 545 w 545"/>
                <a:gd name="T1" fmla="*/ 1360 h 1360"/>
                <a:gd name="T2" fmla="*/ 531 w 545"/>
                <a:gd name="T3" fmla="*/ 1190 h 1360"/>
                <a:gd name="T4" fmla="*/ 504 w 545"/>
                <a:gd name="T5" fmla="*/ 1017 h 1360"/>
                <a:gd name="T6" fmla="*/ 466 w 545"/>
                <a:gd name="T7" fmla="*/ 845 h 1360"/>
                <a:gd name="T8" fmla="*/ 415 w 545"/>
                <a:gd name="T9" fmla="*/ 671 h 1360"/>
                <a:gd name="T10" fmla="*/ 349 w 545"/>
                <a:gd name="T11" fmla="*/ 502 h 1360"/>
                <a:gd name="T12" fmla="*/ 271 w 545"/>
                <a:gd name="T13" fmla="*/ 334 h 1360"/>
                <a:gd name="T14" fmla="*/ 175 w 545"/>
                <a:gd name="T15" fmla="*/ 176 h 1360"/>
                <a:gd name="T16" fmla="*/ 61 w 545"/>
                <a:gd name="T17" fmla="*/ 24 h 1360"/>
                <a:gd name="T18" fmla="*/ 51 w 545"/>
                <a:gd name="T19" fmla="*/ 15 h 1360"/>
                <a:gd name="T20" fmla="*/ 31 w 545"/>
                <a:gd name="T21" fmla="*/ 4 h 1360"/>
                <a:gd name="T22" fmla="*/ 10 w 545"/>
                <a:gd name="T23" fmla="*/ 0 h 1360"/>
                <a:gd name="T24" fmla="*/ 0 w 545"/>
                <a:gd name="T25" fmla="*/ 9 h 1360"/>
                <a:gd name="T26" fmla="*/ 0 w 545"/>
                <a:gd name="T27" fmla="*/ 37 h 1360"/>
                <a:gd name="T28" fmla="*/ 13 w 545"/>
                <a:gd name="T29" fmla="*/ 63 h 1360"/>
                <a:gd name="T30" fmla="*/ 31 w 545"/>
                <a:gd name="T31" fmla="*/ 89 h 1360"/>
                <a:gd name="T32" fmla="*/ 51 w 545"/>
                <a:gd name="T33" fmla="*/ 113 h 1360"/>
                <a:gd name="T34" fmla="*/ 72 w 545"/>
                <a:gd name="T35" fmla="*/ 145 h 1360"/>
                <a:gd name="T36" fmla="*/ 96 w 545"/>
                <a:gd name="T37" fmla="*/ 178 h 1360"/>
                <a:gd name="T38" fmla="*/ 116 w 545"/>
                <a:gd name="T39" fmla="*/ 211 h 1360"/>
                <a:gd name="T40" fmla="*/ 137 w 545"/>
                <a:gd name="T41" fmla="*/ 243 h 1360"/>
                <a:gd name="T42" fmla="*/ 154 w 545"/>
                <a:gd name="T43" fmla="*/ 276 h 1360"/>
                <a:gd name="T44" fmla="*/ 175 w 545"/>
                <a:gd name="T45" fmla="*/ 308 h 1360"/>
                <a:gd name="T46" fmla="*/ 195 w 545"/>
                <a:gd name="T47" fmla="*/ 341 h 1360"/>
                <a:gd name="T48" fmla="*/ 212 w 545"/>
                <a:gd name="T49" fmla="*/ 374 h 1360"/>
                <a:gd name="T50" fmla="*/ 274 w 545"/>
                <a:gd name="T51" fmla="*/ 493 h 1360"/>
                <a:gd name="T52" fmla="*/ 329 w 545"/>
                <a:gd name="T53" fmla="*/ 612 h 1360"/>
                <a:gd name="T54" fmla="*/ 377 w 545"/>
                <a:gd name="T55" fmla="*/ 734 h 1360"/>
                <a:gd name="T56" fmla="*/ 421 w 545"/>
                <a:gd name="T57" fmla="*/ 856 h 1360"/>
                <a:gd name="T58" fmla="*/ 456 w 545"/>
                <a:gd name="T59" fmla="*/ 980 h 1360"/>
                <a:gd name="T60" fmla="*/ 483 w 545"/>
                <a:gd name="T61" fmla="*/ 1103 h 1360"/>
                <a:gd name="T62" fmla="*/ 507 w 545"/>
                <a:gd name="T63" fmla="*/ 1227 h 1360"/>
                <a:gd name="T64" fmla="*/ 524 w 545"/>
                <a:gd name="T65" fmla="*/ 1351 h 1360"/>
                <a:gd name="T66" fmla="*/ 528 w 545"/>
                <a:gd name="T67" fmla="*/ 1355 h 1360"/>
                <a:gd name="T68" fmla="*/ 535 w 545"/>
                <a:gd name="T69" fmla="*/ 1358 h 1360"/>
                <a:gd name="T70" fmla="*/ 542 w 545"/>
                <a:gd name="T71" fmla="*/ 1360 h 1360"/>
                <a:gd name="T72" fmla="*/ 545 w 545"/>
                <a:gd name="T73" fmla="*/ 1360 h 1360"/>
                <a:gd name="T74" fmla="*/ 545 w 545"/>
                <a:gd name="T75" fmla="*/ 1360 h 1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5" h="1360">
                  <a:moveTo>
                    <a:pt x="545" y="1360"/>
                  </a:moveTo>
                  <a:lnTo>
                    <a:pt x="531" y="1190"/>
                  </a:lnTo>
                  <a:lnTo>
                    <a:pt x="504" y="1017"/>
                  </a:lnTo>
                  <a:lnTo>
                    <a:pt x="466" y="845"/>
                  </a:lnTo>
                  <a:lnTo>
                    <a:pt x="415" y="671"/>
                  </a:lnTo>
                  <a:lnTo>
                    <a:pt x="349" y="502"/>
                  </a:lnTo>
                  <a:lnTo>
                    <a:pt x="271" y="334"/>
                  </a:lnTo>
                  <a:lnTo>
                    <a:pt x="175" y="176"/>
                  </a:lnTo>
                  <a:lnTo>
                    <a:pt x="61" y="24"/>
                  </a:lnTo>
                  <a:lnTo>
                    <a:pt x="51" y="15"/>
                  </a:lnTo>
                  <a:lnTo>
                    <a:pt x="31" y="4"/>
                  </a:lnTo>
                  <a:lnTo>
                    <a:pt x="10" y="0"/>
                  </a:lnTo>
                  <a:lnTo>
                    <a:pt x="0" y="9"/>
                  </a:lnTo>
                  <a:lnTo>
                    <a:pt x="0" y="37"/>
                  </a:lnTo>
                  <a:lnTo>
                    <a:pt x="13" y="63"/>
                  </a:lnTo>
                  <a:lnTo>
                    <a:pt x="31" y="89"/>
                  </a:lnTo>
                  <a:lnTo>
                    <a:pt x="51" y="113"/>
                  </a:lnTo>
                  <a:lnTo>
                    <a:pt x="72" y="145"/>
                  </a:lnTo>
                  <a:lnTo>
                    <a:pt x="96" y="178"/>
                  </a:lnTo>
                  <a:lnTo>
                    <a:pt x="116" y="211"/>
                  </a:lnTo>
                  <a:lnTo>
                    <a:pt x="137" y="243"/>
                  </a:lnTo>
                  <a:lnTo>
                    <a:pt x="154" y="276"/>
                  </a:lnTo>
                  <a:lnTo>
                    <a:pt x="175" y="308"/>
                  </a:lnTo>
                  <a:lnTo>
                    <a:pt x="195" y="341"/>
                  </a:lnTo>
                  <a:lnTo>
                    <a:pt x="212" y="374"/>
                  </a:lnTo>
                  <a:lnTo>
                    <a:pt x="274" y="493"/>
                  </a:lnTo>
                  <a:lnTo>
                    <a:pt x="329" y="612"/>
                  </a:lnTo>
                  <a:lnTo>
                    <a:pt x="377" y="734"/>
                  </a:lnTo>
                  <a:lnTo>
                    <a:pt x="421" y="856"/>
                  </a:lnTo>
                  <a:lnTo>
                    <a:pt x="456" y="980"/>
                  </a:lnTo>
                  <a:lnTo>
                    <a:pt x="483" y="1103"/>
                  </a:lnTo>
                  <a:lnTo>
                    <a:pt x="507" y="1227"/>
                  </a:lnTo>
                  <a:lnTo>
                    <a:pt x="524" y="1351"/>
                  </a:lnTo>
                  <a:lnTo>
                    <a:pt x="528" y="1355"/>
                  </a:lnTo>
                  <a:lnTo>
                    <a:pt x="535" y="1358"/>
                  </a:lnTo>
                  <a:lnTo>
                    <a:pt x="542" y="1360"/>
                  </a:lnTo>
                  <a:lnTo>
                    <a:pt x="545" y="13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8"/>
            <p:cNvSpPr>
              <a:spLocks/>
            </p:cNvSpPr>
            <p:nvPr/>
          </p:nvSpPr>
          <p:spPr bwMode="auto">
            <a:xfrm>
              <a:off x="2006" y="3221"/>
              <a:ext cx="1454" cy="48"/>
            </a:xfrm>
            <a:custGeom>
              <a:avLst/>
              <a:gdLst>
                <a:gd name="T0" fmla="*/ 1430 w 1454"/>
                <a:gd name="T1" fmla="*/ 0 h 48"/>
                <a:gd name="T2" fmla="*/ 1340 w 1454"/>
                <a:gd name="T3" fmla="*/ 4 h 48"/>
                <a:gd name="T4" fmla="*/ 1251 w 1454"/>
                <a:gd name="T5" fmla="*/ 6 h 48"/>
                <a:gd name="T6" fmla="*/ 1162 w 1454"/>
                <a:gd name="T7" fmla="*/ 8 h 48"/>
                <a:gd name="T8" fmla="*/ 1073 w 1454"/>
                <a:gd name="T9" fmla="*/ 11 h 48"/>
                <a:gd name="T10" fmla="*/ 984 w 1454"/>
                <a:gd name="T11" fmla="*/ 11 h 48"/>
                <a:gd name="T12" fmla="*/ 895 w 1454"/>
                <a:gd name="T13" fmla="*/ 11 h 48"/>
                <a:gd name="T14" fmla="*/ 805 w 1454"/>
                <a:gd name="T15" fmla="*/ 11 h 48"/>
                <a:gd name="T16" fmla="*/ 716 w 1454"/>
                <a:gd name="T17" fmla="*/ 11 h 48"/>
                <a:gd name="T18" fmla="*/ 627 w 1454"/>
                <a:gd name="T19" fmla="*/ 8 h 48"/>
                <a:gd name="T20" fmla="*/ 538 w 1454"/>
                <a:gd name="T21" fmla="*/ 8 h 48"/>
                <a:gd name="T22" fmla="*/ 449 w 1454"/>
                <a:gd name="T23" fmla="*/ 8 h 48"/>
                <a:gd name="T24" fmla="*/ 360 w 1454"/>
                <a:gd name="T25" fmla="*/ 6 h 48"/>
                <a:gd name="T26" fmla="*/ 270 w 1454"/>
                <a:gd name="T27" fmla="*/ 6 h 48"/>
                <a:gd name="T28" fmla="*/ 181 w 1454"/>
                <a:gd name="T29" fmla="*/ 4 h 48"/>
                <a:gd name="T30" fmla="*/ 92 w 1454"/>
                <a:gd name="T31" fmla="*/ 4 h 48"/>
                <a:gd name="T32" fmla="*/ 3 w 1454"/>
                <a:gd name="T33" fmla="*/ 4 h 48"/>
                <a:gd name="T34" fmla="*/ 0 w 1454"/>
                <a:gd name="T35" fmla="*/ 8 h 48"/>
                <a:gd name="T36" fmla="*/ 3 w 1454"/>
                <a:gd name="T37" fmla="*/ 15 h 48"/>
                <a:gd name="T38" fmla="*/ 10 w 1454"/>
                <a:gd name="T39" fmla="*/ 24 h 48"/>
                <a:gd name="T40" fmla="*/ 17 w 1454"/>
                <a:gd name="T41" fmla="*/ 28 h 48"/>
                <a:gd name="T42" fmla="*/ 106 w 1454"/>
                <a:gd name="T43" fmla="*/ 32 h 48"/>
                <a:gd name="T44" fmla="*/ 195 w 1454"/>
                <a:gd name="T45" fmla="*/ 37 h 48"/>
                <a:gd name="T46" fmla="*/ 284 w 1454"/>
                <a:gd name="T47" fmla="*/ 39 h 48"/>
                <a:gd name="T48" fmla="*/ 373 w 1454"/>
                <a:gd name="T49" fmla="*/ 41 h 48"/>
                <a:gd name="T50" fmla="*/ 463 w 1454"/>
                <a:gd name="T51" fmla="*/ 43 h 48"/>
                <a:gd name="T52" fmla="*/ 552 w 1454"/>
                <a:gd name="T53" fmla="*/ 45 h 48"/>
                <a:gd name="T54" fmla="*/ 641 w 1454"/>
                <a:gd name="T55" fmla="*/ 48 h 48"/>
                <a:gd name="T56" fmla="*/ 730 w 1454"/>
                <a:gd name="T57" fmla="*/ 48 h 48"/>
                <a:gd name="T58" fmla="*/ 819 w 1454"/>
                <a:gd name="T59" fmla="*/ 48 h 48"/>
                <a:gd name="T60" fmla="*/ 908 w 1454"/>
                <a:gd name="T61" fmla="*/ 48 h 48"/>
                <a:gd name="T62" fmla="*/ 998 w 1454"/>
                <a:gd name="T63" fmla="*/ 45 h 48"/>
                <a:gd name="T64" fmla="*/ 1090 w 1454"/>
                <a:gd name="T65" fmla="*/ 43 h 48"/>
                <a:gd name="T66" fmla="*/ 1179 w 1454"/>
                <a:gd name="T67" fmla="*/ 41 h 48"/>
                <a:gd name="T68" fmla="*/ 1268 w 1454"/>
                <a:gd name="T69" fmla="*/ 39 h 48"/>
                <a:gd name="T70" fmla="*/ 1358 w 1454"/>
                <a:gd name="T71" fmla="*/ 37 h 48"/>
                <a:gd name="T72" fmla="*/ 1447 w 1454"/>
                <a:gd name="T73" fmla="*/ 32 h 48"/>
                <a:gd name="T74" fmla="*/ 1454 w 1454"/>
                <a:gd name="T75" fmla="*/ 28 h 48"/>
                <a:gd name="T76" fmla="*/ 1454 w 1454"/>
                <a:gd name="T77" fmla="*/ 15 h 48"/>
                <a:gd name="T78" fmla="*/ 1443 w 1454"/>
                <a:gd name="T79" fmla="*/ 4 h 48"/>
                <a:gd name="T80" fmla="*/ 1430 w 1454"/>
                <a:gd name="T81" fmla="*/ 0 h 48"/>
                <a:gd name="T82" fmla="*/ 1430 w 1454"/>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4" h="48">
                  <a:moveTo>
                    <a:pt x="1430" y="0"/>
                  </a:moveTo>
                  <a:lnTo>
                    <a:pt x="1340" y="4"/>
                  </a:lnTo>
                  <a:lnTo>
                    <a:pt x="1251" y="6"/>
                  </a:lnTo>
                  <a:lnTo>
                    <a:pt x="1162" y="8"/>
                  </a:lnTo>
                  <a:lnTo>
                    <a:pt x="1073" y="11"/>
                  </a:lnTo>
                  <a:lnTo>
                    <a:pt x="984" y="11"/>
                  </a:lnTo>
                  <a:lnTo>
                    <a:pt x="895" y="11"/>
                  </a:lnTo>
                  <a:lnTo>
                    <a:pt x="805" y="11"/>
                  </a:lnTo>
                  <a:lnTo>
                    <a:pt x="716" y="11"/>
                  </a:lnTo>
                  <a:lnTo>
                    <a:pt x="627" y="8"/>
                  </a:lnTo>
                  <a:lnTo>
                    <a:pt x="538" y="8"/>
                  </a:lnTo>
                  <a:lnTo>
                    <a:pt x="449" y="8"/>
                  </a:lnTo>
                  <a:lnTo>
                    <a:pt x="360" y="6"/>
                  </a:lnTo>
                  <a:lnTo>
                    <a:pt x="270" y="6"/>
                  </a:lnTo>
                  <a:lnTo>
                    <a:pt x="181" y="4"/>
                  </a:lnTo>
                  <a:lnTo>
                    <a:pt x="92" y="4"/>
                  </a:lnTo>
                  <a:lnTo>
                    <a:pt x="3" y="4"/>
                  </a:lnTo>
                  <a:lnTo>
                    <a:pt x="0" y="8"/>
                  </a:lnTo>
                  <a:lnTo>
                    <a:pt x="3" y="15"/>
                  </a:lnTo>
                  <a:lnTo>
                    <a:pt x="10" y="24"/>
                  </a:lnTo>
                  <a:lnTo>
                    <a:pt x="17" y="28"/>
                  </a:lnTo>
                  <a:lnTo>
                    <a:pt x="106" y="32"/>
                  </a:lnTo>
                  <a:lnTo>
                    <a:pt x="195" y="37"/>
                  </a:lnTo>
                  <a:lnTo>
                    <a:pt x="284" y="39"/>
                  </a:lnTo>
                  <a:lnTo>
                    <a:pt x="373" y="41"/>
                  </a:lnTo>
                  <a:lnTo>
                    <a:pt x="463" y="43"/>
                  </a:lnTo>
                  <a:lnTo>
                    <a:pt x="552" y="45"/>
                  </a:lnTo>
                  <a:lnTo>
                    <a:pt x="641" y="48"/>
                  </a:lnTo>
                  <a:lnTo>
                    <a:pt x="730" y="48"/>
                  </a:lnTo>
                  <a:lnTo>
                    <a:pt x="819" y="48"/>
                  </a:lnTo>
                  <a:lnTo>
                    <a:pt x="908" y="48"/>
                  </a:lnTo>
                  <a:lnTo>
                    <a:pt x="998" y="45"/>
                  </a:lnTo>
                  <a:lnTo>
                    <a:pt x="1090" y="43"/>
                  </a:lnTo>
                  <a:lnTo>
                    <a:pt x="1179" y="41"/>
                  </a:lnTo>
                  <a:lnTo>
                    <a:pt x="1268" y="39"/>
                  </a:lnTo>
                  <a:lnTo>
                    <a:pt x="1358" y="37"/>
                  </a:lnTo>
                  <a:lnTo>
                    <a:pt x="1447" y="32"/>
                  </a:lnTo>
                  <a:lnTo>
                    <a:pt x="1454" y="28"/>
                  </a:lnTo>
                  <a:lnTo>
                    <a:pt x="1454" y="15"/>
                  </a:lnTo>
                  <a:lnTo>
                    <a:pt x="1443" y="4"/>
                  </a:lnTo>
                  <a:lnTo>
                    <a:pt x="14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9"/>
            <p:cNvSpPr>
              <a:spLocks/>
            </p:cNvSpPr>
            <p:nvPr/>
          </p:nvSpPr>
          <p:spPr bwMode="auto">
            <a:xfrm>
              <a:off x="2050" y="3221"/>
              <a:ext cx="113" cy="161"/>
            </a:xfrm>
            <a:custGeom>
              <a:avLst/>
              <a:gdLst>
                <a:gd name="T0" fmla="*/ 4 w 113"/>
                <a:gd name="T1" fmla="*/ 13 h 161"/>
                <a:gd name="T2" fmla="*/ 28 w 113"/>
                <a:gd name="T3" fmla="*/ 45 h 161"/>
                <a:gd name="T4" fmla="*/ 48 w 113"/>
                <a:gd name="T5" fmla="*/ 78 h 161"/>
                <a:gd name="T6" fmla="*/ 69 w 113"/>
                <a:gd name="T7" fmla="*/ 113 h 161"/>
                <a:gd name="T8" fmla="*/ 89 w 113"/>
                <a:gd name="T9" fmla="*/ 145 h 161"/>
                <a:gd name="T10" fmla="*/ 93 w 113"/>
                <a:gd name="T11" fmla="*/ 150 h 161"/>
                <a:gd name="T12" fmla="*/ 103 w 113"/>
                <a:gd name="T13" fmla="*/ 156 h 161"/>
                <a:gd name="T14" fmla="*/ 110 w 113"/>
                <a:gd name="T15" fmla="*/ 161 h 161"/>
                <a:gd name="T16" fmla="*/ 113 w 113"/>
                <a:gd name="T17" fmla="*/ 158 h 161"/>
                <a:gd name="T18" fmla="*/ 103 w 113"/>
                <a:gd name="T19" fmla="*/ 121 h 161"/>
                <a:gd name="T20" fmla="*/ 89 w 113"/>
                <a:gd name="T21" fmla="*/ 87 h 161"/>
                <a:gd name="T22" fmla="*/ 69 w 113"/>
                <a:gd name="T23" fmla="*/ 52 h 161"/>
                <a:gd name="T24" fmla="*/ 45 w 113"/>
                <a:gd name="T25" fmla="*/ 17 h 161"/>
                <a:gd name="T26" fmla="*/ 38 w 113"/>
                <a:gd name="T27" fmla="*/ 13 h 161"/>
                <a:gd name="T28" fmla="*/ 31 w 113"/>
                <a:gd name="T29" fmla="*/ 6 h 161"/>
                <a:gd name="T30" fmla="*/ 24 w 113"/>
                <a:gd name="T31" fmla="*/ 2 h 161"/>
                <a:gd name="T32" fmla="*/ 14 w 113"/>
                <a:gd name="T33" fmla="*/ 0 h 161"/>
                <a:gd name="T34" fmla="*/ 7 w 113"/>
                <a:gd name="T35" fmla="*/ 0 h 161"/>
                <a:gd name="T36" fmla="*/ 4 w 113"/>
                <a:gd name="T37" fmla="*/ 4 h 161"/>
                <a:gd name="T38" fmla="*/ 0 w 113"/>
                <a:gd name="T39" fmla="*/ 8 h 161"/>
                <a:gd name="T40" fmla="*/ 4 w 113"/>
                <a:gd name="T41" fmla="*/ 13 h 161"/>
                <a:gd name="T42" fmla="*/ 4 w 113"/>
                <a:gd name="T43" fmla="*/ 13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161">
                  <a:moveTo>
                    <a:pt x="4" y="13"/>
                  </a:moveTo>
                  <a:lnTo>
                    <a:pt x="28" y="45"/>
                  </a:lnTo>
                  <a:lnTo>
                    <a:pt x="48" y="78"/>
                  </a:lnTo>
                  <a:lnTo>
                    <a:pt x="69" y="113"/>
                  </a:lnTo>
                  <a:lnTo>
                    <a:pt x="89" y="145"/>
                  </a:lnTo>
                  <a:lnTo>
                    <a:pt x="93" y="150"/>
                  </a:lnTo>
                  <a:lnTo>
                    <a:pt x="103" y="156"/>
                  </a:lnTo>
                  <a:lnTo>
                    <a:pt x="110" y="161"/>
                  </a:lnTo>
                  <a:lnTo>
                    <a:pt x="113" y="158"/>
                  </a:lnTo>
                  <a:lnTo>
                    <a:pt x="103" y="121"/>
                  </a:lnTo>
                  <a:lnTo>
                    <a:pt x="89" y="87"/>
                  </a:lnTo>
                  <a:lnTo>
                    <a:pt x="69" y="52"/>
                  </a:lnTo>
                  <a:lnTo>
                    <a:pt x="45" y="17"/>
                  </a:lnTo>
                  <a:lnTo>
                    <a:pt x="38" y="13"/>
                  </a:lnTo>
                  <a:lnTo>
                    <a:pt x="31" y="6"/>
                  </a:lnTo>
                  <a:lnTo>
                    <a:pt x="24" y="2"/>
                  </a:lnTo>
                  <a:lnTo>
                    <a:pt x="14" y="0"/>
                  </a:lnTo>
                  <a:lnTo>
                    <a:pt x="7" y="0"/>
                  </a:lnTo>
                  <a:lnTo>
                    <a:pt x="4" y="4"/>
                  </a:lnTo>
                  <a:lnTo>
                    <a:pt x="0" y="8"/>
                  </a:lnTo>
                  <a:lnTo>
                    <a:pt x="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30"/>
            <p:cNvSpPr>
              <a:spLocks/>
            </p:cNvSpPr>
            <p:nvPr/>
          </p:nvSpPr>
          <p:spPr bwMode="auto">
            <a:xfrm>
              <a:off x="3429" y="3214"/>
              <a:ext cx="31" cy="178"/>
            </a:xfrm>
            <a:custGeom>
              <a:avLst/>
              <a:gdLst>
                <a:gd name="T0" fmla="*/ 0 w 31"/>
                <a:gd name="T1" fmla="*/ 2 h 178"/>
                <a:gd name="T2" fmla="*/ 0 w 31"/>
                <a:gd name="T3" fmla="*/ 44 h 178"/>
                <a:gd name="T4" fmla="*/ 0 w 31"/>
                <a:gd name="T5" fmla="*/ 83 h 178"/>
                <a:gd name="T6" fmla="*/ 0 w 31"/>
                <a:gd name="T7" fmla="*/ 124 h 178"/>
                <a:gd name="T8" fmla="*/ 3 w 31"/>
                <a:gd name="T9" fmla="*/ 163 h 178"/>
                <a:gd name="T10" fmla="*/ 7 w 31"/>
                <a:gd name="T11" fmla="*/ 168 h 178"/>
                <a:gd name="T12" fmla="*/ 14 w 31"/>
                <a:gd name="T13" fmla="*/ 174 h 178"/>
                <a:gd name="T14" fmla="*/ 20 w 31"/>
                <a:gd name="T15" fmla="*/ 178 h 178"/>
                <a:gd name="T16" fmla="*/ 27 w 31"/>
                <a:gd name="T17" fmla="*/ 178 h 178"/>
                <a:gd name="T18" fmla="*/ 31 w 31"/>
                <a:gd name="T19" fmla="*/ 139 h 178"/>
                <a:gd name="T20" fmla="*/ 31 w 31"/>
                <a:gd name="T21" fmla="*/ 98 h 178"/>
                <a:gd name="T22" fmla="*/ 31 w 31"/>
                <a:gd name="T23" fmla="*/ 59 h 178"/>
                <a:gd name="T24" fmla="*/ 27 w 31"/>
                <a:gd name="T25" fmla="*/ 18 h 178"/>
                <a:gd name="T26" fmla="*/ 24 w 31"/>
                <a:gd name="T27" fmla="*/ 11 h 178"/>
                <a:gd name="T28" fmla="*/ 14 w 31"/>
                <a:gd name="T29" fmla="*/ 5 h 178"/>
                <a:gd name="T30" fmla="*/ 3 w 31"/>
                <a:gd name="T31" fmla="*/ 0 h 178"/>
                <a:gd name="T32" fmla="*/ 0 w 31"/>
                <a:gd name="T33" fmla="*/ 2 h 178"/>
                <a:gd name="T34" fmla="*/ 0 w 31"/>
                <a:gd name="T35" fmla="*/ 2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178">
                  <a:moveTo>
                    <a:pt x="0" y="2"/>
                  </a:moveTo>
                  <a:lnTo>
                    <a:pt x="0" y="44"/>
                  </a:lnTo>
                  <a:lnTo>
                    <a:pt x="0" y="83"/>
                  </a:lnTo>
                  <a:lnTo>
                    <a:pt x="0" y="124"/>
                  </a:lnTo>
                  <a:lnTo>
                    <a:pt x="3" y="163"/>
                  </a:lnTo>
                  <a:lnTo>
                    <a:pt x="7" y="168"/>
                  </a:lnTo>
                  <a:lnTo>
                    <a:pt x="14" y="174"/>
                  </a:lnTo>
                  <a:lnTo>
                    <a:pt x="20" y="178"/>
                  </a:lnTo>
                  <a:lnTo>
                    <a:pt x="27" y="178"/>
                  </a:lnTo>
                  <a:lnTo>
                    <a:pt x="31" y="139"/>
                  </a:lnTo>
                  <a:lnTo>
                    <a:pt x="31" y="98"/>
                  </a:lnTo>
                  <a:lnTo>
                    <a:pt x="31" y="59"/>
                  </a:lnTo>
                  <a:lnTo>
                    <a:pt x="27" y="18"/>
                  </a:lnTo>
                  <a:lnTo>
                    <a:pt x="24" y="11"/>
                  </a:lnTo>
                  <a:lnTo>
                    <a:pt x="14" y="5"/>
                  </a:lnTo>
                  <a:lnTo>
                    <a:pt x="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31"/>
            <p:cNvSpPr>
              <a:spLocks/>
            </p:cNvSpPr>
            <p:nvPr/>
          </p:nvSpPr>
          <p:spPr bwMode="auto">
            <a:xfrm>
              <a:off x="1779" y="3342"/>
              <a:ext cx="1962" cy="24"/>
            </a:xfrm>
            <a:custGeom>
              <a:avLst/>
              <a:gdLst>
                <a:gd name="T0" fmla="*/ 1945 w 1962"/>
                <a:gd name="T1" fmla="*/ 11 h 24"/>
                <a:gd name="T2" fmla="*/ 1890 w 1962"/>
                <a:gd name="T3" fmla="*/ 11 h 24"/>
                <a:gd name="T4" fmla="*/ 1832 w 1962"/>
                <a:gd name="T5" fmla="*/ 11 h 24"/>
                <a:gd name="T6" fmla="*/ 1777 w 1962"/>
                <a:gd name="T7" fmla="*/ 11 h 24"/>
                <a:gd name="T8" fmla="*/ 1718 w 1962"/>
                <a:gd name="T9" fmla="*/ 11 h 24"/>
                <a:gd name="T10" fmla="*/ 1664 w 1962"/>
                <a:gd name="T11" fmla="*/ 11 h 24"/>
                <a:gd name="T12" fmla="*/ 1605 w 1962"/>
                <a:gd name="T13" fmla="*/ 13 h 24"/>
                <a:gd name="T14" fmla="*/ 1550 w 1962"/>
                <a:gd name="T15" fmla="*/ 13 h 24"/>
                <a:gd name="T16" fmla="*/ 1492 w 1962"/>
                <a:gd name="T17" fmla="*/ 13 h 24"/>
                <a:gd name="T18" fmla="*/ 1437 w 1962"/>
                <a:gd name="T19" fmla="*/ 13 h 24"/>
                <a:gd name="T20" fmla="*/ 1379 w 1962"/>
                <a:gd name="T21" fmla="*/ 13 h 24"/>
                <a:gd name="T22" fmla="*/ 1324 w 1962"/>
                <a:gd name="T23" fmla="*/ 16 h 24"/>
                <a:gd name="T24" fmla="*/ 1266 w 1962"/>
                <a:gd name="T25" fmla="*/ 16 h 24"/>
                <a:gd name="T26" fmla="*/ 1211 w 1962"/>
                <a:gd name="T27" fmla="*/ 16 h 24"/>
                <a:gd name="T28" fmla="*/ 1153 w 1962"/>
                <a:gd name="T29" fmla="*/ 16 h 24"/>
                <a:gd name="T30" fmla="*/ 1098 w 1962"/>
                <a:gd name="T31" fmla="*/ 16 h 24"/>
                <a:gd name="T32" fmla="*/ 1039 w 1962"/>
                <a:gd name="T33" fmla="*/ 16 h 24"/>
                <a:gd name="T34" fmla="*/ 974 w 1962"/>
                <a:gd name="T35" fmla="*/ 16 h 24"/>
                <a:gd name="T36" fmla="*/ 909 w 1962"/>
                <a:gd name="T37" fmla="*/ 16 h 24"/>
                <a:gd name="T38" fmla="*/ 844 w 1962"/>
                <a:gd name="T39" fmla="*/ 13 h 24"/>
                <a:gd name="T40" fmla="*/ 779 w 1962"/>
                <a:gd name="T41" fmla="*/ 13 h 24"/>
                <a:gd name="T42" fmla="*/ 714 w 1962"/>
                <a:gd name="T43" fmla="*/ 11 h 24"/>
                <a:gd name="T44" fmla="*/ 648 w 1962"/>
                <a:gd name="T45" fmla="*/ 11 h 24"/>
                <a:gd name="T46" fmla="*/ 583 w 1962"/>
                <a:gd name="T47" fmla="*/ 9 h 24"/>
                <a:gd name="T48" fmla="*/ 522 w 1962"/>
                <a:gd name="T49" fmla="*/ 7 h 24"/>
                <a:gd name="T50" fmla="*/ 456 w 1962"/>
                <a:gd name="T51" fmla="*/ 5 h 24"/>
                <a:gd name="T52" fmla="*/ 391 w 1962"/>
                <a:gd name="T53" fmla="*/ 5 h 24"/>
                <a:gd name="T54" fmla="*/ 326 w 1962"/>
                <a:gd name="T55" fmla="*/ 3 h 24"/>
                <a:gd name="T56" fmla="*/ 261 w 1962"/>
                <a:gd name="T57" fmla="*/ 3 h 24"/>
                <a:gd name="T58" fmla="*/ 196 w 1962"/>
                <a:gd name="T59" fmla="*/ 0 h 24"/>
                <a:gd name="T60" fmla="*/ 131 w 1962"/>
                <a:gd name="T61" fmla="*/ 0 h 24"/>
                <a:gd name="T62" fmla="*/ 65 w 1962"/>
                <a:gd name="T63" fmla="*/ 0 h 24"/>
                <a:gd name="T64" fmla="*/ 0 w 1962"/>
                <a:gd name="T65" fmla="*/ 0 h 24"/>
                <a:gd name="T66" fmla="*/ 0 w 1962"/>
                <a:gd name="T67" fmla="*/ 3 h 24"/>
                <a:gd name="T68" fmla="*/ 4 w 1962"/>
                <a:gd name="T69" fmla="*/ 5 h 24"/>
                <a:gd name="T70" fmla="*/ 7 w 1962"/>
                <a:gd name="T71" fmla="*/ 7 h 24"/>
                <a:gd name="T72" fmla="*/ 11 w 1962"/>
                <a:gd name="T73" fmla="*/ 9 h 24"/>
                <a:gd name="T74" fmla="*/ 134 w 1962"/>
                <a:gd name="T75" fmla="*/ 11 h 24"/>
                <a:gd name="T76" fmla="*/ 254 w 1962"/>
                <a:gd name="T77" fmla="*/ 13 h 24"/>
                <a:gd name="T78" fmla="*/ 377 w 1962"/>
                <a:gd name="T79" fmla="*/ 16 h 24"/>
                <a:gd name="T80" fmla="*/ 501 w 1962"/>
                <a:gd name="T81" fmla="*/ 18 h 24"/>
                <a:gd name="T82" fmla="*/ 621 w 1962"/>
                <a:gd name="T83" fmla="*/ 18 h 24"/>
                <a:gd name="T84" fmla="*/ 744 w 1962"/>
                <a:gd name="T85" fmla="*/ 20 h 24"/>
                <a:gd name="T86" fmla="*/ 864 w 1962"/>
                <a:gd name="T87" fmla="*/ 20 h 24"/>
                <a:gd name="T88" fmla="*/ 988 w 1962"/>
                <a:gd name="T89" fmla="*/ 22 h 24"/>
                <a:gd name="T90" fmla="*/ 1108 w 1962"/>
                <a:gd name="T91" fmla="*/ 22 h 24"/>
                <a:gd name="T92" fmla="*/ 1231 w 1962"/>
                <a:gd name="T93" fmla="*/ 22 h 24"/>
                <a:gd name="T94" fmla="*/ 1351 w 1962"/>
                <a:gd name="T95" fmla="*/ 24 h 24"/>
                <a:gd name="T96" fmla="*/ 1475 w 1962"/>
                <a:gd name="T97" fmla="*/ 24 h 24"/>
                <a:gd name="T98" fmla="*/ 1595 w 1962"/>
                <a:gd name="T99" fmla="*/ 24 h 24"/>
                <a:gd name="T100" fmla="*/ 1718 w 1962"/>
                <a:gd name="T101" fmla="*/ 24 h 24"/>
                <a:gd name="T102" fmla="*/ 1838 w 1962"/>
                <a:gd name="T103" fmla="*/ 24 h 24"/>
                <a:gd name="T104" fmla="*/ 1962 w 1962"/>
                <a:gd name="T105" fmla="*/ 24 h 24"/>
                <a:gd name="T106" fmla="*/ 1962 w 1962"/>
                <a:gd name="T107" fmla="*/ 22 h 24"/>
                <a:gd name="T108" fmla="*/ 1958 w 1962"/>
                <a:gd name="T109" fmla="*/ 18 h 24"/>
                <a:gd name="T110" fmla="*/ 1952 w 1962"/>
                <a:gd name="T111" fmla="*/ 13 h 24"/>
                <a:gd name="T112" fmla="*/ 1945 w 1962"/>
                <a:gd name="T113" fmla="*/ 11 h 24"/>
                <a:gd name="T114" fmla="*/ 1945 w 1962"/>
                <a:gd name="T115" fmla="*/ 11 h 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62" h="24">
                  <a:moveTo>
                    <a:pt x="1945" y="11"/>
                  </a:moveTo>
                  <a:lnTo>
                    <a:pt x="1890" y="11"/>
                  </a:lnTo>
                  <a:lnTo>
                    <a:pt x="1832" y="11"/>
                  </a:lnTo>
                  <a:lnTo>
                    <a:pt x="1777" y="11"/>
                  </a:lnTo>
                  <a:lnTo>
                    <a:pt x="1718" y="11"/>
                  </a:lnTo>
                  <a:lnTo>
                    <a:pt x="1664" y="11"/>
                  </a:lnTo>
                  <a:lnTo>
                    <a:pt x="1605" y="13"/>
                  </a:lnTo>
                  <a:lnTo>
                    <a:pt x="1550" y="13"/>
                  </a:lnTo>
                  <a:lnTo>
                    <a:pt x="1492" y="13"/>
                  </a:lnTo>
                  <a:lnTo>
                    <a:pt x="1437" y="13"/>
                  </a:lnTo>
                  <a:lnTo>
                    <a:pt x="1379" y="13"/>
                  </a:lnTo>
                  <a:lnTo>
                    <a:pt x="1324" y="16"/>
                  </a:lnTo>
                  <a:lnTo>
                    <a:pt x="1266" y="16"/>
                  </a:lnTo>
                  <a:lnTo>
                    <a:pt x="1211" y="16"/>
                  </a:lnTo>
                  <a:lnTo>
                    <a:pt x="1153" y="16"/>
                  </a:lnTo>
                  <a:lnTo>
                    <a:pt x="1098" y="16"/>
                  </a:lnTo>
                  <a:lnTo>
                    <a:pt x="1039" y="16"/>
                  </a:lnTo>
                  <a:lnTo>
                    <a:pt x="974" y="16"/>
                  </a:lnTo>
                  <a:lnTo>
                    <a:pt x="909" y="16"/>
                  </a:lnTo>
                  <a:lnTo>
                    <a:pt x="844" y="13"/>
                  </a:lnTo>
                  <a:lnTo>
                    <a:pt x="779" y="13"/>
                  </a:lnTo>
                  <a:lnTo>
                    <a:pt x="714" y="11"/>
                  </a:lnTo>
                  <a:lnTo>
                    <a:pt x="648" y="11"/>
                  </a:lnTo>
                  <a:lnTo>
                    <a:pt x="583" y="9"/>
                  </a:lnTo>
                  <a:lnTo>
                    <a:pt x="522" y="7"/>
                  </a:lnTo>
                  <a:lnTo>
                    <a:pt x="456" y="5"/>
                  </a:lnTo>
                  <a:lnTo>
                    <a:pt x="391" y="5"/>
                  </a:lnTo>
                  <a:lnTo>
                    <a:pt x="326" y="3"/>
                  </a:lnTo>
                  <a:lnTo>
                    <a:pt x="261" y="3"/>
                  </a:lnTo>
                  <a:lnTo>
                    <a:pt x="196" y="0"/>
                  </a:lnTo>
                  <a:lnTo>
                    <a:pt x="131" y="0"/>
                  </a:lnTo>
                  <a:lnTo>
                    <a:pt x="65" y="0"/>
                  </a:lnTo>
                  <a:lnTo>
                    <a:pt x="0" y="0"/>
                  </a:lnTo>
                  <a:lnTo>
                    <a:pt x="0" y="3"/>
                  </a:lnTo>
                  <a:lnTo>
                    <a:pt x="4" y="5"/>
                  </a:lnTo>
                  <a:lnTo>
                    <a:pt x="7" y="7"/>
                  </a:lnTo>
                  <a:lnTo>
                    <a:pt x="11" y="9"/>
                  </a:lnTo>
                  <a:lnTo>
                    <a:pt x="134" y="11"/>
                  </a:lnTo>
                  <a:lnTo>
                    <a:pt x="254" y="13"/>
                  </a:lnTo>
                  <a:lnTo>
                    <a:pt x="377" y="16"/>
                  </a:lnTo>
                  <a:lnTo>
                    <a:pt x="501" y="18"/>
                  </a:lnTo>
                  <a:lnTo>
                    <a:pt x="621" y="18"/>
                  </a:lnTo>
                  <a:lnTo>
                    <a:pt x="744" y="20"/>
                  </a:lnTo>
                  <a:lnTo>
                    <a:pt x="864" y="20"/>
                  </a:lnTo>
                  <a:lnTo>
                    <a:pt x="988" y="22"/>
                  </a:lnTo>
                  <a:lnTo>
                    <a:pt x="1108" y="22"/>
                  </a:lnTo>
                  <a:lnTo>
                    <a:pt x="1231" y="22"/>
                  </a:lnTo>
                  <a:lnTo>
                    <a:pt x="1351" y="24"/>
                  </a:lnTo>
                  <a:lnTo>
                    <a:pt x="1475" y="24"/>
                  </a:lnTo>
                  <a:lnTo>
                    <a:pt x="1595" y="24"/>
                  </a:lnTo>
                  <a:lnTo>
                    <a:pt x="1718" y="24"/>
                  </a:lnTo>
                  <a:lnTo>
                    <a:pt x="1838" y="24"/>
                  </a:lnTo>
                  <a:lnTo>
                    <a:pt x="1962" y="24"/>
                  </a:lnTo>
                  <a:lnTo>
                    <a:pt x="1962" y="22"/>
                  </a:lnTo>
                  <a:lnTo>
                    <a:pt x="1958" y="18"/>
                  </a:lnTo>
                  <a:lnTo>
                    <a:pt x="1952" y="13"/>
                  </a:lnTo>
                  <a:lnTo>
                    <a:pt x="194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32"/>
            <p:cNvSpPr>
              <a:spLocks/>
            </p:cNvSpPr>
            <p:nvPr/>
          </p:nvSpPr>
          <p:spPr bwMode="auto">
            <a:xfrm>
              <a:off x="3587" y="3353"/>
              <a:ext cx="78" cy="174"/>
            </a:xfrm>
            <a:custGeom>
              <a:avLst/>
              <a:gdLst>
                <a:gd name="T0" fmla="*/ 61 w 78"/>
                <a:gd name="T1" fmla="*/ 0 h 174"/>
                <a:gd name="T2" fmla="*/ 37 w 78"/>
                <a:gd name="T3" fmla="*/ 37 h 174"/>
                <a:gd name="T4" fmla="*/ 20 w 78"/>
                <a:gd name="T5" fmla="*/ 78 h 174"/>
                <a:gd name="T6" fmla="*/ 6 w 78"/>
                <a:gd name="T7" fmla="*/ 120 h 174"/>
                <a:gd name="T8" fmla="*/ 0 w 78"/>
                <a:gd name="T9" fmla="*/ 159 h 174"/>
                <a:gd name="T10" fmla="*/ 3 w 78"/>
                <a:gd name="T11" fmla="*/ 163 h 174"/>
                <a:gd name="T12" fmla="*/ 10 w 78"/>
                <a:gd name="T13" fmla="*/ 170 h 174"/>
                <a:gd name="T14" fmla="*/ 17 w 78"/>
                <a:gd name="T15" fmla="*/ 174 h 174"/>
                <a:gd name="T16" fmla="*/ 24 w 78"/>
                <a:gd name="T17" fmla="*/ 172 h 174"/>
                <a:gd name="T18" fmla="*/ 30 w 78"/>
                <a:gd name="T19" fmla="*/ 152 h 174"/>
                <a:gd name="T20" fmla="*/ 37 w 78"/>
                <a:gd name="T21" fmla="*/ 133 h 174"/>
                <a:gd name="T22" fmla="*/ 41 w 78"/>
                <a:gd name="T23" fmla="*/ 113 h 174"/>
                <a:gd name="T24" fmla="*/ 44 w 78"/>
                <a:gd name="T25" fmla="*/ 94 h 174"/>
                <a:gd name="T26" fmla="*/ 51 w 78"/>
                <a:gd name="T27" fmla="*/ 72 h 174"/>
                <a:gd name="T28" fmla="*/ 58 w 78"/>
                <a:gd name="T29" fmla="*/ 52 h 174"/>
                <a:gd name="T30" fmla="*/ 68 w 78"/>
                <a:gd name="T31" fmla="*/ 31 h 174"/>
                <a:gd name="T32" fmla="*/ 78 w 78"/>
                <a:gd name="T33" fmla="*/ 11 h 174"/>
                <a:gd name="T34" fmla="*/ 78 w 78"/>
                <a:gd name="T35" fmla="*/ 9 h 174"/>
                <a:gd name="T36" fmla="*/ 72 w 78"/>
                <a:gd name="T37" fmla="*/ 5 h 174"/>
                <a:gd name="T38" fmla="*/ 65 w 78"/>
                <a:gd name="T39" fmla="*/ 0 h 174"/>
                <a:gd name="T40" fmla="*/ 61 w 78"/>
                <a:gd name="T41" fmla="*/ 0 h 174"/>
                <a:gd name="T42" fmla="*/ 61 w 78"/>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74">
                  <a:moveTo>
                    <a:pt x="61" y="0"/>
                  </a:moveTo>
                  <a:lnTo>
                    <a:pt x="37" y="37"/>
                  </a:lnTo>
                  <a:lnTo>
                    <a:pt x="20" y="78"/>
                  </a:lnTo>
                  <a:lnTo>
                    <a:pt x="6" y="120"/>
                  </a:lnTo>
                  <a:lnTo>
                    <a:pt x="0" y="159"/>
                  </a:lnTo>
                  <a:lnTo>
                    <a:pt x="3" y="163"/>
                  </a:lnTo>
                  <a:lnTo>
                    <a:pt x="10" y="170"/>
                  </a:lnTo>
                  <a:lnTo>
                    <a:pt x="17" y="174"/>
                  </a:lnTo>
                  <a:lnTo>
                    <a:pt x="24" y="172"/>
                  </a:lnTo>
                  <a:lnTo>
                    <a:pt x="30" y="152"/>
                  </a:lnTo>
                  <a:lnTo>
                    <a:pt x="37" y="133"/>
                  </a:lnTo>
                  <a:lnTo>
                    <a:pt x="41" y="113"/>
                  </a:lnTo>
                  <a:lnTo>
                    <a:pt x="44" y="94"/>
                  </a:lnTo>
                  <a:lnTo>
                    <a:pt x="51" y="72"/>
                  </a:lnTo>
                  <a:lnTo>
                    <a:pt x="58" y="52"/>
                  </a:lnTo>
                  <a:lnTo>
                    <a:pt x="68" y="31"/>
                  </a:lnTo>
                  <a:lnTo>
                    <a:pt x="78" y="11"/>
                  </a:lnTo>
                  <a:lnTo>
                    <a:pt x="78" y="9"/>
                  </a:lnTo>
                  <a:lnTo>
                    <a:pt x="72" y="5"/>
                  </a:lnTo>
                  <a:lnTo>
                    <a:pt x="65"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33"/>
            <p:cNvSpPr>
              <a:spLocks/>
            </p:cNvSpPr>
            <p:nvPr/>
          </p:nvSpPr>
          <p:spPr bwMode="auto">
            <a:xfrm>
              <a:off x="1810" y="3316"/>
              <a:ext cx="168" cy="174"/>
            </a:xfrm>
            <a:custGeom>
              <a:avLst/>
              <a:gdLst>
                <a:gd name="T0" fmla="*/ 0 w 168"/>
                <a:gd name="T1" fmla="*/ 3 h 174"/>
                <a:gd name="T2" fmla="*/ 21 w 168"/>
                <a:gd name="T3" fmla="*/ 22 h 174"/>
                <a:gd name="T4" fmla="*/ 38 w 168"/>
                <a:gd name="T5" fmla="*/ 42 h 174"/>
                <a:gd name="T6" fmla="*/ 55 w 168"/>
                <a:gd name="T7" fmla="*/ 61 h 174"/>
                <a:gd name="T8" fmla="*/ 72 w 168"/>
                <a:gd name="T9" fmla="*/ 83 h 174"/>
                <a:gd name="T10" fmla="*/ 86 w 168"/>
                <a:gd name="T11" fmla="*/ 102 h 174"/>
                <a:gd name="T12" fmla="*/ 100 w 168"/>
                <a:gd name="T13" fmla="*/ 124 h 174"/>
                <a:gd name="T14" fmla="*/ 113 w 168"/>
                <a:gd name="T15" fmla="*/ 144 h 174"/>
                <a:gd name="T16" fmla="*/ 130 w 168"/>
                <a:gd name="T17" fmla="*/ 163 h 174"/>
                <a:gd name="T18" fmla="*/ 137 w 168"/>
                <a:gd name="T19" fmla="*/ 168 h 174"/>
                <a:gd name="T20" fmla="*/ 151 w 168"/>
                <a:gd name="T21" fmla="*/ 172 h 174"/>
                <a:gd name="T22" fmla="*/ 161 w 168"/>
                <a:gd name="T23" fmla="*/ 174 h 174"/>
                <a:gd name="T24" fmla="*/ 168 w 168"/>
                <a:gd name="T25" fmla="*/ 172 h 174"/>
                <a:gd name="T26" fmla="*/ 158 w 168"/>
                <a:gd name="T27" fmla="*/ 150 h 174"/>
                <a:gd name="T28" fmla="*/ 144 w 168"/>
                <a:gd name="T29" fmla="*/ 129 h 174"/>
                <a:gd name="T30" fmla="*/ 127 w 168"/>
                <a:gd name="T31" fmla="*/ 107 h 174"/>
                <a:gd name="T32" fmla="*/ 110 w 168"/>
                <a:gd name="T33" fmla="*/ 85 h 174"/>
                <a:gd name="T34" fmla="*/ 89 w 168"/>
                <a:gd name="T35" fmla="*/ 66 h 174"/>
                <a:gd name="T36" fmla="*/ 65 w 168"/>
                <a:gd name="T37" fmla="*/ 46 h 174"/>
                <a:gd name="T38" fmla="*/ 45 w 168"/>
                <a:gd name="T39" fmla="*/ 26 h 174"/>
                <a:gd name="T40" fmla="*/ 24 w 168"/>
                <a:gd name="T41" fmla="*/ 9 h 174"/>
                <a:gd name="T42" fmla="*/ 17 w 168"/>
                <a:gd name="T43" fmla="*/ 5 h 174"/>
                <a:gd name="T44" fmla="*/ 7 w 168"/>
                <a:gd name="T45" fmla="*/ 3 h 174"/>
                <a:gd name="T46" fmla="*/ 0 w 168"/>
                <a:gd name="T47" fmla="*/ 0 h 174"/>
                <a:gd name="T48" fmla="*/ 0 w 168"/>
                <a:gd name="T49" fmla="*/ 3 h 174"/>
                <a:gd name="T50" fmla="*/ 0 w 168"/>
                <a:gd name="T51" fmla="*/ 3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 h="174">
                  <a:moveTo>
                    <a:pt x="0" y="3"/>
                  </a:moveTo>
                  <a:lnTo>
                    <a:pt x="21" y="22"/>
                  </a:lnTo>
                  <a:lnTo>
                    <a:pt x="38" y="42"/>
                  </a:lnTo>
                  <a:lnTo>
                    <a:pt x="55" y="61"/>
                  </a:lnTo>
                  <a:lnTo>
                    <a:pt x="72" y="83"/>
                  </a:lnTo>
                  <a:lnTo>
                    <a:pt x="86" y="102"/>
                  </a:lnTo>
                  <a:lnTo>
                    <a:pt x="100" y="124"/>
                  </a:lnTo>
                  <a:lnTo>
                    <a:pt x="113" y="144"/>
                  </a:lnTo>
                  <a:lnTo>
                    <a:pt x="130" y="163"/>
                  </a:lnTo>
                  <a:lnTo>
                    <a:pt x="137" y="168"/>
                  </a:lnTo>
                  <a:lnTo>
                    <a:pt x="151" y="172"/>
                  </a:lnTo>
                  <a:lnTo>
                    <a:pt x="161" y="174"/>
                  </a:lnTo>
                  <a:lnTo>
                    <a:pt x="168" y="172"/>
                  </a:lnTo>
                  <a:lnTo>
                    <a:pt x="158" y="150"/>
                  </a:lnTo>
                  <a:lnTo>
                    <a:pt x="144" y="129"/>
                  </a:lnTo>
                  <a:lnTo>
                    <a:pt x="127" y="107"/>
                  </a:lnTo>
                  <a:lnTo>
                    <a:pt x="110" y="85"/>
                  </a:lnTo>
                  <a:lnTo>
                    <a:pt x="89" y="66"/>
                  </a:lnTo>
                  <a:lnTo>
                    <a:pt x="65" y="46"/>
                  </a:lnTo>
                  <a:lnTo>
                    <a:pt x="45" y="26"/>
                  </a:lnTo>
                  <a:lnTo>
                    <a:pt x="24" y="9"/>
                  </a:lnTo>
                  <a:lnTo>
                    <a:pt x="17" y="5"/>
                  </a:lnTo>
                  <a:lnTo>
                    <a:pt x="7" y="3"/>
                  </a:lnTo>
                  <a:lnTo>
                    <a:pt x="0"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34"/>
            <p:cNvSpPr>
              <a:spLocks/>
            </p:cNvSpPr>
            <p:nvPr/>
          </p:nvSpPr>
          <p:spPr bwMode="auto">
            <a:xfrm>
              <a:off x="1621" y="3486"/>
              <a:ext cx="2356" cy="24"/>
            </a:xfrm>
            <a:custGeom>
              <a:avLst/>
              <a:gdLst>
                <a:gd name="T0" fmla="*/ 2271 w 2356"/>
                <a:gd name="T1" fmla="*/ 11 h 24"/>
                <a:gd name="T2" fmla="*/ 2137 w 2356"/>
                <a:gd name="T3" fmla="*/ 11 h 24"/>
                <a:gd name="T4" fmla="*/ 2003 w 2356"/>
                <a:gd name="T5" fmla="*/ 11 h 24"/>
                <a:gd name="T6" fmla="*/ 1866 w 2356"/>
                <a:gd name="T7" fmla="*/ 13 h 24"/>
                <a:gd name="T8" fmla="*/ 1732 w 2356"/>
                <a:gd name="T9" fmla="*/ 13 h 24"/>
                <a:gd name="T10" fmla="*/ 1595 w 2356"/>
                <a:gd name="T11" fmla="*/ 15 h 24"/>
                <a:gd name="T12" fmla="*/ 1461 w 2356"/>
                <a:gd name="T13" fmla="*/ 15 h 24"/>
                <a:gd name="T14" fmla="*/ 1328 w 2356"/>
                <a:gd name="T15" fmla="*/ 15 h 24"/>
                <a:gd name="T16" fmla="*/ 1180 w 2356"/>
                <a:gd name="T17" fmla="*/ 15 h 24"/>
                <a:gd name="T18" fmla="*/ 1022 w 2356"/>
                <a:gd name="T19" fmla="*/ 15 h 24"/>
                <a:gd name="T20" fmla="*/ 865 w 2356"/>
                <a:gd name="T21" fmla="*/ 13 h 24"/>
                <a:gd name="T22" fmla="*/ 707 w 2356"/>
                <a:gd name="T23" fmla="*/ 8 h 24"/>
                <a:gd name="T24" fmla="*/ 553 w 2356"/>
                <a:gd name="T25" fmla="*/ 6 h 24"/>
                <a:gd name="T26" fmla="*/ 395 w 2356"/>
                <a:gd name="T27" fmla="*/ 2 h 24"/>
                <a:gd name="T28" fmla="*/ 237 w 2356"/>
                <a:gd name="T29" fmla="*/ 0 h 24"/>
                <a:gd name="T30" fmla="*/ 79 w 2356"/>
                <a:gd name="T31" fmla="*/ 0 h 24"/>
                <a:gd name="T32" fmla="*/ 0 w 2356"/>
                <a:gd name="T33" fmla="*/ 2 h 24"/>
                <a:gd name="T34" fmla="*/ 7 w 2356"/>
                <a:gd name="T35" fmla="*/ 6 h 24"/>
                <a:gd name="T36" fmla="*/ 83 w 2356"/>
                <a:gd name="T37" fmla="*/ 11 h 24"/>
                <a:gd name="T38" fmla="*/ 230 w 2356"/>
                <a:gd name="T39" fmla="*/ 13 h 24"/>
                <a:gd name="T40" fmla="*/ 378 w 2356"/>
                <a:gd name="T41" fmla="*/ 15 h 24"/>
                <a:gd name="T42" fmla="*/ 525 w 2356"/>
                <a:gd name="T43" fmla="*/ 15 h 24"/>
                <a:gd name="T44" fmla="*/ 673 w 2356"/>
                <a:gd name="T45" fmla="*/ 17 h 24"/>
                <a:gd name="T46" fmla="*/ 817 w 2356"/>
                <a:gd name="T47" fmla="*/ 19 h 24"/>
                <a:gd name="T48" fmla="*/ 964 w 2356"/>
                <a:gd name="T49" fmla="*/ 19 h 24"/>
                <a:gd name="T50" fmla="*/ 1112 w 2356"/>
                <a:gd name="T51" fmla="*/ 22 h 24"/>
                <a:gd name="T52" fmla="*/ 1256 w 2356"/>
                <a:gd name="T53" fmla="*/ 22 h 24"/>
                <a:gd name="T54" fmla="*/ 1403 w 2356"/>
                <a:gd name="T55" fmla="*/ 24 h 24"/>
                <a:gd name="T56" fmla="*/ 1551 w 2356"/>
                <a:gd name="T57" fmla="*/ 24 h 24"/>
                <a:gd name="T58" fmla="*/ 1695 w 2356"/>
                <a:gd name="T59" fmla="*/ 24 h 24"/>
                <a:gd name="T60" fmla="*/ 1842 w 2356"/>
                <a:gd name="T61" fmla="*/ 24 h 24"/>
                <a:gd name="T62" fmla="*/ 1990 w 2356"/>
                <a:gd name="T63" fmla="*/ 24 h 24"/>
                <a:gd name="T64" fmla="*/ 2137 w 2356"/>
                <a:gd name="T65" fmla="*/ 24 h 24"/>
                <a:gd name="T66" fmla="*/ 2284 w 2356"/>
                <a:gd name="T67" fmla="*/ 24 h 24"/>
                <a:gd name="T68" fmla="*/ 2356 w 2356"/>
                <a:gd name="T69" fmla="*/ 22 h 24"/>
                <a:gd name="T70" fmla="*/ 2346 w 2356"/>
                <a:gd name="T71" fmla="*/ 13 h 24"/>
                <a:gd name="T72" fmla="*/ 2339 w 2356"/>
                <a:gd name="T73" fmla="*/ 1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56" h="24">
                  <a:moveTo>
                    <a:pt x="2339" y="11"/>
                  </a:moveTo>
                  <a:lnTo>
                    <a:pt x="2271" y="11"/>
                  </a:lnTo>
                  <a:lnTo>
                    <a:pt x="2206" y="11"/>
                  </a:lnTo>
                  <a:lnTo>
                    <a:pt x="2137" y="11"/>
                  </a:lnTo>
                  <a:lnTo>
                    <a:pt x="2068" y="11"/>
                  </a:lnTo>
                  <a:lnTo>
                    <a:pt x="2003" y="11"/>
                  </a:lnTo>
                  <a:lnTo>
                    <a:pt x="1935" y="13"/>
                  </a:lnTo>
                  <a:lnTo>
                    <a:pt x="1866" y="13"/>
                  </a:lnTo>
                  <a:lnTo>
                    <a:pt x="1801" y="13"/>
                  </a:lnTo>
                  <a:lnTo>
                    <a:pt x="1732" y="13"/>
                  </a:lnTo>
                  <a:lnTo>
                    <a:pt x="1664" y="13"/>
                  </a:lnTo>
                  <a:lnTo>
                    <a:pt x="1595" y="15"/>
                  </a:lnTo>
                  <a:lnTo>
                    <a:pt x="1530" y="15"/>
                  </a:lnTo>
                  <a:lnTo>
                    <a:pt x="1461" y="15"/>
                  </a:lnTo>
                  <a:lnTo>
                    <a:pt x="1393" y="15"/>
                  </a:lnTo>
                  <a:lnTo>
                    <a:pt x="1328" y="15"/>
                  </a:lnTo>
                  <a:lnTo>
                    <a:pt x="1259" y="15"/>
                  </a:lnTo>
                  <a:lnTo>
                    <a:pt x="1180" y="15"/>
                  </a:lnTo>
                  <a:lnTo>
                    <a:pt x="1101" y="15"/>
                  </a:lnTo>
                  <a:lnTo>
                    <a:pt x="1022" y="15"/>
                  </a:lnTo>
                  <a:lnTo>
                    <a:pt x="944" y="13"/>
                  </a:lnTo>
                  <a:lnTo>
                    <a:pt x="865" y="13"/>
                  </a:lnTo>
                  <a:lnTo>
                    <a:pt x="786" y="11"/>
                  </a:lnTo>
                  <a:lnTo>
                    <a:pt x="707" y="8"/>
                  </a:lnTo>
                  <a:lnTo>
                    <a:pt x="631" y="6"/>
                  </a:lnTo>
                  <a:lnTo>
                    <a:pt x="553" y="6"/>
                  </a:lnTo>
                  <a:lnTo>
                    <a:pt x="474" y="4"/>
                  </a:lnTo>
                  <a:lnTo>
                    <a:pt x="395" y="2"/>
                  </a:lnTo>
                  <a:lnTo>
                    <a:pt x="316" y="2"/>
                  </a:lnTo>
                  <a:lnTo>
                    <a:pt x="237" y="0"/>
                  </a:lnTo>
                  <a:lnTo>
                    <a:pt x="158" y="0"/>
                  </a:lnTo>
                  <a:lnTo>
                    <a:pt x="79" y="0"/>
                  </a:lnTo>
                  <a:lnTo>
                    <a:pt x="0" y="0"/>
                  </a:lnTo>
                  <a:lnTo>
                    <a:pt x="0" y="2"/>
                  </a:lnTo>
                  <a:lnTo>
                    <a:pt x="4" y="4"/>
                  </a:lnTo>
                  <a:lnTo>
                    <a:pt x="7" y="6"/>
                  </a:lnTo>
                  <a:lnTo>
                    <a:pt x="11" y="8"/>
                  </a:lnTo>
                  <a:lnTo>
                    <a:pt x="83" y="11"/>
                  </a:lnTo>
                  <a:lnTo>
                    <a:pt x="158" y="11"/>
                  </a:lnTo>
                  <a:lnTo>
                    <a:pt x="230" y="13"/>
                  </a:lnTo>
                  <a:lnTo>
                    <a:pt x="306" y="13"/>
                  </a:lnTo>
                  <a:lnTo>
                    <a:pt x="378" y="15"/>
                  </a:lnTo>
                  <a:lnTo>
                    <a:pt x="453" y="15"/>
                  </a:lnTo>
                  <a:lnTo>
                    <a:pt x="525" y="15"/>
                  </a:lnTo>
                  <a:lnTo>
                    <a:pt x="597" y="17"/>
                  </a:lnTo>
                  <a:lnTo>
                    <a:pt x="673" y="17"/>
                  </a:lnTo>
                  <a:lnTo>
                    <a:pt x="745" y="17"/>
                  </a:lnTo>
                  <a:lnTo>
                    <a:pt x="817" y="19"/>
                  </a:lnTo>
                  <a:lnTo>
                    <a:pt x="892" y="19"/>
                  </a:lnTo>
                  <a:lnTo>
                    <a:pt x="964" y="19"/>
                  </a:lnTo>
                  <a:lnTo>
                    <a:pt x="1036" y="22"/>
                  </a:lnTo>
                  <a:lnTo>
                    <a:pt x="1112" y="22"/>
                  </a:lnTo>
                  <a:lnTo>
                    <a:pt x="1184" y="22"/>
                  </a:lnTo>
                  <a:lnTo>
                    <a:pt x="1256" y="22"/>
                  </a:lnTo>
                  <a:lnTo>
                    <a:pt x="1331" y="24"/>
                  </a:lnTo>
                  <a:lnTo>
                    <a:pt x="1403" y="24"/>
                  </a:lnTo>
                  <a:lnTo>
                    <a:pt x="1475" y="24"/>
                  </a:lnTo>
                  <a:lnTo>
                    <a:pt x="1551" y="24"/>
                  </a:lnTo>
                  <a:lnTo>
                    <a:pt x="1623" y="24"/>
                  </a:lnTo>
                  <a:lnTo>
                    <a:pt x="1695" y="24"/>
                  </a:lnTo>
                  <a:lnTo>
                    <a:pt x="1770" y="24"/>
                  </a:lnTo>
                  <a:lnTo>
                    <a:pt x="1842" y="24"/>
                  </a:lnTo>
                  <a:lnTo>
                    <a:pt x="1914" y="24"/>
                  </a:lnTo>
                  <a:lnTo>
                    <a:pt x="1990" y="24"/>
                  </a:lnTo>
                  <a:lnTo>
                    <a:pt x="2062" y="24"/>
                  </a:lnTo>
                  <a:lnTo>
                    <a:pt x="2137" y="24"/>
                  </a:lnTo>
                  <a:lnTo>
                    <a:pt x="2209" y="24"/>
                  </a:lnTo>
                  <a:lnTo>
                    <a:pt x="2284" y="24"/>
                  </a:lnTo>
                  <a:lnTo>
                    <a:pt x="2356" y="24"/>
                  </a:lnTo>
                  <a:lnTo>
                    <a:pt x="2356" y="22"/>
                  </a:lnTo>
                  <a:lnTo>
                    <a:pt x="2353" y="17"/>
                  </a:lnTo>
                  <a:lnTo>
                    <a:pt x="2346" y="13"/>
                  </a:lnTo>
                  <a:lnTo>
                    <a:pt x="233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5"/>
            <p:cNvSpPr>
              <a:spLocks/>
            </p:cNvSpPr>
            <p:nvPr/>
          </p:nvSpPr>
          <p:spPr bwMode="auto">
            <a:xfrm>
              <a:off x="1639" y="3657"/>
              <a:ext cx="2359" cy="24"/>
            </a:xfrm>
            <a:custGeom>
              <a:avLst/>
              <a:gdLst>
                <a:gd name="T0" fmla="*/ 2273 w 2359"/>
                <a:gd name="T1" fmla="*/ 11 h 24"/>
                <a:gd name="T2" fmla="*/ 2140 w 2359"/>
                <a:gd name="T3" fmla="*/ 11 h 24"/>
                <a:gd name="T4" fmla="*/ 2002 w 2359"/>
                <a:gd name="T5" fmla="*/ 11 h 24"/>
                <a:gd name="T6" fmla="*/ 1869 w 2359"/>
                <a:gd name="T7" fmla="*/ 13 h 24"/>
                <a:gd name="T8" fmla="*/ 1731 w 2359"/>
                <a:gd name="T9" fmla="*/ 13 h 24"/>
                <a:gd name="T10" fmla="*/ 1598 w 2359"/>
                <a:gd name="T11" fmla="*/ 16 h 24"/>
                <a:gd name="T12" fmla="*/ 1461 w 2359"/>
                <a:gd name="T13" fmla="*/ 16 h 24"/>
                <a:gd name="T14" fmla="*/ 1327 w 2359"/>
                <a:gd name="T15" fmla="*/ 16 h 24"/>
                <a:gd name="T16" fmla="*/ 1179 w 2359"/>
                <a:gd name="T17" fmla="*/ 16 h 24"/>
                <a:gd name="T18" fmla="*/ 1025 w 2359"/>
                <a:gd name="T19" fmla="*/ 16 h 24"/>
                <a:gd name="T20" fmla="*/ 867 w 2359"/>
                <a:gd name="T21" fmla="*/ 11 h 24"/>
                <a:gd name="T22" fmla="*/ 710 w 2359"/>
                <a:gd name="T23" fmla="*/ 9 h 24"/>
                <a:gd name="T24" fmla="*/ 552 w 2359"/>
                <a:gd name="T25" fmla="*/ 5 h 24"/>
                <a:gd name="T26" fmla="*/ 394 w 2359"/>
                <a:gd name="T27" fmla="*/ 3 h 24"/>
                <a:gd name="T28" fmla="*/ 236 w 2359"/>
                <a:gd name="T29" fmla="*/ 0 h 24"/>
                <a:gd name="T30" fmla="*/ 79 w 2359"/>
                <a:gd name="T31" fmla="*/ 0 h 24"/>
                <a:gd name="T32" fmla="*/ 0 w 2359"/>
                <a:gd name="T33" fmla="*/ 3 h 24"/>
                <a:gd name="T34" fmla="*/ 6 w 2359"/>
                <a:gd name="T35" fmla="*/ 7 h 24"/>
                <a:gd name="T36" fmla="*/ 85 w 2359"/>
                <a:gd name="T37" fmla="*/ 11 h 24"/>
                <a:gd name="T38" fmla="*/ 233 w 2359"/>
                <a:gd name="T39" fmla="*/ 13 h 24"/>
                <a:gd name="T40" fmla="*/ 380 w 2359"/>
                <a:gd name="T41" fmla="*/ 16 h 24"/>
                <a:gd name="T42" fmla="*/ 528 w 2359"/>
                <a:gd name="T43" fmla="*/ 16 h 24"/>
                <a:gd name="T44" fmla="*/ 672 w 2359"/>
                <a:gd name="T45" fmla="*/ 18 h 24"/>
                <a:gd name="T46" fmla="*/ 819 w 2359"/>
                <a:gd name="T47" fmla="*/ 20 h 24"/>
                <a:gd name="T48" fmla="*/ 967 w 2359"/>
                <a:gd name="T49" fmla="*/ 20 h 24"/>
                <a:gd name="T50" fmla="*/ 1111 w 2359"/>
                <a:gd name="T51" fmla="*/ 22 h 24"/>
                <a:gd name="T52" fmla="*/ 1258 w 2359"/>
                <a:gd name="T53" fmla="*/ 22 h 24"/>
                <a:gd name="T54" fmla="*/ 1406 w 2359"/>
                <a:gd name="T55" fmla="*/ 24 h 24"/>
                <a:gd name="T56" fmla="*/ 1550 w 2359"/>
                <a:gd name="T57" fmla="*/ 24 h 24"/>
                <a:gd name="T58" fmla="*/ 1697 w 2359"/>
                <a:gd name="T59" fmla="*/ 24 h 24"/>
                <a:gd name="T60" fmla="*/ 1845 w 2359"/>
                <a:gd name="T61" fmla="*/ 24 h 24"/>
                <a:gd name="T62" fmla="*/ 1992 w 2359"/>
                <a:gd name="T63" fmla="*/ 24 h 24"/>
                <a:gd name="T64" fmla="*/ 2140 w 2359"/>
                <a:gd name="T65" fmla="*/ 24 h 24"/>
                <a:gd name="T66" fmla="*/ 2287 w 2359"/>
                <a:gd name="T67" fmla="*/ 24 h 24"/>
                <a:gd name="T68" fmla="*/ 2359 w 2359"/>
                <a:gd name="T69" fmla="*/ 22 h 24"/>
                <a:gd name="T70" fmla="*/ 2349 w 2359"/>
                <a:gd name="T71" fmla="*/ 13 h 24"/>
                <a:gd name="T72" fmla="*/ 2342 w 2359"/>
                <a:gd name="T73" fmla="*/ 11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59" h="24">
                  <a:moveTo>
                    <a:pt x="2342" y="11"/>
                  </a:moveTo>
                  <a:lnTo>
                    <a:pt x="2273" y="11"/>
                  </a:lnTo>
                  <a:lnTo>
                    <a:pt x="2208" y="11"/>
                  </a:lnTo>
                  <a:lnTo>
                    <a:pt x="2140" y="11"/>
                  </a:lnTo>
                  <a:lnTo>
                    <a:pt x="2071" y="11"/>
                  </a:lnTo>
                  <a:lnTo>
                    <a:pt x="2002" y="11"/>
                  </a:lnTo>
                  <a:lnTo>
                    <a:pt x="1937" y="13"/>
                  </a:lnTo>
                  <a:lnTo>
                    <a:pt x="1869" y="13"/>
                  </a:lnTo>
                  <a:lnTo>
                    <a:pt x="1800" y="13"/>
                  </a:lnTo>
                  <a:lnTo>
                    <a:pt x="1731" y="13"/>
                  </a:lnTo>
                  <a:lnTo>
                    <a:pt x="1663" y="13"/>
                  </a:lnTo>
                  <a:lnTo>
                    <a:pt x="1598" y="16"/>
                  </a:lnTo>
                  <a:lnTo>
                    <a:pt x="1529" y="16"/>
                  </a:lnTo>
                  <a:lnTo>
                    <a:pt x="1461" y="16"/>
                  </a:lnTo>
                  <a:lnTo>
                    <a:pt x="1392" y="16"/>
                  </a:lnTo>
                  <a:lnTo>
                    <a:pt x="1327" y="16"/>
                  </a:lnTo>
                  <a:lnTo>
                    <a:pt x="1258" y="16"/>
                  </a:lnTo>
                  <a:lnTo>
                    <a:pt x="1179" y="16"/>
                  </a:lnTo>
                  <a:lnTo>
                    <a:pt x="1104" y="16"/>
                  </a:lnTo>
                  <a:lnTo>
                    <a:pt x="1025" y="16"/>
                  </a:lnTo>
                  <a:lnTo>
                    <a:pt x="946" y="13"/>
                  </a:lnTo>
                  <a:lnTo>
                    <a:pt x="867" y="11"/>
                  </a:lnTo>
                  <a:lnTo>
                    <a:pt x="788" y="11"/>
                  </a:lnTo>
                  <a:lnTo>
                    <a:pt x="710" y="9"/>
                  </a:lnTo>
                  <a:lnTo>
                    <a:pt x="631" y="7"/>
                  </a:lnTo>
                  <a:lnTo>
                    <a:pt x="552" y="5"/>
                  </a:lnTo>
                  <a:lnTo>
                    <a:pt x="473" y="5"/>
                  </a:lnTo>
                  <a:lnTo>
                    <a:pt x="394" y="3"/>
                  </a:lnTo>
                  <a:lnTo>
                    <a:pt x="315" y="0"/>
                  </a:lnTo>
                  <a:lnTo>
                    <a:pt x="236" y="0"/>
                  </a:lnTo>
                  <a:lnTo>
                    <a:pt x="157" y="0"/>
                  </a:lnTo>
                  <a:lnTo>
                    <a:pt x="79" y="0"/>
                  </a:lnTo>
                  <a:lnTo>
                    <a:pt x="0" y="0"/>
                  </a:lnTo>
                  <a:lnTo>
                    <a:pt x="0" y="3"/>
                  </a:lnTo>
                  <a:lnTo>
                    <a:pt x="3" y="5"/>
                  </a:lnTo>
                  <a:lnTo>
                    <a:pt x="6" y="7"/>
                  </a:lnTo>
                  <a:lnTo>
                    <a:pt x="13" y="9"/>
                  </a:lnTo>
                  <a:lnTo>
                    <a:pt x="85" y="11"/>
                  </a:lnTo>
                  <a:lnTo>
                    <a:pt x="161" y="11"/>
                  </a:lnTo>
                  <a:lnTo>
                    <a:pt x="233" y="13"/>
                  </a:lnTo>
                  <a:lnTo>
                    <a:pt x="305" y="13"/>
                  </a:lnTo>
                  <a:lnTo>
                    <a:pt x="380" y="16"/>
                  </a:lnTo>
                  <a:lnTo>
                    <a:pt x="452" y="16"/>
                  </a:lnTo>
                  <a:lnTo>
                    <a:pt x="528" y="16"/>
                  </a:lnTo>
                  <a:lnTo>
                    <a:pt x="600" y="18"/>
                  </a:lnTo>
                  <a:lnTo>
                    <a:pt x="672" y="18"/>
                  </a:lnTo>
                  <a:lnTo>
                    <a:pt x="747" y="18"/>
                  </a:lnTo>
                  <a:lnTo>
                    <a:pt x="819" y="20"/>
                  </a:lnTo>
                  <a:lnTo>
                    <a:pt x="891" y="20"/>
                  </a:lnTo>
                  <a:lnTo>
                    <a:pt x="967" y="20"/>
                  </a:lnTo>
                  <a:lnTo>
                    <a:pt x="1039" y="22"/>
                  </a:lnTo>
                  <a:lnTo>
                    <a:pt x="1111" y="22"/>
                  </a:lnTo>
                  <a:lnTo>
                    <a:pt x="1186" y="22"/>
                  </a:lnTo>
                  <a:lnTo>
                    <a:pt x="1258" y="22"/>
                  </a:lnTo>
                  <a:lnTo>
                    <a:pt x="1330" y="24"/>
                  </a:lnTo>
                  <a:lnTo>
                    <a:pt x="1406" y="24"/>
                  </a:lnTo>
                  <a:lnTo>
                    <a:pt x="1478" y="24"/>
                  </a:lnTo>
                  <a:lnTo>
                    <a:pt x="1550" y="24"/>
                  </a:lnTo>
                  <a:lnTo>
                    <a:pt x="1625" y="24"/>
                  </a:lnTo>
                  <a:lnTo>
                    <a:pt x="1697" y="24"/>
                  </a:lnTo>
                  <a:lnTo>
                    <a:pt x="1773" y="24"/>
                  </a:lnTo>
                  <a:lnTo>
                    <a:pt x="1845" y="24"/>
                  </a:lnTo>
                  <a:lnTo>
                    <a:pt x="1917" y="24"/>
                  </a:lnTo>
                  <a:lnTo>
                    <a:pt x="1992" y="24"/>
                  </a:lnTo>
                  <a:lnTo>
                    <a:pt x="2064" y="24"/>
                  </a:lnTo>
                  <a:lnTo>
                    <a:pt x="2140" y="24"/>
                  </a:lnTo>
                  <a:lnTo>
                    <a:pt x="2212" y="24"/>
                  </a:lnTo>
                  <a:lnTo>
                    <a:pt x="2287" y="24"/>
                  </a:lnTo>
                  <a:lnTo>
                    <a:pt x="2359" y="24"/>
                  </a:lnTo>
                  <a:lnTo>
                    <a:pt x="2359" y="22"/>
                  </a:lnTo>
                  <a:lnTo>
                    <a:pt x="2356" y="18"/>
                  </a:lnTo>
                  <a:lnTo>
                    <a:pt x="2349" y="13"/>
                  </a:lnTo>
                  <a:lnTo>
                    <a:pt x="234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6"/>
            <p:cNvSpPr>
              <a:spLocks/>
            </p:cNvSpPr>
            <p:nvPr/>
          </p:nvSpPr>
          <p:spPr bwMode="auto">
            <a:xfrm>
              <a:off x="3796" y="3497"/>
              <a:ext cx="89" cy="182"/>
            </a:xfrm>
            <a:custGeom>
              <a:avLst/>
              <a:gdLst>
                <a:gd name="T0" fmla="*/ 72 w 89"/>
                <a:gd name="T1" fmla="*/ 0 h 182"/>
                <a:gd name="T2" fmla="*/ 44 w 89"/>
                <a:gd name="T3" fmla="*/ 39 h 182"/>
                <a:gd name="T4" fmla="*/ 24 w 89"/>
                <a:gd name="T5" fmla="*/ 82 h 182"/>
                <a:gd name="T6" fmla="*/ 10 w 89"/>
                <a:gd name="T7" fmla="*/ 126 h 182"/>
                <a:gd name="T8" fmla="*/ 0 w 89"/>
                <a:gd name="T9" fmla="*/ 167 h 182"/>
                <a:gd name="T10" fmla="*/ 0 w 89"/>
                <a:gd name="T11" fmla="*/ 171 h 182"/>
                <a:gd name="T12" fmla="*/ 7 w 89"/>
                <a:gd name="T13" fmla="*/ 178 h 182"/>
                <a:gd name="T14" fmla="*/ 17 w 89"/>
                <a:gd name="T15" fmla="*/ 182 h 182"/>
                <a:gd name="T16" fmla="*/ 20 w 89"/>
                <a:gd name="T17" fmla="*/ 180 h 182"/>
                <a:gd name="T18" fmla="*/ 41 w 89"/>
                <a:gd name="T19" fmla="*/ 139 h 182"/>
                <a:gd name="T20" fmla="*/ 55 w 89"/>
                <a:gd name="T21" fmla="*/ 95 h 182"/>
                <a:gd name="T22" fmla="*/ 65 w 89"/>
                <a:gd name="T23" fmla="*/ 54 h 182"/>
                <a:gd name="T24" fmla="*/ 89 w 89"/>
                <a:gd name="T25" fmla="*/ 13 h 182"/>
                <a:gd name="T26" fmla="*/ 89 w 89"/>
                <a:gd name="T27" fmla="*/ 8 h 182"/>
                <a:gd name="T28" fmla="*/ 82 w 89"/>
                <a:gd name="T29" fmla="*/ 4 h 182"/>
                <a:gd name="T30" fmla="*/ 75 w 89"/>
                <a:gd name="T31" fmla="*/ 0 h 182"/>
                <a:gd name="T32" fmla="*/ 72 w 89"/>
                <a:gd name="T33" fmla="*/ 0 h 182"/>
                <a:gd name="T34" fmla="*/ 72 w 89"/>
                <a:gd name="T35" fmla="*/ 0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82">
                  <a:moveTo>
                    <a:pt x="72" y="0"/>
                  </a:moveTo>
                  <a:lnTo>
                    <a:pt x="44" y="39"/>
                  </a:lnTo>
                  <a:lnTo>
                    <a:pt x="24" y="82"/>
                  </a:lnTo>
                  <a:lnTo>
                    <a:pt x="10" y="126"/>
                  </a:lnTo>
                  <a:lnTo>
                    <a:pt x="0" y="167"/>
                  </a:lnTo>
                  <a:lnTo>
                    <a:pt x="0" y="171"/>
                  </a:lnTo>
                  <a:lnTo>
                    <a:pt x="7" y="178"/>
                  </a:lnTo>
                  <a:lnTo>
                    <a:pt x="17" y="182"/>
                  </a:lnTo>
                  <a:lnTo>
                    <a:pt x="20" y="180"/>
                  </a:lnTo>
                  <a:lnTo>
                    <a:pt x="41" y="139"/>
                  </a:lnTo>
                  <a:lnTo>
                    <a:pt x="55" y="95"/>
                  </a:lnTo>
                  <a:lnTo>
                    <a:pt x="65" y="54"/>
                  </a:lnTo>
                  <a:lnTo>
                    <a:pt x="89" y="13"/>
                  </a:lnTo>
                  <a:lnTo>
                    <a:pt x="89" y="8"/>
                  </a:lnTo>
                  <a:lnTo>
                    <a:pt x="82" y="4"/>
                  </a:lnTo>
                  <a:lnTo>
                    <a:pt x="75"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37"/>
            <p:cNvSpPr>
              <a:spLocks/>
            </p:cNvSpPr>
            <p:nvPr/>
          </p:nvSpPr>
          <p:spPr bwMode="auto">
            <a:xfrm>
              <a:off x="1659" y="3460"/>
              <a:ext cx="196" cy="180"/>
            </a:xfrm>
            <a:custGeom>
              <a:avLst/>
              <a:gdLst>
                <a:gd name="T0" fmla="*/ 0 w 196"/>
                <a:gd name="T1" fmla="*/ 2 h 180"/>
                <a:gd name="T2" fmla="*/ 24 w 196"/>
                <a:gd name="T3" fmla="*/ 24 h 180"/>
                <a:gd name="T4" fmla="*/ 48 w 196"/>
                <a:gd name="T5" fmla="*/ 45 h 180"/>
                <a:gd name="T6" fmla="*/ 72 w 196"/>
                <a:gd name="T7" fmla="*/ 67 h 180"/>
                <a:gd name="T8" fmla="*/ 93 w 196"/>
                <a:gd name="T9" fmla="*/ 89 h 180"/>
                <a:gd name="T10" fmla="*/ 110 w 196"/>
                <a:gd name="T11" fmla="*/ 108 h 180"/>
                <a:gd name="T12" fmla="*/ 127 w 196"/>
                <a:gd name="T13" fmla="*/ 130 h 180"/>
                <a:gd name="T14" fmla="*/ 141 w 196"/>
                <a:gd name="T15" fmla="*/ 152 h 180"/>
                <a:gd name="T16" fmla="*/ 158 w 196"/>
                <a:gd name="T17" fmla="*/ 171 h 180"/>
                <a:gd name="T18" fmla="*/ 165 w 196"/>
                <a:gd name="T19" fmla="*/ 174 h 180"/>
                <a:gd name="T20" fmla="*/ 179 w 196"/>
                <a:gd name="T21" fmla="*/ 178 h 180"/>
                <a:gd name="T22" fmla="*/ 192 w 196"/>
                <a:gd name="T23" fmla="*/ 180 h 180"/>
                <a:gd name="T24" fmla="*/ 196 w 196"/>
                <a:gd name="T25" fmla="*/ 178 h 180"/>
                <a:gd name="T26" fmla="*/ 185 w 196"/>
                <a:gd name="T27" fmla="*/ 154 h 180"/>
                <a:gd name="T28" fmla="*/ 168 w 196"/>
                <a:gd name="T29" fmla="*/ 132 h 180"/>
                <a:gd name="T30" fmla="*/ 148 w 196"/>
                <a:gd name="T31" fmla="*/ 108 h 180"/>
                <a:gd name="T32" fmla="*/ 127 w 196"/>
                <a:gd name="T33" fmla="*/ 87 h 180"/>
                <a:gd name="T34" fmla="*/ 100 w 196"/>
                <a:gd name="T35" fmla="*/ 65 h 180"/>
                <a:gd name="T36" fmla="*/ 76 w 196"/>
                <a:gd name="T37" fmla="*/ 43 h 180"/>
                <a:gd name="T38" fmla="*/ 48 w 196"/>
                <a:gd name="T39" fmla="*/ 24 h 180"/>
                <a:gd name="T40" fmla="*/ 24 w 196"/>
                <a:gd name="T41" fmla="*/ 6 h 180"/>
                <a:gd name="T42" fmla="*/ 17 w 196"/>
                <a:gd name="T43" fmla="*/ 4 h 180"/>
                <a:gd name="T44" fmla="*/ 7 w 196"/>
                <a:gd name="T45" fmla="*/ 0 h 180"/>
                <a:gd name="T46" fmla="*/ 0 w 196"/>
                <a:gd name="T47" fmla="*/ 0 h 180"/>
                <a:gd name="T48" fmla="*/ 0 w 196"/>
                <a:gd name="T49" fmla="*/ 2 h 180"/>
                <a:gd name="T50" fmla="*/ 0 w 196"/>
                <a:gd name="T51" fmla="*/ 2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6" h="180">
                  <a:moveTo>
                    <a:pt x="0" y="2"/>
                  </a:moveTo>
                  <a:lnTo>
                    <a:pt x="24" y="24"/>
                  </a:lnTo>
                  <a:lnTo>
                    <a:pt x="48" y="45"/>
                  </a:lnTo>
                  <a:lnTo>
                    <a:pt x="72" y="67"/>
                  </a:lnTo>
                  <a:lnTo>
                    <a:pt x="93" y="89"/>
                  </a:lnTo>
                  <a:lnTo>
                    <a:pt x="110" y="108"/>
                  </a:lnTo>
                  <a:lnTo>
                    <a:pt x="127" y="130"/>
                  </a:lnTo>
                  <a:lnTo>
                    <a:pt x="141" y="152"/>
                  </a:lnTo>
                  <a:lnTo>
                    <a:pt x="158" y="171"/>
                  </a:lnTo>
                  <a:lnTo>
                    <a:pt x="165" y="174"/>
                  </a:lnTo>
                  <a:lnTo>
                    <a:pt x="179" y="178"/>
                  </a:lnTo>
                  <a:lnTo>
                    <a:pt x="192" y="180"/>
                  </a:lnTo>
                  <a:lnTo>
                    <a:pt x="196" y="178"/>
                  </a:lnTo>
                  <a:lnTo>
                    <a:pt x="185" y="154"/>
                  </a:lnTo>
                  <a:lnTo>
                    <a:pt x="168" y="132"/>
                  </a:lnTo>
                  <a:lnTo>
                    <a:pt x="148" y="108"/>
                  </a:lnTo>
                  <a:lnTo>
                    <a:pt x="127" y="87"/>
                  </a:lnTo>
                  <a:lnTo>
                    <a:pt x="100" y="65"/>
                  </a:lnTo>
                  <a:lnTo>
                    <a:pt x="76" y="43"/>
                  </a:lnTo>
                  <a:lnTo>
                    <a:pt x="48" y="24"/>
                  </a:lnTo>
                  <a:lnTo>
                    <a:pt x="24" y="6"/>
                  </a:lnTo>
                  <a:lnTo>
                    <a:pt x="17" y="4"/>
                  </a:lnTo>
                  <a:lnTo>
                    <a:pt x="7"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38"/>
            <p:cNvSpPr>
              <a:spLocks/>
            </p:cNvSpPr>
            <p:nvPr/>
          </p:nvSpPr>
          <p:spPr bwMode="auto">
            <a:xfrm>
              <a:off x="744" y="3660"/>
              <a:ext cx="1296" cy="660"/>
            </a:xfrm>
            <a:custGeom>
              <a:avLst/>
              <a:gdLst>
                <a:gd name="T0" fmla="*/ 1083 w 1296"/>
                <a:gd name="T1" fmla="*/ 10 h 660"/>
                <a:gd name="T2" fmla="*/ 1107 w 1296"/>
                <a:gd name="T3" fmla="*/ 13 h 660"/>
                <a:gd name="T4" fmla="*/ 1135 w 1296"/>
                <a:gd name="T5" fmla="*/ 15 h 660"/>
                <a:gd name="T6" fmla="*/ 1159 w 1296"/>
                <a:gd name="T7" fmla="*/ 19 h 660"/>
                <a:gd name="T8" fmla="*/ 1220 w 1296"/>
                <a:gd name="T9" fmla="*/ 30 h 660"/>
                <a:gd name="T10" fmla="*/ 1265 w 1296"/>
                <a:gd name="T11" fmla="*/ 60 h 660"/>
                <a:gd name="T12" fmla="*/ 1262 w 1296"/>
                <a:gd name="T13" fmla="*/ 97 h 660"/>
                <a:gd name="T14" fmla="*/ 1224 w 1296"/>
                <a:gd name="T15" fmla="*/ 134 h 660"/>
                <a:gd name="T16" fmla="*/ 1162 w 1296"/>
                <a:gd name="T17" fmla="*/ 169 h 660"/>
                <a:gd name="T18" fmla="*/ 1094 w 1296"/>
                <a:gd name="T19" fmla="*/ 204 h 660"/>
                <a:gd name="T20" fmla="*/ 1018 w 1296"/>
                <a:gd name="T21" fmla="*/ 239 h 660"/>
                <a:gd name="T22" fmla="*/ 943 w 1296"/>
                <a:gd name="T23" fmla="*/ 271 h 660"/>
                <a:gd name="T24" fmla="*/ 850 w 1296"/>
                <a:gd name="T25" fmla="*/ 310 h 660"/>
                <a:gd name="T26" fmla="*/ 737 w 1296"/>
                <a:gd name="T27" fmla="*/ 358 h 660"/>
                <a:gd name="T28" fmla="*/ 627 w 1296"/>
                <a:gd name="T29" fmla="*/ 404 h 660"/>
                <a:gd name="T30" fmla="*/ 514 w 1296"/>
                <a:gd name="T31" fmla="*/ 449 h 660"/>
                <a:gd name="T32" fmla="*/ 401 w 1296"/>
                <a:gd name="T33" fmla="*/ 495 h 660"/>
                <a:gd name="T34" fmla="*/ 284 w 1296"/>
                <a:gd name="T35" fmla="*/ 541 h 660"/>
                <a:gd name="T36" fmla="*/ 171 w 1296"/>
                <a:gd name="T37" fmla="*/ 584 h 660"/>
                <a:gd name="T38" fmla="*/ 58 w 1296"/>
                <a:gd name="T39" fmla="*/ 630 h 660"/>
                <a:gd name="T40" fmla="*/ 0 w 1296"/>
                <a:gd name="T41" fmla="*/ 653 h 660"/>
                <a:gd name="T42" fmla="*/ 3 w 1296"/>
                <a:gd name="T43" fmla="*/ 658 h 660"/>
                <a:gd name="T44" fmla="*/ 85 w 1296"/>
                <a:gd name="T45" fmla="*/ 632 h 660"/>
                <a:gd name="T46" fmla="*/ 240 w 1296"/>
                <a:gd name="T47" fmla="*/ 577 h 660"/>
                <a:gd name="T48" fmla="*/ 394 w 1296"/>
                <a:gd name="T49" fmla="*/ 519 h 660"/>
                <a:gd name="T50" fmla="*/ 548 w 1296"/>
                <a:gd name="T51" fmla="*/ 460 h 660"/>
                <a:gd name="T52" fmla="*/ 699 w 1296"/>
                <a:gd name="T53" fmla="*/ 397 h 660"/>
                <a:gd name="T54" fmla="*/ 850 w 1296"/>
                <a:gd name="T55" fmla="*/ 334 h 660"/>
                <a:gd name="T56" fmla="*/ 998 w 1296"/>
                <a:gd name="T57" fmla="*/ 269 h 660"/>
                <a:gd name="T58" fmla="*/ 1142 w 1296"/>
                <a:gd name="T59" fmla="*/ 202 h 660"/>
                <a:gd name="T60" fmla="*/ 1265 w 1296"/>
                <a:gd name="T61" fmla="*/ 132 h 660"/>
                <a:gd name="T62" fmla="*/ 1296 w 1296"/>
                <a:gd name="T63" fmla="*/ 73 h 660"/>
                <a:gd name="T64" fmla="*/ 1241 w 1296"/>
                <a:gd name="T65" fmla="*/ 30 h 660"/>
                <a:gd name="T66" fmla="*/ 1131 w 1296"/>
                <a:gd name="T67" fmla="*/ 4 h 660"/>
                <a:gd name="T68" fmla="*/ 1063 w 1296"/>
                <a:gd name="T69" fmla="*/ 2 h 660"/>
                <a:gd name="T70" fmla="*/ 1066 w 1296"/>
                <a:gd name="T71" fmla="*/ 8 h 660"/>
                <a:gd name="T72" fmla="*/ 1070 w 1296"/>
                <a:gd name="T73" fmla="*/ 10 h 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6" h="660">
                  <a:moveTo>
                    <a:pt x="1070" y="10"/>
                  </a:moveTo>
                  <a:lnTo>
                    <a:pt x="1083" y="10"/>
                  </a:lnTo>
                  <a:lnTo>
                    <a:pt x="1097" y="13"/>
                  </a:lnTo>
                  <a:lnTo>
                    <a:pt x="1107" y="13"/>
                  </a:lnTo>
                  <a:lnTo>
                    <a:pt x="1121" y="15"/>
                  </a:lnTo>
                  <a:lnTo>
                    <a:pt x="1135" y="15"/>
                  </a:lnTo>
                  <a:lnTo>
                    <a:pt x="1148" y="17"/>
                  </a:lnTo>
                  <a:lnTo>
                    <a:pt x="1159" y="19"/>
                  </a:lnTo>
                  <a:lnTo>
                    <a:pt x="1172" y="21"/>
                  </a:lnTo>
                  <a:lnTo>
                    <a:pt x="1220" y="30"/>
                  </a:lnTo>
                  <a:lnTo>
                    <a:pt x="1248" y="43"/>
                  </a:lnTo>
                  <a:lnTo>
                    <a:pt x="1265" y="60"/>
                  </a:lnTo>
                  <a:lnTo>
                    <a:pt x="1268" y="78"/>
                  </a:lnTo>
                  <a:lnTo>
                    <a:pt x="1262" y="97"/>
                  </a:lnTo>
                  <a:lnTo>
                    <a:pt x="1248" y="115"/>
                  </a:lnTo>
                  <a:lnTo>
                    <a:pt x="1224" y="134"/>
                  </a:lnTo>
                  <a:lnTo>
                    <a:pt x="1196" y="152"/>
                  </a:lnTo>
                  <a:lnTo>
                    <a:pt x="1162" y="169"/>
                  </a:lnTo>
                  <a:lnTo>
                    <a:pt x="1128" y="189"/>
                  </a:lnTo>
                  <a:lnTo>
                    <a:pt x="1094" y="204"/>
                  </a:lnTo>
                  <a:lnTo>
                    <a:pt x="1056" y="221"/>
                  </a:lnTo>
                  <a:lnTo>
                    <a:pt x="1018" y="239"/>
                  </a:lnTo>
                  <a:lnTo>
                    <a:pt x="980" y="254"/>
                  </a:lnTo>
                  <a:lnTo>
                    <a:pt x="943" y="271"/>
                  </a:lnTo>
                  <a:lnTo>
                    <a:pt x="905" y="286"/>
                  </a:lnTo>
                  <a:lnTo>
                    <a:pt x="850" y="310"/>
                  </a:lnTo>
                  <a:lnTo>
                    <a:pt x="795" y="334"/>
                  </a:lnTo>
                  <a:lnTo>
                    <a:pt x="737" y="358"/>
                  </a:lnTo>
                  <a:lnTo>
                    <a:pt x="682" y="380"/>
                  </a:lnTo>
                  <a:lnTo>
                    <a:pt x="627" y="404"/>
                  </a:lnTo>
                  <a:lnTo>
                    <a:pt x="569" y="428"/>
                  </a:lnTo>
                  <a:lnTo>
                    <a:pt x="514" y="449"/>
                  </a:lnTo>
                  <a:lnTo>
                    <a:pt x="456" y="471"/>
                  </a:lnTo>
                  <a:lnTo>
                    <a:pt x="401" y="495"/>
                  </a:lnTo>
                  <a:lnTo>
                    <a:pt x="342" y="517"/>
                  </a:lnTo>
                  <a:lnTo>
                    <a:pt x="284" y="541"/>
                  </a:lnTo>
                  <a:lnTo>
                    <a:pt x="229" y="562"/>
                  </a:lnTo>
                  <a:lnTo>
                    <a:pt x="171" y="584"/>
                  </a:lnTo>
                  <a:lnTo>
                    <a:pt x="113" y="606"/>
                  </a:lnTo>
                  <a:lnTo>
                    <a:pt x="58" y="630"/>
                  </a:lnTo>
                  <a:lnTo>
                    <a:pt x="0" y="651"/>
                  </a:lnTo>
                  <a:lnTo>
                    <a:pt x="0" y="653"/>
                  </a:lnTo>
                  <a:lnTo>
                    <a:pt x="0" y="656"/>
                  </a:lnTo>
                  <a:lnTo>
                    <a:pt x="3" y="658"/>
                  </a:lnTo>
                  <a:lnTo>
                    <a:pt x="6" y="660"/>
                  </a:lnTo>
                  <a:lnTo>
                    <a:pt x="85" y="632"/>
                  </a:lnTo>
                  <a:lnTo>
                    <a:pt x="161" y="606"/>
                  </a:lnTo>
                  <a:lnTo>
                    <a:pt x="240" y="577"/>
                  </a:lnTo>
                  <a:lnTo>
                    <a:pt x="315" y="547"/>
                  </a:lnTo>
                  <a:lnTo>
                    <a:pt x="394" y="519"/>
                  </a:lnTo>
                  <a:lnTo>
                    <a:pt x="469" y="488"/>
                  </a:lnTo>
                  <a:lnTo>
                    <a:pt x="548" y="460"/>
                  </a:lnTo>
                  <a:lnTo>
                    <a:pt x="624" y="430"/>
                  </a:lnTo>
                  <a:lnTo>
                    <a:pt x="699" y="397"/>
                  </a:lnTo>
                  <a:lnTo>
                    <a:pt x="775" y="367"/>
                  </a:lnTo>
                  <a:lnTo>
                    <a:pt x="850" y="334"/>
                  </a:lnTo>
                  <a:lnTo>
                    <a:pt x="922" y="302"/>
                  </a:lnTo>
                  <a:lnTo>
                    <a:pt x="998" y="269"/>
                  </a:lnTo>
                  <a:lnTo>
                    <a:pt x="1070" y="236"/>
                  </a:lnTo>
                  <a:lnTo>
                    <a:pt x="1142" y="202"/>
                  </a:lnTo>
                  <a:lnTo>
                    <a:pt x="1210" y="167"/>
                  </a:lnTo>
                  <a:lnTo>
                    <a:pt x="1265" y="132"/>
                  </a:lnTo>
                  <a:lnTo>
                    <a:pt x="1292" y="102"/>
                  </a:lnTo>
                  <a:lnTo>
                    <a:pt x="1296" y="73"/>
                  </a:lnTo>
                  <a:lnTo>
                    <a:pt x="1275" y="50"/>
                  </a:lnTo>
                  <a:lnTo>
                    <a:pt x="1241" y="30"/>
                  </a:lnTo>
                  <a:lnTo>
                    <a:pt x="1193" y="15"/>
                  </a:lnTo>
                  <a:lnTo>
                    <a:pt x="1131" y="4"/>
                  </a:lnTo>
                  <a:lnTo>
                    <a:pt x="1063" y="0"/>
                  </a:lnTo>
                  <a:lnTo>
                    <a:pt x="1063" y="2"/>
                  </a:lnTo>
                  <a:lnTo>
                    <a:pt x="1063" y="4"/>
                  </a:lnTo>
                  <a:lnTo>
                    <a:pt x="1066" y="8"/>
                  </a:lnTo>
                  <a:lnTo>
                    <a:pt x="107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9"/>
            <p:cNvSpPr>
              <a:spLocks/>
            </p:cNvSpPr>
            <p:nvPr/>
          </p:nvSpPr>
          <p:spPr bwMode="auto">
            <a:xfrm>
              <a:off x="3302" y="3660"/>
              <a:ext cx="1296" cy="660"/>
            </a:xfrm>
            <a:custGeom>
              <a:avLst/>
              <a:gdLst>
                <a:gd name="T0" fmla="*/ 213 w 1296"/>
                <a:gd name="T1" fmla="*/ 10 h 660"/>
                <a:gd name="T2" fmla="*/ 189 w 1296"/>
                <a:gd name="T3" fmla="*/ 13 h 660"/>
                <a:gd name="T4" fmla="*/ 161 w 1296"/>
                <a:gd name="T5" fmla="*/ 15 h 660"/>
                <a:gd name="T6" fmla="*/ 137 w 1296"/>
                <a:gd name="T7" fmla="*/ 19 h 660"/>
                <a:gd name="T8" fmla="*/ 75 w 1296"/>
                <a:gd name="T9" fmla="*/ 30 h 660"/>
                <a:gd name="T10" fmla="*/ 31 w 1296"/>
                <a:gd name="T11" fmla="*/ 60 h 660"/>
                <a:gd name="T12" fmla="*/ 34 w 1296"/>
                <a:gd name="T13" fmla="*/ 97 h 660"/>
                <a:gd name="T14" fmla="*/ 68 w 1296"/>
                <a:gd name="T15" fmla="*/ 134 h 660"/>
                <a:gd name="T16" fmla="*/ 130 w 1296"/>
                <a:gd name="T17" fmla="*/ 169 h 660"/>
                <a:gd name="T18" fmla="*/ 202 w 1296"/>
                <a:gd name="T19" fmla="*/ 204 h 660"/>
                <a:gd name="T20" fmla="*/ 278 w 1296"/>
                <a:gd name="T21" fmla="*/ 239 h 660"/>
                <a:gd name="T22" fmla="*/ 353 w 1296"/>
                <a:gd name="T23" fmla="*/ 271 h 660"/>
                <a:gd name="T24" fmla="*/ 446 w 1296"/>
                <a:gd name="T25" fmla="*/ 310 h 660"/>
                <a:gd name="T26" fmla="*/ 559 w 1296"/>
                <a:gd name="T27" fmla="*/ 358 h 660"/>
                <a:gd name="T28" fmla="*/ 669 w 1296"/>
                <a:gd name="T29" fmla="*/ 404 h 660"/>
                <a:gd name="T30" fmla="*/ 782 w 1296"/>
                <a:gd name="T31" fmla="*/ 449 h 660"/>
                <a:gd name="T32" fmla="*/ 895 w 1296"/>
                <a:gd name="T33" fmla="*/ 495 h 660"/>
                <a:gd name="T34" fmla="*/ 1012 w 1296"/>
                <a:gd name="T35" fmla="*/ 541 h 660"/>
                <a:gd name="T36" fmla="*/ 1125 w 1296"/>
                <a:gd name="T37" fmla="*/ 584 h 660"/>
                <a:gd name="T38" fmla="*/ 1238 w 1296"/>
                <a:gd name="T39" fmla="*/ 630 h 660"/>
                <a:gd name="T40" fmla="*/ 1296 w 1296"/>
                <a:gd name="T41" fmla="*/ 653 h 660"/>
                <a:gd name="T42" fmla="*/ 1293 w 1296"/>
                <a:gd name="T43" fmla="*/ 658 h 660"/>
                <a:gd name="T44" fmla="*/ 1210 w 1296"/>
                <a:gd name="T45" fmla="*/ 632 h 660"/>
                <a:gd name="T46" fmla="*/ 1056 w 1296"/>
                <a:gd name="T47" fmla="*/ 577 h 660"/>
                <a:gd name="T48" fmla="*/ 902 w 1296"/>
                <a:gd name="T49" fmla="*/ 519 h 660"/>
                <a:gd name="T50" fmla="*/ 748 w 1296"/>
                <a:gd name="T51" fmla="*/ 460 h 660"/>
                <a:gd name="T52" fmla="*/ 597 w 1296"/>
                <a:gd name="T53" fmla="*/ 397 h 660"/>
                <a:gd name="T54" fmla="*/ 446 w 1296"/>
                <a:gd name="T55" fmla="*/ 334 h 660"/>
                <a:gd name="T56" fmla="*/ 298 w 1296"/>
                <a:gd name="T57" fmla="*/ 269 h 660"/>
                <a:gd name="T58" fmla="*/ 154 w 1296"/>
                <a:gd name="T59" fmla="*/ 202 h 660"/>
                <a:gd name="T60" fmla="*/ 31 w 1296"/>
                <a:gd name="T61" fmla="*/ 132 h 660"/>
                <a:gd name="T62" fmla="*/ 0 w 1296"/>
                <a:gd name="T63" fmla="*/ 73 h 660"/>
                <a:gd name="T64" fmla="*/ 55 w 1296"/>
                <a:gd name="T65" fmla="*/ 30 h 660"/>
                <a:gd name="T66" fmla="*/ 165 w 1296"/>
                <a:gd name="T67" fmla="*/ 4 h 660"/>
                <a:gd name="T68" fmla="*/ 233 w 1296"/>
                <a:gd name="T69" fmla="*/ 2 h 660"/>
                <a:gd name="T70" fmla="*/ 230 w 1296"/>
                <a:gd name="T71" fmla="*/ 8 h 660"/>
                <a:gd name="T72" fmla="*/ 226 w 1296"/>
                <a:gd name="T73" fmla="*/ 10 h 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6" h="660">
                  <a:moveTo>
                    <a:pt x="226" y="10"/>
                  </a:moveTo>
                  <a:lnTo>
                    <a:pt x="213" y="10"/>
                  </a:lnTo>
                  <a:lnTo>
                    <a:pt x="202" y="13"/>
                  </a:lnTo>
                  <a:lnTo>
                    <a:pt x="189" y="13"/>
                  </a:lnTo>
                  <a:lnTo>
                    <a:pt x="175" y="15"/>
                  </a:lnTo>
                  <a:lnTo>
                    <a:pt x="161" y="15"/>
                  </a:lnTo>
                  <a:lnTo>
                    <a:pt x="151" y="17"/>
                  </a:lnTo>
                  <a:lnTo>
                    <a:pt x="137" y="19"/>
                  </a:lnTo>
                  <a:lnTo>
                    <a:pt x="123" y="21"/>
                  </a:lnTo>
                  <a:lnTo>
                    <a:pt x="75" y="30"/>
                  </a:lnTo>
                  <a:lnTo>
                    <a:pt x="48" y="43"/>
                  </a:lnTo>
                  <a:lnTo>
                    <a:pt x="31" y="60"/>
                  </a:lnTo>
                  <a:lnTo>
                    <a:pt x="27" y="78"/>
                  </a:lnTo>
                  <a:lnTo>
                    <a:pt x="34" y="97"/>
                  </a:lnTo>
                  <a:lnTo>
                    <a:pt x="48" y="115"/>
                  </a:lnTo>
                  <a:lnTo>
                    <a:pt x="68" y="134"/>
                  </a:lnTo>
                  <a:lnTo>
                    <a:pt x="96" y="152"/>
                  </a:lnTo>
                  <a:lnTo>
                    <a:pt x="130" y="169"/>
                  </a:lnTo>
                  <a:lnTo>
                    <a:pt x="165" y="189"/>
                  </a:lnTo>
                  <a:lnTo>
                    <a:pt x="202" y="204"/>
                  </a:lnTo>
                  <a:lnTo>
                    <a:pt x="240" y="221"/>
                  </a:lnTo>
                  <a:lnTo>
                    <a:pt x="278" y="239"/>
                  </a:lnTo>
                  <a:lnTo>
                    <a:pt x="315" y="254"/>
                  </a:lnTo>
                  <a:lnTo>
                    <a:pt x="353" y="271"/>
                  </a:lnTo>
                  <a:lnTo>
                    <a:pt x="391" y="286"/>
                  </a:lnTo>
                  <a:lnTo>
                    <a:pt x="446" y="310"/>
                  </a:lnTo>
                  <a:lnTo>
                    <a:pt x="501" y="334"/>
                  </a:lnTo>
                  <a:lnTo>
                    <a:pt x="559" y="358"/>
                  </a:lnTo>
                  <a:lnTo>
                    <a:pt x="614" y="380"/>
                  </a:lnTo>
                  <a:lnTo>
                    <a:pt x="669" y="404"/>
                  </a:lnTo>
                  <a:lnTo>
                    <a:pt x="727" y="428"/>
                  </a:lnTo>
                  <a:lnTo>
                    <a:pt x="782" y="449"/>
                  </a:lnTo>
                  <a:lnTo>
                    <a:pt x="840" y="471"/>
                  </a:lnTo>
                  <a:lnTo>
                    <a:pt x="895" y="495"/>
                  </a:lnTo>
                  <a:lnTo>
                    <a:pt x="953" y="517"/>
                  </a:lnTo>
                  <a:lnTo>
                    <a:pt x="1012" y="541"/>
                  </a:lnTo>
                  <a:lnTo>
                    <a:pt x="1066" y="562"/>
                  </a:lnTo>
                  <a:lnTo>
                    <a:pt x="1125" y="584"/>
                  </a:lnTo>
                  <a:lnTo>
                    <a:pt x="1183" y="606"/>
                  </a:lnTo>
                  <a:lnTo>
                    <a:pt x="1238" y="630"/>
                  </a:lnTo>
                  <a:lnTo>
                    <a:pt x="1296" y="651"/>
                  </a:lnTo>
                  <a:lnTo>
                    <a:pt x="1296" y="653"/>
                  </a:lnTo>
                  <a:lnTo>
                    <a:pt x="1296" y="656"/>
                  </a:lnTo>
                  <a:lnTo>
                    <a:pt x="1293" y="658"/>
                  </a:lnTo>
                  <a:lnTo>
                    <a:pt x="1289" y="660"/>
                  </a:lnTo>
                  <a:lnTo>
                    <a:pt x="1210" y="632"/>
                  </a:lnTo>
                  <a:lnTo>
                    <a:pt x="1135" y="606"/>
                  </a:lnTo>
                  <a:lnTo>
                    <a:pt x="1056" y="577"/>
                  </a:lnTo>
                  <a:lnTo>
                    <a:pt x="981" y="547"/>
                  </a:lnTo>
                  <a:lnTo>
                    <a:pt x="902" y="519"/>
                  </a:lnTo>
                  <a:lnTo>
                    <a:pt x="826" y="488"/>
                  </a:lnTo>
                  <a:lnTo>
                    <a:pt x="748" y="460"/>
                  </a:lnTo>
                  <a:lnTo>
                    <a:pt x="672" y="430"/>
                  </a:lnTo>
                  <a:lnTo>
                    <a:pt x="597" y="397"/>
                  </a:lnTo>
                  <a:lnTo>
                    <a:pt x="521" y="367"/>
                  </a:lnTo>
                  <a:lnTo>
                    <a:pt x="446" y="334"/>
                  </a:lnTo>
                  <a:lnTo>
                    <a:pt x="374" y="302"/>
                  </a:lnTo>
                  <a:lnTo>
                    <a:pt x="298" y="269"/>
                  </a:lnTo>
                  <a:lnTo>
                    <a:pt x="226" y="236"/>
                  </a:lnTo>
                  <a:lnTo>
                    <a:pt x="154" y="202"/>
                  </a:lnTo>
                  <a:lnTo>
                    <a:pt x="86" y="167"/>
                  </a:lnTo>
                  <a:lnTo>
                    <a:pt x="31" y="132"/>
                  </a:lnTo>
                  <a:lnTo>
                    <a:pt x="3" y="102"/>
                  </a:lnTo>
                  <a:lnTo>
                    <a:pt x="0" y="73"/>
                  </a:lnTo>
                  <a:lnTo>
                    <a:pt x="20" y="50"/>
                  </a:lnTo>
                  <a:lnTo>
                    <a:pt x="55" y="30"/>
                  </a:lnTo>
                  <a:lnTo>
                    <a:pt x="103" y="15"/>
                  </a:lnTo>
                  <a:lnTo>
                    <a:pt x="165" y="4"/>
                  </a:lnTo>
                  <a:lnTo>
                    <a:pt x="233" y="0"/>
                  </a:lnTo>
                  <a:lnTo>
                    <a:pt x="233" y="2"/>
                  </a:lnTo>
                  <a:lnTo>
                    <a:pt x="233" y="4"/>
                  </a:lnTo>
                  <a:lnTo>
                    <a:pt x="230" y="8"/>
                  </a:lnTo>
                  <a:lnTo>
                    <a:pt x="22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40"/>
            <p:cNvSpPr>
              <a:spLocks/>
            </p:cNvSpPr>
            <p:nvPr/>
          </p:nvSpPr>
          <p:spPr bwMode="auto">
            <a:xfrm>
              <a:off x="966" y="3503"/>
              <a:ext cx="882" cy="35"/>
            </a:xfrm>
            <a:custGeom>
              <a:avLst/>
              <a:gdLst>
                <a:gd name="T0" fmla="*/ 21 w 882"/>
                <a:gd name="T1" fmla="*/ 35 h 35"/>
                <a:gd name="T2" fmla="*/ 72 w 882"/>
                <a:gd name="T3" fmla="*/ 35 h 35"/>
                <a:gd name="T4" fmla="*/ 127 w 882"/>
                <a:gd name="T5" fmla="*/ 35 h 35"/>
                <a:gd name="T6" fmla="*/ 179 w 882"/>
                <a:gd name="T7" fmla="*/ 35 h 35"/>
                <a:gd name="T8" fmla="*/ 234 w 882"/>
                <a:gd name="T9" fmla="*/ 35 h 35"/>
                <a:gd name="T10" fmla="*/ 289 w 882"/>
                <a:gd name="T11" fmla="*/ 35 h 35"/>
                <a:gd name="T12" fmla="*/ 340 w 882"/>
                <a:gd name="T13" fmla="*/ 35 h 35"/>
                <a:gd name="T14" fmla="*/ 395 w 882"/>
                <a:gd name="T15" fmla="*/ 35 h 35"/>
                <a:gd name="T16" fmla="*/ 450 w 882"/>
                <a:gd name="T17" fmla="*/ 35 h 35"/>
                <a:gd name="T18" fmla="*/ 501 w 882"/>
                <a:gd name="T19" fmla="*/ 35 h 35"/>
                <a:gd name="T20" fmla="*/ 556 w 882"/>
                <a:gd name="T21" fmla="*/ 35 h 35"/>
                <a:gd name="T22" fmla="*/ 607 w 882"/>
                <a:gd name="T23" fmla="*/ 33 h 35"/>
                <a:gd name="T24" fmla="*/ 662 w 882"/>
                <a:gd name="T25" fmla="*/ 33 h 35"/>
                <a:gd name="T26" fmla="*/ 717 w 882"/>
                <a:gd name="T27" fmla="*/ 33 h 35"/>
                <a:gd name="T28" fmla="*/ 769 w 882"/>
                <a:gd name="T29" fmla="*/ 31 h 35"/>
                <a:gd name="T30" fmla="*/ 824 w 882"/>
                <a:gd name="T31" fmla="*/ 28 h 35"/>
                <a:gd name="T32" fmla="*/ 875 w 882"/>
                <a:gd name="T33" fmla="*/ 26 h 35"/>
                <a:gd name="T34" fmla="*/ 882 w 882"/>
                <a:gd name="T35" fmla="*/ 22 h 35"/>
                <a:gd name="T36" fmla="*/ 875 w 882"/>
                <a:gd name="T37" fmla="*/ 15 h 35"/>
                <a:gd name="T38" fmla="*/ 861 w 882"/>
                <a:gd name="T39" fmla="*/ 9 h 35"/>
                <a:gd name="T40" fmla="*/ 851 w 882"/>
                <a:gd name="T41" fmla="*/ 5 h 35"/>
                <a:gd name="T42" fmla="*/ 796 w 882"/>
                <a:gd name="T43" fmla="*/ 2 h 35"/>
                <a:gd name="T44" fmla="*/ 745 w 882"/>
                <a:gd name="T45" fmla="*/ 0 h 35"/>
                <a:gd name="T46" fmla="*/ 690 w 882"/>
                <a:gd name="T47" fmla="*/ 0 h 35"/>
                <a:gd name="T48" fmla="*/ 638 w 882"/>
                <a:gd name="T49" fmla="*/ 0 h 35"/>
                <a:gd name="T50" fmla="*/ 583 w 882"/>
                <a:gd name="T51" fmla="*/ 0 h 35"/>
                <a:gd name="T52" fmla="*/ 532 w 882"/>
                <a:gd name="T53" fmla="*/ 2 h 35"/>
                <a:gd name="T54" fmla="*/ 477 w 882"/>
                <a:gd name="T55" fmla="*/ 2 h 35"/>
                <a:gd name="T56" fmla="*/ 426 w 882"/>
                <a:gd name="T57" fmla="*/ 5 h 35"/>
                <a:gd name="T58" fmla="*/ 374 w 882"/>
                <a:gd name="T59" fmla="*/ 7 h 35"/>
                <a:gd name="T60" fmla="*/ 319 w 882"/>
                <a:gd name="T61" fmla="*/ 7 h 35"/>
                <a:gd name="T62" fmla="*/ 268 w 882"/>
                <a:gd name="T63" fmla="*/ 9 h 35"/>
                <a:gd name="T64" fmla="*/ 213 w 882"/>
                <a:gd name="T65" fmla="*/ 11 h 35"/>
                <a:gd name="T66" fmla="*/ 162 w 882"/>
                <a:gd name="T67" fmla="*/ 13 h 35"/>
                <a:gd name="T68" fmla="*/ 107 w 882"/>
                <a:gd name="T69" fmla="*/ 15 h 35"/>
                <a:gd name="T70" fmla="*/ 55 w 882"/>
                <a:gd name="T71" fmla="*/ 18 h 35"/>
                <a:gd name="T72" fmla="*/ 0 w 882"/>
                <a:gd name="T73" fmla="*/ 20 h 35"/>
                <a:gd name="T74" fmla="*/ 0 w 882"/>
                <a:gd name="T75" fmla="*/ 24 h 35"/>
                <a:gd name="T76" fmla="*/ 7 w 882"/>
                <a:gd name="T77" fmla="*/ 28 h 35"/>
                <a:gd name="T78" fmla="*/ 14 w 882"/>
                <a:gd name="T79" fmla="*/ 33 h 35"/>
                <a:gd name="T80" fmla="*/ 21 w 882"/>
                <a:gd name="T81" fmla="*/ 35 h 35"/>
                <a:gd name="T82" fmla="*/ 21 w 882"/>
                <a:gd name="T83" fmla="*/ 35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82" h="35">
                  <a:moveTo>
                    <a:pt x="21" y="35"/>
                  </a:moveTo>
                  <a:lnTo>
                    <a:pt x="72" y="35"/>
                  </a:lnTo>
                  <a:lnTo>
                    <a:pt x="127" y="35"/>
                  </a:lnTo>
                  <a:lnTo>
                    <a:pt x="179" y="35"/>
                  </a:lnTo>
                  <a:lnTo>
                    <a:pt x="234" y="35"/>
                  </a:lnTo>
                  <a:lnTo>
                    <a:pt x="289" y="35"/>
                  </a:lnTo>
                  <a:lnTo>
                    <a:pt x="340" y="35"/>
                  </a:lnTo>
                  <a:lnTo>
                    <a:pt x="395" y="35"/>
                  </a:lnTo>
                  <a:lnTo>
                    <a:pt x="450" y="35"/>
                  </a:lnTo>
                  <a:lnTo>
                    <a:pt x="501" y="35"/>
                  </a:lnTo>
                  <a:lnTo>
                    <a:pt x="556" y="35"/>
                  </a:lnTo>
                  <a:lnTo>
                    <a:pt x="607" y="33"/>
                  </a:lnTo>
                  <a:lnTo>
                    <a:pt x="662" y="33"/>
                  </a:lnTo>
                  <a:lnTo>
                    <a:pt x="717" y="33"/>
                  </a:lnTo>
                  <a:lnTo>
                    <a:pt x="769" y="31"/>
                  </a:lnTo>
                  <a:lnTo>
                    <a:pt x="824" y="28"/>
                  </a:lnTo>
                  <a:lnTo>
                    <a:pt x="875" y="26"/>
                  </a:lnTo>
                  <a:lnTo>
                    <a:pt x="882" y="22"/>
                  </a:lnTo>
                  <a:lnTo>
                    <a:pt x="875" y="15"/>
                  </a:lnTo>
                  <a:lnTo>
                    <a:pt x="861" y="9"/>
                  </a:lnTo>
                  <a:lnTo>
                    <a:pt x="851" y="5"/>
                  </a:lnTo>
                  <a:lnTo>
                    <a:pt x="796" y="2"/>
                  </a:lnTo>
                  <a:lnTo>
                    <a:pt x="745" y="0"/>
                  </a:lnTo>
                  <a:lnTo>
                    <a:pt x="690" y="0"/>
                  </a:lnTo>
                  <a:lnTo>
                    <a:pt x="638" y="0"/>
                  </a:lnTo>
                  <a:lnTo>
                    <a:pt x="583" y="0"/>
                  </a:lnTo>
                  <a:lnTo>
                    <a:pt x="532" y="2"/>
                  </a:lnTo>
                  <a:lnTo>
                    <a:pt x="477" y="2"/>
                  </a:lnTo>
                  <a:lnTo>
                    <a:pt x="426" y="5"/>
                  </a:lnTo>
                  <a:lnTo>
                    <a:pt x="374" y="7"/>
                  </a:lnTo>
                  <a:lnTo>
                    <a:pt x="319" y="7"/>
                  </a:lnTo>
                  <a:lnTo>
                    <a:pt x="268" y="9"/>
                  </a:lnTo>
                  <a:lnTo>
                    <a:pt x="213" y="11"/>
                  </a:lnTo>
                  <a:lnTo>
                    <a:pt x="162" y="13"/>
                  </a:lnTo>
                  <a:lnTo>
                    <a:pt x="107" y="15"/>
                  </a:lnTo>
                  <a:lnTo>
                    <a:pt x="55" y="18"/>
                  </a:lnTo>
                  <a:lnTo>
                    <a:pt x="0" y="20"/>
                  </a:lnTo>
                  <a:lnTo>
                    <a:pt x="0" y="24"/>
                  </a:lnTo>
                  <a:lnTo>
                    <a:pt x="7" y="28"/>
                  </a:lnTo>
                  <a:lnTo>
                    <a:pt x="14" y="33"/>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41"/>
            <p:cNvSpPr>
              <a:spLocks/>
            </p:cNvSpPr>
            <p:nvPr/>
          </p:nvSpPr>
          <p:spPr bwMode="auto">
            <a:xfrm>
              <a:off x="3803" y="3547"/>
              <a:ext cx="898" cy="67"/>
            </a:xfrm>
            <a:custGeom>
              <a:avLst/>
              <a:gdLst>
                <a:gd name="T0" fmla="*/ 27 w 898"/>
                <a:gd name="T1" fmla="*/ 67 h 67"/>
                <a:gd name="T2" fmla="*/ 82 w 898"/>
                <a:gd name="T3" fmla="*/ 63 h 67"/>
                <a:gd name="T4" fmla="*/ 133 w 898"/>
                <a:gd name="T5" fmla="*/ 60 h 67"/>
                <a:gd name="T6" fmla="*/ 188 w 898"/>
                <a:gd name="T7" fmla="*/ 58 h 67"/>
                <a:gd name="T8" fmla="*/ 240 w 898"/>
                <a:gd name="T9" fmla="*/ 56 h 67"/>
                <a:gd name="T10" fmla="*/ 295 w 898"/>
                <a:gd name="T11" fmla="*/ 54 h 67"/>
                <a:gd name="T12" fmla="*/ 349 w 898"/>
                <a:gd name="T13" fmla="*/ 52 h 67"/>
                <a:gd name="T14" fmla="*/ 401 w 898"/>
                <a:gd name="T15" fmla="*/ 52 h 67"/>
                <a:gd name="T16" fmla="*/ 456 w 898"/>
                <a:gd name="T17" fmla="*/ 50 h 67"/>
                <a:gd name="T18" fmla="*/ 511 w 898"/>
                <a:gd name="T19" fmla="*/ 50 h 67"/>
                <a:gd name="T20" fmla="*/ 562 w 898"/>
                <a:gd name="T21" fmla="*/ 47 h 67"/>
                <a:gd name="T22" fmla="*/ 617 w 898"/>
                <a:gd name="T23" fmla="*/ 47 h 67"/>
                <a:gd name="T24" fmla="*/ 672 w 898"/>
                <a:gd name="T25" fmla="*/ 45 h 67"/>
                <a:gd name="T26" fmla="*/ 723 w 898"/>
                <a:gd name="T27" fmla="*/ 43 h 67"/>
                <a:gd name="T28" fmla="*/ 778 w 898"/>
                <a:gd name="T29" fmla="*/ 41 h 67"/>
                <a:gd name="T30" fmla="*/ 830 w 898"/>
                <a:gd name="T31" fmla="*/ 39 h 67"/>
                <a:gd name="T32" fmla="*/ 884 w 898"/>
                <a:gd name="T33" fmla="*/ 37 h 67"/>
                <a:gd name="T34" fmla="*/ 898 w 898"/>
                <a:gd name="T35" fmla="*/ 30 h 67"/>
                <a:gd name="T36" fmla="*/ 888 w 898"/>
                <a:gd name="T37" fmla="*/ 19 h 67"/>
                <a:gd name="T38" fmla="*/ 871 w 898"/>
                <a:gd name="T39" fmla="*/ 10 h 67"/>
                <a:gd name="T40" fmla="*/ 854 w 898"/>
                <a:gd name="T41" fmla="*/ 4 h 67"/>
                <a:gd name="T42" fmla="*/ 802 w 898"/>
                <a:gd name="T43" fmla="*/ 2 h 67"/>
                <a:gd name="T44" fmla="*/ 747 w 898"/>
                <a:gd name="T45" fmla="*/ 0 h 67"/>
                <a:gd name="T46" fmla="*/ 696 w 898"/>
                <a:gd name="T47" fmla="*/ 0 h 67"/>
                <a:gd name="T48" fmla="*/ 641 w 898"/>
                <a:gd name="T49" fmla="*/ 2 h 67"/>
                <a:gd name="T50" fmla="*/ 586 w 898"/>
                <a:gd name="T51" fmla="*/ 2 h 67"/>
                <a:gd name="T52" fmla="*/ 535 w 898"/>
                <a:gd name="T53" fmla="*/ 4 h 67"/>
                <a:gd name="T54" fmla="*/ 480 w 898"/>
                <a:gd name="T55" fmla="*/ 8 h 67"/>
                <a:gd name="T56" fmla="*/ 425 w 898"/>
                <a:gd name="T57" fmla="*/ 10 h 67"/>
                <a:gd name="T58" fmla="*/ 370 w 898"/>
                <a:gd name="T59" fmla="*/ 15 h 67"/>
                <a:gd name="T60" fmla="*/ 319 w 898"/>
                <a:gd name="T61" fmla="*/ 19 h 67"/>
                <a:gd name="T62" fmla="*/ 264 w 898"/>
                <a:gd name="T63" fmla="*/ 24 h 67"/>
                <a:gd name="T64" fmla="*/ 212 w 898"/>
                <a:gd name="T65" fmla="*/ 30 h 67"/>
                <a:gd name="T66" fmla="*/ 157 w 898"/>
                <a:gd name="T67" fmla="*/ 34 h 67"/>
                <a:gd name="T68" fmla="*/ 106 w 898"/>
                <a:gd name="T69" fmla="*/ 39 h 67"/>
                <a:gd name="T70" fmla="*/ 51 w 898"/>
                <a:gd name="T71" fmla="*/ 45 h 67"/>
                <a:gd name="T72" fmla="*/ 0 w 898"/>
                <a:gd name="T73" fmla="*/ 50 h 67"/>
                <a:gd name="T74" fmla="*/ 0 w 898"/>
                <a:gd name="T75" fmla="*/ 52 h 67"/>
                <a:gd name="T76" fmla="*/ 6 w 898"/>
                <a:gd name="T77" fmla="*/ 58 h 67"/>
                <a:gd name="T78" fmla="*/ 17 w 898"/>
                <a:gd name="T79" fmla="*/ 65 h 67"/>
                <a:gd name="T80" fmla="*/ 27 w 898"/>
                <a:gd name="T81" fmla="*/ 67 h 67"/>
                <a:gd name="T82" fmla="*/ 27 w 898"/>
                <a:gd name="T83" fmla="*/ 67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98" h="67">
                  <a:moveTo>
                    <a:pt x="27" y="67"/>
                  </a:moveTo>
                  <a:lnTo>
                    <a:pt x="82" y="63"/>
                  </a:lnTo>
                  <a:lnTo>
                    <a:pt x="133" y="60"/>
                  </a:lnTo>
                  <a:lnTo>
                    <a:pt x="188" y="58"/>
                  </a:lnTo>
                  <a:lnTo>
                    <a:pt x="240" y="56"/>
                  </a:lnTo>
                  <a:lnTo>
                    <a:pt x="295" y="54"/>
                  </a:lnTo>
                  <a:lnTo>
                    <a:pt x="349" y="52"/>
                  </a:lnTo>
                  <a:lnTo>
                    <a:pt x="401" y="52"/>
                  </a:lnTo>
                  <a:lnTo>
                    <a:pt x="456" y="50"/>
                  </a:lnTo>
                  <a:lnTo>
                    <a:pt x="511" y="50"/>
                  </a:lnTo>
                  <a:lnTo>
                    <a:pt x="562" y="47"/>
                  </a:lnTo>
                  <a:lnTo>
                    <a:pt x="617" y="47"/>
                  </a:lnTo>
                  <a:lnTo>
                    <a:pt x="672" y="45"/>
                  </a:lnTo>
                  <a:lnTo>
                    <a:pt x="723" y="43"/>
                  </a:lnTo>
                  <a:lnTo>
                    <a:pt x="778" y="41"/>
                  </a:lnTo>
                  <a:lnTo>
                    <a:pt x="830" y="39"/>
                  </a:lnTo>
                  <a:lnTo>
                    <a:pt x="884" y="37"/>
                  </a:lnTo>
                  <a:lnTo>
                    <a:pt x="898" y="30"/>
                  </a:lnTo>
                  <a:lnTo>
                    <a:pt x="888" y="19"/>
                  </a:lnTo>
                  <a:lnTo>
                    <a:pt x="871" y="10"/>
                  </a:lnTo>
                  <a:lnTo>
                    <a:pt x="854" y="4"/>
                  </a:lnTo>
                  <a:lnTo>
                    <a:pt x="802" y="2"/>
                  </a:lnTo>
                  <a:lnTo>
                    <a:pt x="747" y="0"/>
                  </a:lnTo>
                  <a:lnTo>
                    <a:pt x="696" y="0"/>
                  </a:lnTo>
                  <a:lnTo>
                    <a:pt x="641" y="2"/>
                  </a:lnTo>
                  <a:lnTo>
                    <a:pt x="586" y="2"/>
                  </a:lnTo>
                  <a:lnTo>
                    <a:pt x="535" y="4"/>
                  </a:lnTo>
                  <a:lnTo>
                    <a:pt x="480" y="8"/>
                  </a:lnTo>
                  <a:lnTo>
                    <a:pt x="425" y="10"/>
                  </a:lnTo>
                  <a:lnTo>
                    <a:pt x="370" y="15"/>
                  </a:lnTo>
                  <a:lnTo>
                    <a:pt x="319" y="19"/>
                  </a:lnTo>
                  <a:lnTo>
                    <a:pt x="264" y="24"/>
                  </a:lnTo>
                  <a:lnTo>
                    <a:pt x="212" y="30"/>
                  </a:lnTo>
                  <a:lnTo>
                    <a:pt x="157" y="34"/>
                  </a:lnTo>
                  <a:lnTo>
                    <a:pt x="106" y="39"/>
                  </a:lnTo>
                  <a:lnTo>
                    <a:pt x="51" y="45"/>
                  </a:lnTo>
                  <a:lnTo>
                    <a:pt x="0" y="50"/>
                  </a:lnTo>
                  <a:lnTo>
                    <a:pt x="0" y="52"/>
                  </a:lnTo>
                  <a:lnTo>
                    <a:pt x="6" y="58"/>
                  </a:lnTo>
                  <a:lnTo>
                    <a:pt x="17" y="65"/>
                  </a:lnTo>
                  <a:lnTo>
                    <a:pt x="2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42"/>
            <p:cNvSpPr>
              <a:spLocks/>
            </p:cNvSpPr>
            <p:nvPr/>
          </p:nvSpPr>
          <p:spPr bwMode="auto">
            <a:xfrm>
              <a:off x="2558" y="1457"/>
              <a:ext cx="68" cy="393"/>
            </a:xfrm>
            <a:custGeom>
              <a:avLst/>
              <a:gdLst>
                <a:gd name="T0" fmla="*/ 0 w 68"/>
                <a:gd name="T1" fmla="*/ 2 h 393"/>
                <a:gd name="T2" fmla="*/ 13 w 68"/>
                <a:gd name="T3" fmla="*/ 95 h 393"/>
                <a:gd name="T4" fmla="*/ 24 w 68"/>
                <a:gd name="T5" fmla="*/ 191 h 393"/>
                <a:gd name="T6" fmla="*/ 37 w 68"/>
                <a:gd name="T7" fmla="*/ 284 h 393"/>
                <a:gd name="T8" fmla="*/ 55 w 68"/>
                <a:gd name="T9" fmla="*/ 380 h 393"/>
                <a:gd name="T10" fmla="*/ 58 w 68"/>
                <a:gd name="T11" fmla="*/ 384 h 393"/>
                <a:gd name="T12" fmla="*/ 61 w 68"/>
                <a:gd name="T13" fmla="*/ 391 h 393"/>
                <a:gd name="T14" fmla="*/ 65 w 68"/>
                <a:gd name="T15" fmla="*/ 393 h 393"/>
                <a:gd name="T16" fmla="*/ 68 w 68"/>
                <a:gd name="T17" fmla="*/ 391 h 393"/>
                <a:gd name="T18" fmla="*/ 55 w 68"/>
                <a:gd name="T19" fmla="*/ 295 h 393"/>
                <a:gd name="T20" fmla="*/ 41 w 68"/>
                <a:gd name="T21" fmla="*/ 200 h 393"/>
                <a:gd name="T22" fmla="*/ 24 w 68"/>
                <a:gd name="T23" fmla="*/ 104 h 393"/>
                <a:gd name="T24" fmla="*/ 10 w 68"/>
                <a:gd name="T25" fmla="*/ 8 h 393"/>
                <a:gd name="T26" fmla="*/ 10 w 68"/>
                <a:gd name="T27" fmla="*/ 6 h 393"/>
                <a:gd name="T28" fmla="*/ 7 w 68"/>
                <a:gd name="T29" fmla="*/ 2 h 393"/>
                <a:gd name="T30" fmla="*/ 0 w 68"/>
                <a:gd name="T31" fmla="*/ 0 h 393"/>
                <a:gd name="T32" fmla="*/ 0 w 68"/>
                <a:gd name="T33" fmla="*/ 2 h 393"/>
                <a:gd name="T34" fmla="*/ 0 w 68"/>
                <a:gd name="T35" fmla="*/ 2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393">
                  <a:moveTo>
                    <a:pt x="0" y="2"/>
                  </a:moveTo>
                  <a:lnTo>
                    <a:pt x="13" y="95"/>
                  </a:lnTo>
                  <a:lnTo>
                    <a:pt x="24" y="191"/>
                  </a:lnTo>
                  <a:lnTo>
                    <a:pt x="37" y="284"/>
                  </a:lnTo>
                  <a:lnTo>
                    <a:pt x="55" y="380"/>
                  </a:lnTo>
                  <a:lnTo>
                    <a:pt x="58" y="384"/>
                  </a:lnTo>
                  <a:lnTo>
                    <a:pt x="61" y="391"/>
                  </a:lnTo>
                  <a:lnTo>
                    <a:pt x="65" y="393"/>
                  </a:lnTo>
                  <a:lnTo>
                    <a:pt x="68" y="391"/>
                  </a:lnTo>
                  <a:lnTo>
                    <a:pt x="55" y="295"/>
                  </a:lnTo>
                  <a:lnTo>
                    <a:pt x="41" y="200"/>
                  </a:lnTo>
                  <a:lnTo>
                    <a:pt x="24" y="104"/>
                  </a:lnTo>
                  <a:lnTo>
                    <a:pt x="10" y="8"/>
                  </a:lnTo>
                  <a:lnTo>
                    <a:pt x="10" y="6"/>
                  </a:lnTo>
                  <a:lnTo>
                    <a:pt x="7"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3"/>
            <p:cNvSpPr>
              <a:spLocks/>
            </p:cNvSpPr>
            <p:nvPr/>
          </p:nvSpPr>
          <p:spPr bwMode="auto">
            <a:xfrm>
              <a:off x="3052" y="1402"/>
              <a:ext cx="51" cy="563"/>
            </a:xfrm>
            <a:custGeom>
              <a:avLst/>
              <a:gdLst>
                <a:gd name="T0" fmla="*/ 17 w 51"/>
                <a:gd name="T1" fmla="*/ 5 h 563"/>
                <a:gd name="T2" fmla="*/ 17 w 51"/>
                <a:gd name="T3" fmla="*/ 139 h 563"/>
                <a:gd name="T4" fmla="*/ 17 w 51"/>
                <a:gd name="T5" fmla="*/ 272 h 563"/>
                <a:gd name="T6" fmla="*/ 10 w 51"/>
                <a:gd name="T7" fmla="*/ 407 h 563"/>
                <a:gd name="T8" fmla="*/ 0 w 51"/>
                <a:gd name="T9" fmla="*/ 541 h 563"/>
                <a:gd name="T10" fmla="*/ 3 w 51"/>
                <a:gd name="T11" fmla="*/ 548 h 563"/>
                <a:gd name="T12" fmla="*/ 10 w 51"/>
                <a:gd name="T13" fmla="*/ 557 h 563"/>
                <a:gd name="T14" fmla="*/ 17 w 51"/>
                <a:gd name="T15" fmla="*/ 563 h 563"/>
                <a:gd name="T16" fmla="*/ 24 w 51"/>
                <a:gd name="T17" fmla="*/ 561 h 563"/>
                <a:gd name="T18" fmla="*/ 44 w 51"/>
                <a:gd name="T19" fmla="*/ 426 h 563"/>
                <a:gd name="T20" fmla="*/ 51 w 51"/>
                <a:gd name="T21" fmla="*/ 289 h 563"/>
                <a:gd name="T22" fmla="*/ 48 w 51"/>
                <a:gd name="T23" fmla="*/ 155 h 563"/>
                <a:gd name="T24" fmla="*/ 44 w 51"/>
                <a:gd name="T25" fmla="*/ 18 h 563"/>
                <a:gd name="T26" fmla="*/ 41 w 51"/>
                <a:gd name="T27" fmla="*/ 11 h 563"/>
                <a:gd name="T28" fmla="*/ 30 w 51"/>
                <a:gd name="T29" fmla="*/ 3 h 563"/>
                <a:gd name="T30" fmla="*/ 20 w 51"/>
                <a:gd name="T31" fmla="*/ 0 h 563"/>
                <a:gd name="T32" fmla="*/ 17 w 51"/>
                <a:gd name="T33" fmla="*/ 5 h 563"/>
                <a:gd name="T34" fmla="*/ 17 w 51"/>
                <a:gd name="T35" fmla="*/ 5 h 5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563">
                  <a:moveTo>
                    <a:pt x="17" y="5"/>
                  </a:moveTo>
                  <a:lnTo>
                    <a:pt x="17" y="139"/>
                  </a:lnTo>
                  <a:lnTo>
                    <a:pt x="17" y="272"/>
                  </a:lnTo>
                  <a:lnTo>
                    <a:pt x="10" y="407"/>
                  </a:lnTo>
                  <a:lnTo>
                    <a:pt x="0" y="541"/>
                  </a:lnTo>
                  <a:lnTo>
                    <a:pt x="3" y="548"/>
                  </a:lnTo>
                  <a:lnTo>
                    <a:pt x="10" y="557"/>
                  </a:lnTo>
                  <a:lnTo>
                    <a:pt x="17" y="563"/>
                  </a:lnTo>
                  <a:lnTo>
                    <a:pt x="24" y="561"/>
                  </a:lnTo>
                  <a:lnTo>
                    <a:pt x="44" y="426"/>
                  </a:lnTo>
                  <a:lnTo>
                    <a:pt x="51" y="289"/>
                  </a:lnTo>
                  <a:lnTo>
                    <a:pt x="48" y="155"/>
                  </a:lnTo>
                  <a:lnTo>
                    <a:pt x="44" y="18"/>
                  </a:lnTo>
                  <a:lnTo>
                    <a:pt x="41" y="11"/>
                  </a:lnTo>
                  <a:lnTo>
                    <a:pt x="30" y="3"/>
                  </a:lnTo>
                  <a:lnTo>
                    <a:pt x="20" y="0"/>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4"/>
            <p:cNvSpPr>
              <a:spLocks/>
            </p:cNvSpPr>
            <p:nvPr/>
          </p:nvSpPr>
          <p:spPr bwMode="auto">
            <a:xfrm>
              <a:off x="2568" y="1442"/>
              <a:ext cx="628" cy="30"/>
            </a:xfrm>
            <a:custGeom>
              <a:avLst/>
              <a:gdLst>
                <a:gd name="T0" fmla="*/ 24 w 628"/>
                <a:gd name="T1" fmla="*/ 26 h 30"/>
                <a:gd name="T2" fmla="*/ 69 w 628"/>
                <a:gd name="T3" fmla="*/ 26 h 30"/>
                <a:gd name="T4" fmla="*/ 113 w 628"/>
                <a:gd name="T5" fmla="*/ 23 h 30"/>
                <a:gd name="T6" fmla="*/ 158 w 628"/>
                <a:gd name="T7" fmla="*/ 23 h 30"/>
                <a:gd name="T8" fmla="*/ 206 w 628"/>
                <a:gd name="T9" fmla="*/ 21 h 30"/>
                <a:gd name="T10" fmla="*/ 250 w 628"/>
                <a:gd name="T11" fmla="*/ 21 h 30"/>
                <a:gd name="T12" fmla="*/ 295 w 628"/>
                <a:gd name="T13" fmla="*/ 19 h 30"/>
                <a:gd name="T14" fmla="*/ 340 w 628"/>
                <a:gd name="T15" fmla="*/ 21 h 30"/>
                <a:gd name="T16" fmla="*/ 384 w 628"/>
                <a:gd name="T17" fmla="*/ 21 h 30"/>
                <a:gd name="T18" fmla="*/ 415 w 628"/>
                <a:gd name="T19" fmla="*/ 23 h 30"/>
                <a:gd name="T20" fmla="*/ 446 w 628"/>
                <a:gd name="T21" fmla="*/ 26 h 30"/>
                <a:gd name="T22" fmla="*/ 477 w 628"/>
                <a:gd name="T23" fmla="*/ 26 h 30"/>
                <a:gd name="T24" fmla="*/ 504 w 628"/>
                <a:gd name="T25" fmla="*/ 28 h 30"/>
                <a:gd name="T26" fmla="*/ 535 w 628"/>
                <a:gd name="T27" fmla="*/ 28 h 30"/>
                <a:gd name="T28" fmla="*/ 566 w 628"/>
                <a:gd name="T29" fmla="*/ 30 h 30"/>
                <a:gd name="T30" fmla="*/ 593 w 628"/>
                <a:gd name="T31" fmla="*/ 30 h 30"/>
                <a:gd name="T32" fmla="*/ 624 w 628"/>
                <a:gd name="T33" fmla="*/ 28 h 30"/>
                <a:gd name="T34" fmla="*/ 628 w 628"/>
                <a:gd name="T35" fmla="*/ 26 h 30"/>
                <a:gd name="T36" fmla="*/ 621 w 628"/>
                <a:gd name="T37" fmla="*/ 19 h 30"/>
                <a:gd name="T38" fmla="*/ 610 w 628"/>
                <a:gd name="T39" fmla="*/ 15 h 30"/>
                <a:gd name="T40" fmla="*/ 600 w 628"/>
                <a:gd name="T41" fmla="*/ 13 h 30"/>
                <a:gd name="T42" fmla="*/ 566 w 628"/>
                <a:gd name="T43" fmla="*/ 10 h 30"/>
                <a:gd name="T44" fmla="*/ 532 w 628"/>
                <a:gd name="T45" fmla="*/ 8 h 30"/>
                <a:gd name="T46" fmla="*/ 494 w 628"/>
                <a:gd name="T47" fmla="*/ 6 h 30"/>
                <a:gd name="T48" fmla="*/ 460 w 628"/>
                <a:gd name="T49" fmla="*/ 4 h 30"/>
                <a:gd name="T50" fmla="*/ 425 w 628"/>
                <a:gd name="T51" fmla="*/ 4 h 30"/>
                <a:gd name="T52" fmla="*/ 388 w 628"/>
                <a:gd name="T53" fmla="*/ 2 h 30"/>
                <a:gd name="T54" fmla="*/ 353 w 628"/>
                <a:gd name="T55" fmla="*/ 0 h 30"/>
                <a:gd name="T56" fmla="*/ 319 w 628"/>
                <a:gd name="T57" fmla="*/ 0 h 30"/>
                <a:gd name="T58" fmla="*/ 278 w 628"/>
                <a:gd name="T59" fmla="*/ 0 h 30"/>
                <a:gd name="T60" fmla="*/ 237 w 628"/>
                <a:gd name="T61" fmla="*/ 0 h 30"/>
                <a:gd name="T62" fmla="*/ 199 w 628"/>
                <a:gd name="T63" fmla="*/ 2 h 30"/>
                <a:gd name="T64" fmla="*/ 161 w 628"/>
                <a:gd name="T65" fmla="*/ 4 h 30"/>
                <a:gd name="T66" fmla="*/ 120 w 628"/>
                <a:gd name="T67" fmla="*/ 6 h 30"/>
                <a:gd name="T68" fmla="*/ 82 w 628"/>
                <a:gd name="T69" fmla="*/ 8 h 30"/>
                <a:gd name="T70" fmla="*/ 45 w 628"/>
                <a:gd name="T71" fmla="*/ 13 h 30"/>
                <a:gd name="T72" fmla="*/ 3 w 628"/>
                <a:gd name="T73" fmla="*/ 15 h 30"/>
                <a:gd name="T74" fmla="*/ 0 w 628"/>
                <a:gd name="T75" fmla="*/ 17 h 30"/>
                <a:gd name="T76" fmla="*/ 7 w 628"/>
                <a:gd name="T77" fmla="*/ 19 h 30"/>
                <a:gd name="T78" fmla="*/ 17 w 628"/>
                <a:gd name="T79" fmla="*/ 23 h 30"/>
                <a:gd name="T80" fmla="*/ 24 w 628"/>
                <a:gd name="T81" fmla="*/ 26 h 30"/>
                <a:gd name="T82" fmla="*/ 24 w 628"/>
                <a:gd name="T83" fmla="*/ 26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28" h="30">
                  <a:moveTo>
                    <a:pt x="24" y="26"/>
                  </a:moveTo>
                  <a:lnTo>
                    <a:pt x="69" y="26"/>
                  </a:lnTo>
                  <a:lnTo>
                    <a:pt x="113" y="23"/>
                  </a:lnTo>
                  <a:lnTo>
                    <a:pt x="158" y="23"/>
                  </a:lnTo>
                  <a:lnTo>
                    <a:pt x="206" y="21"/>
                  </a:lnTo>
                  <a:lnTo>
                    <a:pt x="250" y="21"/>
                  </a:lnTo>
                  <a:lnTo>
                    <a:pt x="295" y="19"/>
                  </a:lnTo>
                  <a:lnTo>
                    <a:pt x="340" y="21"/>
                  </a:lnTo>
                  <a:lnTo>
                    <a:pt x="384" y="21"/>
                  </a:lnTo>
                  <a:lnTo>
                    <a:pt x="415" y="23"/>
                  </a:lnTo>
                  <a:lnTo>
                    <a:pt x="446" y="26"/>
                  </a:lnTo>
                  <a:lnTo>
                    <a:pt x="477" y="26"/>
                  </a:lnTo>
                  <a:lnTo>
                    <a:pt x="504" y="28"/>
                  </a:lnTo>
                  <a:lnTo>
                    <a:pt x="535" y="28"/>
                  </a:lnTo>
                  <a:lnTo>
                    <a:pt x="566" y="30"/>
                  </a:lnTo>
                  <a:lnTo>
                    <a:pt x="593" y="30"/>
                  </a:lnTo>
                  <a:lnTo>
                    <a:pt x="624" y="28"/>
                  </a:lnTo>
                  <a:lnTo>
                    <a:pt x="628" y="26"/>
                  </a:lnTo>
                  <a:lnTo>
                    <a:pt x="621" y="19"/>
                  </a:lnTo>
                  <a:lnTo>
                    <a:pt x="610" y="15"/>
                  </a:lnTo>
                  <a:lnTo>
                    <a:pt x="600" y="13"/>
                  </a:lnTo>
                  <a:lnTo>
                    <a:pt x="566" y="10"/>
                  </a:lnTo>
                  <a:lnTo>
                    <a:pt x="532" y="8"/>
                  </a:lnTo>
                  <a:lnTo>
                    <a:pt x="494" y="6"/>
                  </a:lnTo>
                  <a:lnTo>
                    <a:pt x="460" y="4"/>
                  </a:lnTo>
                  <a:lnTo>
                    <a:pt x="425" y="4"/>
                  </a:lnTo>
                  <a:lnTo>
                    <a:pt x="388" y="2"/>
                  </a:lnTo>
                  <a:lnTo>
                    <a:pt x="353" y="0"/>
                  </a:lnTo>
                  <a:lnTo>
                    <a:pt x="319" y="0"/>
                  </a:lnTo>
                  <a:lnTo>
                    <a:pt x="278" y="0"/>
                  </a:lnTo>
                  <a:lnTo>
                    <a:pt x="237" y="0"/>
                  </a:lnTo>
                  <a:lnTo>
                    <a:pt x="199" y="2"/>
                  </a:lnTo>
                  <a:lnTo>
                    <a:pt x="161" y="4"/>
                  </a:lnTo>
                  <a:lnTo>
                    <a:pt x="120" y="6"/>
                  </a:lnTo>
                  <a:lnTo>
                    <a:pt x="82" y="8"/>
                  </a:lnTo>
                  <a:lnTo>
                    <a:pt x="45" y="13"/>
                  </a:lnTo>
                  <a:lnTo>
                    <a:pt x="3" y="15"/>
                  </a:lnTo>
                  <a:lnTo>
                    <a:pt x="0" y="17"/>
                  </a:lnTo>
                  <a:lnTo>
                    <a:pt x="7" y="19"/>
                  </a:lnTo>
                  <a:lnTo>
                    <a:pt x="17" y="23"/>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5"/>
            <p:cNvSpPr>
              <a:spLocks/>
            </p:cNvSpPr>
            <p:nvPr/>
          </p:nvSpPr>
          <p:spPr bwMode="auto">
            <a:xfrm>
              <a:off x="2825" y="1448"/>
              <a:ext cx="48" cy="456"/>
            </a:xfrm>
            <a:custGeom>
              <a:avLst/>
              <a:gdLst>
                <a:gd name="T0" fmla="*/ 0 w 48"/>
                <a:gd name="T1" fmla="*/ 0 h 456"/>
                <a:gd name="T2" fmla="*/ 21 w 48"/>
                <a:gd name="T3" fmla="*/ 113 h 456"/>
                <a:gd name="T4" fmla="*/ 35 w 48"/>
                <a:gd name="T5" fmla="*/ 226 h 456"/>
                <a:gd name="T6" fmla="*/ 38 w 48"/>
                <a:gd name="T7" fmla="*/ 341 h 456"/>
                <a:gd name="T8" fmla="*/ 41 w 48"/>
                <a:gd name="T9" fmla="*/ 454 h 456"/>
                <a:gd name="T10" fmla="*/ 41 w 48"/>
                <a:gd name="T11" fmla="*/ 456 h 456"/>
                <a:gd name="T12" fmla="*/ 45 w 48"/>
                <a:gd name="T13" fmla="*/ 456 h 456"/>
                <a:gd name="T14" fmla="*/ 48 w 48"/>
                <a:gd name="T15" fmla="*/ 456 h 456"/>
                <a:gd name="T16" fmla="*/ 48 w 48"/>
                <a:gd name="T17" fmla="*/ 456 h 456"/>
                <a:gd name="T18" fmla="*/ 48 w 48"/>
                <a:gd name="T19" fmla="*/ 343 h 456"/>
                <a:gd name="T20" fmla="*/ 45 w 48"/>
                <a:gd name="T21" fmla="*/ 230 h 456"/>
                <a:gd name="T22" fmla="*/ 35 w 48"/>
                <a:gd name="T23" fmla="*/ 117 h 456"/>
                <a:gd name="T24" fmla="*/ 10 w 48"/>
                <a:gd name="T25" fmla="*/ 4 h 456"/>
                <a:gd name="T26" fmla="*/ 10 w 48"/>
                <a:gd name="T27" fmla="*/ 2 h 456"/>
                <a:gd name="T28" fmla="*/ 7 w 48"/>
                <a:gd name="T29" fmla="*/ 2 h 456"/>
                <a:gd name="T30" fmla="*/ 0 w 48"/>
                <a:gd name="T31" fmla="*/ 0 h 456"/>
                <a:gd name="T32" fmla="*/ 0 w 48"/>
                <a:gd name="T33" fmla="*/ 0 h 456"/>
                <a:gd name="T34" fmla="*/ 0 w 48"/>
                <a:gd name="T35" fmla="*/ 0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456">
                  <a:moveTo>
                    <a:pt x="0" y="0"/>
                  </a:moveTo>
                  <a:lnTo>
                    <a:pt x="21" y="113"/>
                  </a:lnTo>
                  <a:lnTo>
                    <a:pt x="35" y="226"/>
                  </a:lnTo>
                  <a:lnTo>
                    <a:pt x="38" y="341"/>
                  </a:lnTo>
                  <a:lnTo>
                    <a:pt x="41" y="454"/>
                  </a:lnTo>
                  <a:lnTo>
                    <a:pt x="41" y="456"/>
                  </a:lnTo>
                  <a:lnTo>
                    <a:pt x="45" y="456"/>
                  </a:lnTo>
                  <a:lnTo>
                    <a:pt x="48" y="456"/>
                  </a:lnTo>
                  <a:lnTo>
                    <a:pt x="48" y="343"/>
                  </a:lnTo>
                  <a:lnTo>
                    <a:pt x="45" y="230"/>
                  </a:lnTo>
                  <a:lnTo>
                    <a:pt x="35" y="117"/>
                  </a:lnTo>
                  <a:lnTo>
                    <a:pt x="10" y="4"/>
                  </a:lnTo>
                  <a:lnTo>
                    <a:pt x="10" y="2"/>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6"/>
            <p:cNvSpPr>
              <a:spLocks/>
            </p:cNvSpPr>
            <p:nvPr/>
          </p:nvSpPr>
          <p:spPr bwMode="auto">
            <a:xfrm>
              <a:off x="2575" y="1722"/>
              <a:ext cx="614" cy="35"/>
            </a:xfrm>
            <a:custGeom>
              <a:avLst/>
              <a:gdLst>
                <a:gd name="T0" fmla="*/ 14 w 614"/>
                <a:gd name="T1" fmla="*/ 19 h 35"/>
                <a:gd name="T2" fmla="*/ 51 w 614"/>
                <a:gd name="T3" fmla="*/ 21 h 35"/>
                <a:gd name="T4" fmla="*/ 89 w 614"/>
                <a:gd name="T5" fmla="*/ 24 h 35"/>
                <a:gd name="T6" fmla="*/ 123 w 614"/>
                <a:gd name="T7" fmla="*/ 26 h 35"/>
                <a:gd name="T8" fmla="*/ 161 w 614"/>
                <a:gd name="T9" fmla="*/ 28 h 35"/>
                <a:gd name="T10" fmla="*/ 199 w 614"/>
                <a:gd name="T11" fmla="*/ 30 h 35"/>
                <a:gd name="T12" fmla="*/ 236 w 614"/>
                <a:gd name="T13" fmla="*/ 32 h 35"/>
                <a:gd name="T14" fmla="*/ 274 w 614"/>
                <a:gd name="T15" fmla="*/ 32 h 35"/>
                <a:gd name="T16" fmla="*/ 312 w 614"/>
                <a:gd name="T17" fmla="*/ 35 h 35"/>
                <a:gd name="T18" fmla="*/ 350 w 614"/>
                <a:gd name="T19" fmla="*/ 35 h 35"/>
                <a:gd name="T20" fmla="*/ 387 w 614"/>
                <a:gd name="T21" fmla="*/ 35 h 35"/>
                <a:gd name="T22" fmla="*/ 425 w 614"/>
                <a:gd name="T23" fmla="*/ 35 h 35"/>
                <a:gd name="T24" fmla="*/ 463 w 614"/>
                <a:gd name="T25" fmla="*/ 35 h 35"/>
                <a:gd name="T26" fmla="*/ 501 w 614"/>
                <a:gd name="T27" fmla="*/ 35 h 35"/>
                <a:gd name="T28" fmla="*/ 535 w 614"/>
                <a:gd name="T29" fmla="*/ 32 h 35"/>
                <a:gd name="T30" fmla="*/ 573 w 614"/>
                <a:gd name="T31" fmla="*/ 32 h 35"/>
                <a:gd name="T32" fmla="*/ 610 w 614"/>
                <a:gd name="T33" fmla="*/ 30 h 35"/>
                <a:gd name="T34" fmla="*/ 614 w 614"/>
                <a:gd name="T35" fmla="*/ 28 h 35"/>
                <a:gd name="T36" fmla="*/ 610 w 614"/>
                <a:gd name="T37" fmla="*/ 21 h 35"/>
                <a:gd name="T38" fmla="*/ 603 w 614"/>
                <a:gd name="T39" fmla="*/ 15 h 35"/>
                <a:gd name="T40" fmla="*/ 597 w 614"/>
                <a:gd name="T41" fmla="*/ 13 h 35"/>
                <a:gd name="T42" fmla="*/ 559 w 614"/>
                <a:gd name="T43" fmla="*/ 11 h 35"/>
                <a:gd name="T44" fmla="*/ 521 w 614"/>
                <a:gd name="T45" fmla="*/ 11 h 35"/>
                <a:gd name="T46" fmla="*/ 483 w 614"/>
                <a:gd name="T47" fmla="*/ 8 h 35"/>
                <a:gd name="T48" fmla="*/ 446 w 614"/>
                <a:gd name="T49" fmla="*/ 8 h 35"/>
                <a:gd name="T50" fmla="*/ 408 w 614"/>
                <a:gd name="T51" fmla="*/ 8 h 35"/>
                <a:gd name="T52" fmla="*/ 370 w 614"/>
                <a:gd name="T53" fmla="*/ 8 h 35"/>
                <a:gd name="T54" fmla="*/ 336 w 614"/>
                <a:gd name="T55" fmla="*/ 8 h 35"/>
                <a:gd name="T56" fmla="*/ 298 w 614"/>
                <a:gd name="T57" fmla="*/ 6 h 35"/>
                <a:gd name="T58" fmla="*/ 260 w 614"/>
                <a:gd name="T59" fmla="*/ 6 h 35"/>
                <a:gd name="T60" fmla="*/ 223 w 614"/>
                <a:gd name="T61" fmla="*/ 6 h 35"/>
                <a:gd name="T62" fmla="*/ 185 w 614"/>
                <a:gd name="T63" fmla="*/ 6 h 35"/>
                <a:gd name="T64" fmla="*/ 147 w 614"/>
                <a:gd name="T65" fmla="*/ 4 h 35"/>
                <a:gd name="T66" fmla="*/ 110 w 614"/>
                <a:gd name="T67" fmla="*/ 4 h 35"/>
                <a:gd name="T68" fmla="*/ 72 w 614"/>
                <a:gd name="T69" fmla="*/ 4 h 35"/>
                <a:gd name="T70" fmla="*/ 38 w 614"/>
                <a:gd name="T71" fmla="*/ 2 h 35"/>
                <a:gd name="T72" fmla="*/ 0 w 614"/>
                <a:gd name="T73" fmla="*/ 0 h 35"/>
                <a:gd name="T74" fmla="*/ 0 w 614"/>
                <a:gd name="T75" fmla="*/ 2 h 35"/>
                <a:gd name="T76" fmla="*/ 3 w 614"/>
                <a:gd name="T77" fmla="*/ 8 h 35"/>
                <a:gd name="T78" fmla="*/ 7 w 614"/>
                <a:gd name="T79" fmla="*/ 17 h 35"/>
                <a:gd name="T80" fmla="*/ 14 w 614"/>
                <a:gd name="T81" fmla="*/ 19 h 35"/>
                <a:gd name="T82" fmla="*/ 14 w 614"/>
                <a:gd name="T83" fmla="*/ 19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4" h="35">
                  <a:moveTo>
                    <a:pt x="14" y="19"/>
                  </a:moveTo>
                  <a:lnTo>
                    <a:pt x="51" y="21"/>
                  </a:lnTo>
                  <a:lnTo>
                    <a:pt x="89" y="24"/>
                  </a:lnTo>
                  <a:lnTo>
                    <a:pt x="123" y="26"/>
                  </a:lnTo>
                  <a:lnTo>
                    <a:pt x="161" y="28"/>
                  </a:lnTo>
                  <a:lnTo>
                    <a:pt x="199" y="30"/>
                  </a:lnTo>
                  <a:lnTo>
                    <a:pt x="236" y="32"/>
                  </a:lnTo>
                  <a:lnTo>
                    <a:pt x="274" y="32"/>
                  </a:lnTo>
                  <a:lnTo>
                    <a:pt x="312" y="35"/>
                  </a:lnTo>
                  <a:lnTo>
                    <a:pt x="350" y="35"/>
                  </a:lnTo>
                  <a:lnTo>
                    <a:pt x="387" y="35"/>
                  </a:lnTo>
                  <a:lnTo>
                    <a:pt x="425" y="35"/>
                  </a:lnTo>
                  <a:lnTo>
                    <a:pt x="463" y="35"/>
                  </a:lnTo>
                  <a:lnTo>
                    <a:pt x="501" y="35"/>
                  </a:lnTo>
                  <a:lnTo>
                    <a:pt x="535" y="32"/>
                  </a:lnTo>
                  <a:lnTo>
                    <a:pt x="573" y="32"/>
                  </a:lnTo>
                  <a:lnTo>
                    <a:pt x="610" y="30"/>
                  </a:lnTo>
                  <a:lnTo>
                    <a:pt x="614" y="28"/>
                  </a:lnTo>
                  <a:lnTo>
                    <a:pt x="610" y="21"/>
                  </a:lnTo>
                  <a:lnTo>
                    <a:pt x="603" y="15"/>
                  </a:lnTo>
                  <a:lnTo>
                    <a:pt x="597" y="13"/>
                  </a:lnTo>
                  <a:lnTo>
                    <a:pt x="559" y="11"/>
                  </a:lnTo>
                  <a:lnTo>
                    <a:pt x="521" y="11"/>
                  </a:lnTo>
                  <a:lnTo>
                    <a:pt x="483" y="8"/>
                  </a:lnTo>
                  <a:lnTo>
                    <a:pt x="446" y="8"/>
                  </a:lnTo>
                  <a:lnTo>
                    <a:pt x="408" y="8"/>
                  </a:lnTo>
                  <a:lnTo>
                    <a:pt x="370" y="8"/>
                  </a:lnTo>
                  <a:lnTo>
                    <a:pt x="336" y="8"/>
                  </a:lnTo>
                  <a:lnTo>
                    <a:pt x="298" y="6"/>
                  </a:lnTo>
                  <a:lnTo>
                    <a:pt x="260" y="6"/>
                  </a:lnTo>
                  <a:lnTo>
                    <a:pt x="223" y="6"/>
                  </a:lnTo>
                  <a:lnTo>
                    <a:pt x="185" y="6"/>
                  </a:lnTo>
                  <a:lnTo>
                    <a:pt x="147" y="4"/>
                  </a:lnTo>
                  <a:lnTo>
                    <a:pt x="110" y="4"/>
                  </a:lnTo>
                  <a:lnTo>
                    <a:pt x="72" y="4"/>
                  </a:lnTo>
                  <a:lnTo>
                    <a:pt x="38" y="2"/>
                  </a:lnTo>
                  <a:lnTo>
                    <a:pt x="0" y="0"/>
                  </a:lnTo>
                  <a:lnTo>
                    <a:pt x="0" y="2"/>
                  </a:lnTo>
                  <a:lnTo>
                    <a:pt x="3" y="8"/>
                  </a:lnTo>
                  <a:lnTo>
                    <a:pt x="7" y="17"/>
                  </a:lnTo>
                  <a:lnTo>
                    <a:pt x="1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7"/>
            <p:cNvSpPr>
              <a:spLocks/>
            </p:cNvSpPr>
            <p:nvPr/>
          </p:nvSpPr>
          <p:spPr bwMode="auto">
            <a:xfrm>
              <a:off x="2592" y="1574"/>
              <a:ext cx="538" cy="22"/>
            </a:xfrm>
            <a:custGeom>
              <a:avLst/>
              <a:gdLst>
                <a:gd name="T0" fmla="*/ 14 w 538"/>
                <a:gd name="T1" fmla="*/ 20 h 22"/>
                <a:gd name="T2" fmla="*/ 79 w 538"/>
                <a:gd name="T3" fmla="*/ 20 h 22"/>
                <a:gd name="T4" fmla="*/ 144 w 538"/>
                <a:gd name="T5" fmla="*/ 20 h 22"/>
                <a:gd name="T6" fmla="*/ 209 w 538"/>
                <a:gd name="T7" fmla="*/ 22 h 22"/>
                <a:gd name="T8" fmla="*/ 274 w 538"/>
                <a:gd name="T9" fmla="*/ 22 h 22"/>
                <a:gd name="T10" fmla="*/ 340 w 538"/>
                <a:gd name="T11" fmla="*/ 22 h 22"/>
                <a:gd name="T12" fmla="*/ 405 w 538"/>
                <a:gd name="T13" fmla="*/ 22 h 22"/>
                <a:gd name="T14" fmla="*/ 470 w 538"/>
                <a:gd name="T15" fmla="*/ 22 h 22"/>
                <a:gd name="T16" fmla="*/ 535 w 538"/>
                <a:gd name="T17" fmla="*/ 20 h 22"/>
                <a:gd name="T18" fmla="*/ 538 w 538"/>
                <a:gd name="T19" fmla="*/ 15 h 22"/>
                <a:gd name="T20" fmla="*/ 535 w 538"/>
                <a:gd name="T21" fmla="*/ 11 h 22"/>
                <a:gd name="T22" fmla="*/ 528 w 538"/>
                <a:gd name="T23" fmla="*/ 7 h 22"/>
                <a:gd name="T24" fmla="*/ 521 w 538"/>
                <a:gd name="T25" fmla="*/ 2 h 22"/>
                <a:gd name="T26" fmla="*/ 456 w 538"/>
                <a:gd name="T27" fmla="*/ 0 h 22"/>
                <a:gd name="T28" fmla="*/ 391 w 538"/>
                <a:gd name="T29" fmla="*/ 0 h 22"/>
                <a:gd name="T30" fmla="*/ 326 w 538"/>
                <a:gd name="T31" fmla="*/ 0 h 22"/>
                <a:gd name="T32" fmla="*/ 261 w 538"/>
                <a:gd name="T33" fmla="*/ 0 h 22"/>
                <a:gd name="T34" fmla="*/ 195 w 538"/>
                <a:gd name="T35" fmla="*/ 0 h 22"/>
                <a:gd name="T36" fmla="*/ 130 w 538"/>
                <a:gd name="T37" fmla="*/ 2 h 22"/>
                <a:gd name="T38" fmla="*/ 65 w 538"/>
                <a:gd name="T39" fmla="*/ 2 h 22"/>
                <a:gd name="T40" fmla="*/ 0 w 538"/>
                <a:gd name="T41" fmla="*/ 2 h 22"/>
                <a:gd name="T42" fmla="*/ 0 w 538"/>
                <a:gd name="T43" fmla="*/ 4 h 22"/>
                <a:gd name="T44" fmla="*/ 3 w 538"/>
                <a:gd name="T45" fmla="*/ 11 h 22"/>
                <a:gd name="T46" fmla="*/ 7 w 538"/>
                <a:gd name="T47" fmla="*/ 17 h 22"/>
                <a:gd name="T48" fmla="*/ 14 w 538"/>
                <a:gd name="T49" fmla="*/ 20 h 22"/>
                <a:gd name="T50" fmla="*/ 14 w 538"/>
                <a:gd name="T51" fmla="*/ 2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8" h="22">
                  <a:moveTo>
                    <a:pt x="14" y="20"/>
                  </a:moveTo>
                  <a:lnTo>
                    <a:pt x="79" y="20"/>
                  </a:lnTo>
                  <a:lnTo>
                    <a:pt x="144" y="20"/>
                  </a:lnTo>
                  <a:lnTo>
                    <a:pt x="209" y="22"/>
                  </a:lnTo>
                  <a:lnTo>
                    <a:pt x="274" y="22"/>
                  </a:lnTo>
                  <a:lnTo>
                    <a:pt x="340" y="22"/>
                  </a:lnTo>
                  <a:lnTo>
                    <a:pt x="405" y="22"/>
                  </a:lnTo>
                  <a:lnTo>
                    <a:pt x="470" y="22"/>
                  </a:lnTo>
                  <a:lnTo>
                    <a:pt x="535" y="20"/>
                  </a:lnTo>
                  <a:lnTo>
                    <a:pt x="538" y="15"/>
                  </a:lnTo>
                  <a:lnTo>
                    <a:pt x="535" y="11"/>
                  </a:lnTo>
                  <a:lnTo>
                    <a:pt x="528" y="7"/>
                  </a:lnTo>
                  <a:lnTo>
                    <a:pt x="521" y="2"/>
                  </a:lnTo>
                  <a:lnTo>
                    <a:pt x="456" y="0"/>
                  </a:lnTo>
                  <a:lnTo>
                    <a:pt x="391" y="0"/>
                  </a:lnTo>
                  <a:lnTo>
                    <a:pt x="326" y="0"/>
                  </a:lnTo>
                  <a:lnTo>
                    <a:pt x="261" y="0"/>
                  </a:lnTo>
                  <a:lnTo>
                    <a:pt x="195" y="0"/>
                  </a:lnTo>
                  <a:lnTo>
                    <a:pt x="130" y="2"/>
                  </a:lnTo>
                  <a:lnTo>
                    <a:pt x="65" y="2"/>
                  </a:lnTo>
                  <a:lnTo>
                    <a:pt x="0" y="2"/>
                  </a:lnTo>
                  <a:lnTo>
                    <a:pt x="0" y="4"/>
                  </a:lnTo>
                  <a:lnTo>
                    <a:pt x="3" y="11"/>
                  </a:lnTo>
                  <a:lnTo>
                    <a:pt x="7" y="17"/>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8"/>
            <p:cNvSpPr>
              <a:spLocks/>
            </p:cNvSpPr>
            <p:nvPr/>
          </p:nvSpPr>
          <p:spPr bwMode="auto">
            <a:xfrm>
              <a:off x="2451" y="1826"/>
              <a:ext cx="55" cy="104"/>
            </a:xfrm>
            <a:custGeom>
              <a:avLst/>
              <a:gdLst>
                <a:gd name="T0" fmla="*/ 0 w 55"/>
                <a:gd name="T1" fmla="*/ 15 h 104"/>
                <a:gd name="T2" fmla="*/ 11 w 55"/>
                <a:gd name="T3" fmla="*/ 33 h 104"/>
                <a:gd name="T4" fmla="*/ 14 w 55"/>
                <a:gd name="T5" fmla="*/ 50 h 104"/>
                <a:gd name="T6" fmla="*/ 18 w 55"/>
                <a:gd name="T7" fmla="*/ 67 h 104"/>
                <a:gd name="T8" fmla="*/ 21 w 55"/>
                <a:gd name="T9" fmla="*/ 85 h 104"/>
                <a:gd name="T10" fmla="*/ 24 w 55"/>
                <a:gd name="T11" fmla="*/ 91 h 104"/>
                <a:gd name="T12" fmla="*/ 35 w 55"/>
                <a:gd name="T13" fmla="*/ 98 h 104"/>
                <a:gd name="T14" fmla="*/ 42 w 55"/>
                <a:gd name="T15" fmla="*/ 104 h 104"/>
                <a:gd name="T16" fmla="*/ 52 w 55"/>
                <a:gd name="T17" fmla="*/ 100 h 104"/>
                <a:gd name="T18" fmla="*/ 55 w 55"/>
                <a:gd name="T19" fmla="*/ 78 h 104"/>
                <a:gd name="T20" fmla="*/ 52 w 55"/>
                <a:gd name="T21" fmla="*/ 54 h 104"/>
                <a:gd name="T22" fmla="*/ 42 w 55"/>
                <a:gd name="T23" fmla="*/ 33 h 104"/>
                <a:gd name="T24" fmla="*/ 28 w 55"/>
                <a:gd name="T25" fmla="*/ 13 h 104"/>
                <a:gd name="T26" fmla="*/ 24 w 55"/>
                <a:gd name="T27" fmla="*/ 9 h 104"/>
                <a:gd name="T28" fmla="*/ 21 w 55"/>
                <a:gd name="T29" fmla="*/ 4 h 104"/>
                <a:gd name="T30" fmla="*/ 14 w 55"/>
                <a:gd name="T31" fmla="*/ 2 h 104"/>
                <a:gd name="T32" fmla="*/ 7 w 55"/>
                <a:gd name="T33" fmla="*/ 0 h 104"/>
                <a:gd name="T34" fmla="*/ 0 w 55"/>
                <a:gd name="T35" fmla="*/ 2 h 104"/>
                <a:gd name="T36" fmla="*/ 0 w 55"/>
                <a:gd name="T37" fmla="*/ 7 h 104"/>
                <a:gd name="T38" fmla="*/ 0 w 55"/>
                <a:gd name="T39" fmla="*/ 11 h 104"/>
                <a:gd name="T40" fmla="*/ 0 w 55"/>
                <a:gd name="T41" fmla="*/ 15 h 104"/>
                <a:gd name="T42" fmla="*/ 0 w 55"/>
                <a:gd name="T43" fmla="*/ 15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104">
                  <a:moveTo>
                    <a:pt x="0" y="15"/>
                  </a:moveTo>
                  <a:lnTo>
                    <a:pt x="11" y="33"/>
                  </a:lnTo>
                  <a:lnTo>
                    <a:pt x="14" y="50"/>
                  </a:lnTo>
                  <a:lnTo>
                    <a:pt x="18" y="67"/>
                  </a:lnTo>
                  <a:lnTo>
                    <a:pt x="21" y="85"/>
                  </a:lnTo>
                  <a:lnTo>
                    <a:pt x="24" y="91"/>
                  </a:lnTo>
                  <a:lnTo>
                    <a:pt x="35" y="98"/>
                  </a:lnTo>
                  <a:lnTo>
                    <a:pt x="42" y="104"/>
                  </a:lnTo>
                  <a:lnTo>
                    <a:pt x="52" y="100"/>
                  </a:lnTo>
                  <a:lnTo>
                    <a:pt x="55" y="78"/>
                  </a:lnTo>
                  <a:lnTo>
                    <a:pt x="52" y="54"/>
                  </a:lnTo>
                  <a:lnTo>
                    <a:pt x="42" y="33"/>
                  </a:lnTo>
                  <a:lnTo>
                    <a:pt x="28" y="13"/>
                  </a:lnTo>
                  <a:lnTo>
                    <a:pt x="24" y="9"/>
                  </a:lnTo>
                  <a:lnTo>
                    <a:pt x="21" y="4"/>
                  </a:lnTo>
                  <a:lnTo>
                    <a:pt x="14" y="2"/>
                  </a:lnTo>
                  <a:lnTo>
                    <a:pt x="7" y="0"/>
                  </a:lnTo>
                  <a:lnTo>
                    <a:pt x="0" y="2"/>
                  </a:lnTo>
                  <a:lnTo>
                    <a:pt x="0" y="7"/>
                  </a:lnTo>
                  <a:lnTo>
                    <a:pt x="0" y="11"/>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9"/>
            <p:cNvSpPr>
              <a:spLocks/>
            </p:cNvSpPr>
            <p:nvPr/>
          </p:nvSpPr>
          <p:spPr bwMode="auto">
            <a:xfrm>
              <a:off x="3237" y="1843"/>
              <a:ext cx="41" cy="94"/>
            </a:xfrm>
            <a:custGeom>
              <a:avLst/>
              <a:gdLst>
                <a:gd name="T0" fmla="*/ 0 w 41"/>
                <a:gd name="T1" fmla="*/ 3 h 94"/>
                <a:gd name="T2" fmla="*/ 0 w 41"/>
                <a:gd name="T3" fmla="*/ 22 h 94"/>
                <a:gd name="T4" fmla="*/ 0 w 41"/>
                <a:gd name="T5" fmla="*/ 40 h 94"/>
                <a:gd name="T6" fmla="*/ 0 w 41"/>
                <a:gd name="T7" fmla="*/ 59 h 94"/>
                <a:gd name="T8" fmla="*/ 3 w 41"/>
                <a:gd name="T9" fmla="*/ 79 h 94"/>
                <a:gd name="T10" fmla="*/ 7 w 41"/>
                <a:gd name="T11" fmla="*/ 83 h 94"/>
                <a:gd name="T12" fmla="*/ 20 w 41"/>
                <a:gd name="T13" fmla="*/ 89 h 94"/>
                <a:gd name="T14" fmla="*/ 31 w 41"/>
                <a:gd name="T15" fmla="*/ 94 h 94"/>
                <a:gd name="T16" fmla="*/ 37 w 41"/>
                <a:gd name="T17" fmla="*/ 92 h 94"/>
                <a:gd name="T18" fmla="*/ 41 w 41"/>
                <a:gd name="T19" fmla="*/ 74 h 94"/>
                <a:gd name="T20" fmla="*/ 41 w 41"/>
                <a:gd name="T21" fmla="*/ 55 h 94"/>
                <a:gd name="T22" fmla="*/ 41 w 41"/>
                <a:gd name="T23" fmla="*/ 37 h 94"/>
                <a:gd name="T24" fmla="*/ 37 w 41"/>
                <a:gd name="T25" fmla="*/ 20 h 94"/>
                <a:gd name="T26" fmla="*/ 31 w 41"/>
                <a:gd name="T27" fmla="*/ 11 h 94"/>
                <a:gd name="T28" fmla="*/ 20 w 41"/>
                <a:gd name="T29" fmla="*/ 5 h 94"/>
                <a:gd name="T30" fmla="*/ 7 w 41"/>
                <a:gd name="T31" fmla="*/ 0 h 94"/>
                <a:gd name="T32" fmla="*/ 0 w 41"/>
                <a:gd name="T33" fmla="*/ 3 h 94"/>
                <a:gd name="T34" fmla="*/ 0 w 41"/>
                <a:gd name="T35" fmla="*/ 3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94">
                  <a:moveTo>
                    <a:pt x="0" y="3"/>
                  </a:moveTo>
                  <a:lnTo>
                    <a:pt x="0" y="22"/>
                  </a:lnTo>
                  <a:lnTo>
                    <a:pt x="0" y="40"/>
                  </a:lnTo>
                  <a:lnTo>
                    <a:pt x="0" y="59"/>
                  </a:lnTo>
                  <a:lnTo>
                    <a:pt x="3" y="79"/>
                  </a:lnTo>
                  <a:lnTo>
                    <a:pt x="7" y="83"/>
                  </a:lnTo>
                  <a:lnTo>
                    <a:pt x="20" y="89"/>
                  </a:lnTo>
                  <a:lnTo>
                    <a:pt x="31" y="94"/>
                  </a:lnTo>
                  <a:lnTo>
                    <a:pt x="37" y="92"/>
                  </a:lnTo>
                  <a:lnTo>
                    <a:pt x="41" y="74"/>
                  </a:lnTo>
                  <a:lnTo>
                    <a:pt x="41" y="55"/>
                  </a:lnTo>
                  <a:lnTo>
                    <a:pt x="41" y="37"/>
                  </a:lnTo>
                  <a:lnTo>
                    <a:pt x="37" y="20"/>
                  </a:lnTo>
                  <a:lnTo>
                    <a:pt x="31" y="11"/>
                  </a:lnTo>
                  <a:lnTo>
                    <a:pt x="20" y="5"/>
                  </a:lnTo>
                  <a:lnTo>
                    <a:pt x="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50"/>
            <p:cNvSpPr>
              <a:spLocks/>
            </p:cNvSpPr>
            <p:nvPr/>
          </p:nvSpPr>
          <p:spPr bwMode="auto">
            <a:xfrm>
              <a:off x="2427" y="1919"/>
              <a:ext cx="913" cy="53"/>
            </a:xfrm>
            <a:custGeom>
              <a:avLst/>
              <a:gdLst>
                <a:gd name="T0" fmla="*/ 31 w 913"/>
                <a:gd name="T1" fmla="*/ 35 h 53"/>
                <a:gd name="T2" fmla="*/ 83 w 913"/>
                <a:gd name="T3" fmla="*/ 37 h 53"/>
                <a:gd name="T4" fmla="*/ 134 w 913"/>
                <a:gd name="T5" fmla="*/ 37 h 53"/>
                <a:gd name="T6" fmla="*/ 186 w 913"/>
                <a:gd name="T7" fmla="*/ 40 h 53"/>
                <a:gd name="T8" fmla="*/ 240 w 913"/>
                <a:gd name="T9" fmla="*/ 40 h 53"/>
                <a:gd name="T10" fmla="*/ 292 w 913"/>
                <a:gd name="T11" fmla="*/ 42 h 53"/>
                <a:gd name="T12" fmla="*/ 343 w 913"/>
                <a:gd name="T13" fmla="*/ 42 h 53"/>
                <a:gd name="T14" fmla="*/ 398 w 913"/>
                <a:gd name="T15" fmla="*/ 44 h 53"/>
                <a:gd name="T16" fmla="*/ 450 w 913"/>
                <a:gd name="T17" fmla="*/ 44 h 53"/>
                <a:gd name="T18" fmla="*/ 501 w 913"/>
                <a:gd name="T19" fmla="*/ 46 h 53"/>
                <a:gd name="T20" fmla="*/ 559 w 913"/>
                <a:gd name="T21" fmla="*/ 48 h 53"/>
                <a:gd name="T22" fmla="*/ 618 w 913"/>
                <a:gd name="T23" fmla="*/ 50 h 53"/>
                <a:gd name="T24" fmla="*/ 679 w 913"/>
                <a:gd name="T25" fmla="*/ 53 h 53"/>
                <a:gd name="T26" fmla="*/ 741 w 913"/>
                <a:gd name="T27" fmla="*/ 53 h 53"/>
                <a:gd name="T28" fmla="*/ 799 w 913"/>
                <a:gd name="T29" fmla="*/ 53 h 53"/>
                <a:gd name="T30" fmla="*/ 854 w 913"/>
                <a:gd name="T31" fmla="*/ 46 h 53"/>
                <a:gd name="T32" fmla="*/ 906 w 913"/>
                <a:gd name="T33" fmla="*/ 37 h 53"/>
                <a:gd name="T34" fmla="*/ 913 w 913"/>
                <a:gd name="T35" fmla="*/ 29 h 53"/>
                <a:gd name="T36" fmla="*/ 906 w 913"/>
                <a:gd name="T37" fmla="*/ 18 h 53"/>
                <a:gd name="T38" fmla="*/ 889 w 913"/>
                <a:gd name="T39" fmla="*/ 9 h 53"/>
                <a:gd name="T40" fmla="*/ 875 w 913"/>
                <a:gd name="T41" fmla="*/ 5 h 53"/>
                <a:gd name="T42" fmla="*/ 820 w 913"/>
                <a:gd name="T43" fmla="*/ 3 h 53"/>
                <a:gd name="T44" fmla="*/ 762 w 913"/>
                <a:gd name="T45" fmla="*/ 0 h 53"/>
                <a:gd name="T46" fmla="*/ 707 w 913"/>
                <a:gd name="T47" fmla="*/ 3 h 53"/>
                <a:gd name="T48" fmla="*/ 649 w 913"/>
                <a:gd name="T49" fmla="*/ 3 h 53"/>
                <a:gd name="T50" fmla="*/ 590 w 913"/>
                <a:gd name="T51" fmla="*/ 5 h 53"/>
                <a:gd name="T52" fmla="*/ 535 w 913"/>
                <a:gd name="T53" fmla="*/ 5 h 53"/>
                <a:gd name="T54" fmla="*/ 477 w 913"/>
                <a:gd name="T55" fmla="*/ 7 h 53"/>
                <a:gd name="T56" fmla="*/ 422 w 913"/>
                <a:gd name="T57" fmla="*/ 7 h 53"/>
                <a:gd name="T58" fmla="*/ 371 w 913"/>
                <a:gd name="T59" fmla="*/ 7 h 53"/>
                <a:gd name="T60" fmla="*/ 316 w 913"/>
                <a:gd name="T61" fmla="*/ 7 h 53"/>
                <a:gd name="T62" fmla="*/ 264 w 913"/>
                <a:gd name="T63" fmla="*/ 7 h 53"/>
                <a:gd name="T64" fmla="*/ 213 w 913"/>
                <a:gd name="T65" fmla="*/ 7 h 53"/>
                <a:gd name="T66" fmla="*/ 162 w 913"/>
                <a:gd name="T67" fmla="*/ 7 h 53"/>
                <a:gd name="T68" fmla="*/ 110 w 913"/>
                <a:gd name="T69" fmla="*/ 7 h 53"/>
                <a:gd name="T70" fmla="*/ 55 w 913"/>
                <a:gd name="T71" fmla="*/ 7 h 53"/>
                <a:gd name="T72" fmla="*/ 4 w 913"/>
                <a:gd name="T73" fmla="*/ 7 h 53"/>
                <a:gd name="T74" fmla="*/ 0 w 913"/>
                <a:gd name="T75" fmla="*/ 11 h 53"/>
                <a:gd name="T76" fmla="*/ 7 w 913"/>
                <a:gd name="T77" fmla="*/ 20 h 53"/>
                <a:gd name="T78" fmla="*/ 18 w 913"/>
                <a:gd name="T79" fmla="*/ 31 h 53"/>
                <a:gd name="T80" fmla="*/ 31 w 913"/>
                <a:gd name="T81" fmla="*/ 35 h 53"/>
                <a:gd name="T82" fmla="*/ 31 w 913"/>
                <a:gd name="T83" fmla="*/ 35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3" h="53">
                  <a:moveTo>
                    <a:pt x="31" y="35"/>
                  </a:moveTo>
                  <a:lnTo>
                    <a:pt x="83" y="37"/>
                  </a:lnTo>
                  <a:lnTo>
                    <a:pt x="134" y="37"/>
                  </a:lnTo>
                  <a:lnTo>
                    <a:pt x="186" y="40"/>
                  </a:lnTo>
                  <a:lnTo>
                    <a:pt x="240" y="40"/>
                  </a:lnTo>
                  <a:lnTo>
                    <a:pt x="292" y="42"/>
                  </a:lnTo>
                  <a:lnTo>
                    <a:pt x="343" y="42"/>
                  </a:lnTo>
                  <a:lnTo>
                    <a:pt x="398" y="44"/>
                  </a:lnTo>
                  <a:lnTo>
                    <a:pt x="450" y="44"/>
                  </a:lnTo>
                  <a:lnTo>
                    <a:pt x="501" y="46"/>
                  </a:lnTo>
                  <a:lnTo>
                    <a:pt x="559" y="48"/>
                  </a:lnTo>
                  <a:lnTo>
                    <a:pt x="618" y="50"/>
                  </a:lnTo>
                  <a:lnTo>
                    <a:pt x="679" y="53"/>
                  </a:lnTo>
                  <a:lnTo>
                    <a:pt x="741" y="53"/>
                  </a:lnTo>
                  <a:lnTo>
                    <a:pt x="799" y="53"/>
                  </a:lnTo>
                  <a:lnTo>
                    <a:pt x="854" y="46"/>
                  </a:lnTo>
                  <a:lnTo>
                    <a:pt x="906" y="37"/>
                  </a:lnTo>
                  <a:lnTo>
                    <a:pt x="913" y="29"/>
                  </a:lnTo>
                  <a:lnTo>
                    <a:pt x="906" y="18"/>
                  </a:lnTo>
                  <a:lnTo>
                    <a:pt x="889" y="9"/>
                  </a:lnTo>
                  <a:lnTo>
                    <a:pt x="875" y="5"/>
                  </a:lnTo>
                  <a:lnTo>
                    <a:pt x="820" y="3"/>
                  </a:lnTo>
                  <a:lnTo>
                    <a:pt x="762" y="0"/>
                  </a:lnTo>
                  <a:lnTo>
                    <a:pt x="707" y="3"/>
                  </a:lnTo>
                  <a:lnTo>
                    <a:pt x="649" y="3"/>
                  </a:lnTo>
                  <a:lnTo>
                    <a:pt x="590" y="5"/>
                  </a:lnTo>
                  <a:lnTo>
                    <a:pt x="535" y="5"/>
                  </a:lnTo>
                  <a:lnTo>
                    <a:pt x="477" y="7"/>
                  </a:lnTo>
                  <a:lnTo>
                    <a:pt x="422" y="7"/>
                  </a:lnTo>
                  <a:lnTo>
                    <a:pt x="371" y="7"/>
                  </a:lnTo>
                  <a:lnTo>
                    <a:pt x="316" y="7"/>
                  </a:lnTo>
                  <a:lnTo>
                    <a:pt x="264" y="7"/>
                  </a:lnTo>
                  <a:lnTo>
                    <a:pt x="213" y="7"/>
                  </a:lnTo>
                  <a:lnTo>
                    <a:pt x="162" y="7"/>
                  </a:lnTo>
                  <a:lnTo>
                    <a:pt x="110" y="7"/>
                  </a:lnTo>
                  <a:lnTo>
                    <a:pt x="55" y="7"/>
                  </a:lnTo>
                  <a:lnTo>
                    <a:pt x="4" y="7"/>
                  </a:lnTo>
                  <a:lnTo>
                    <a:pt x="0" y="11"/>
                  </a:lnTo>
                  <a:lnTo>
                    <a:pt x="7" y="20"/>
                  </a:lnTo>
                  <a:lnTo>
                    <a:pt x="18" y="31"/>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51"/>
            <p:cNvSpPr>
              <a:spLocks/>
            </p:cNvSpPr>
            <p:nvPr/>
          </p:nvSpPr>
          <p:spPr bwMode="auto">
            <a:xfrm>
              <a:off x="2383" y="1826"/>
              <a:ext cx="1053" cy="46"/>
            </a:xfrm>
            <a:custGeom>
              <a:avLst/>
              <a:gdLst>
                <a:gd name="T0" fmla="*/ 14 w 1053"/>
                <a:gd name="T1" fmla="*/ 46 h 46"/>
                <a:gd name="T2" fmla="*/ 79 w 1053"/>
                <a:gd name="T3" fmla="*/ 46 h 46"/>
                <a:gd name="T4" fmla="*/ 144 w 1053"/>
                <a:gd name="T5" fmla="*/ 46 h 46"/>
                <a:gd name="T6" fmla="*/ 206 w 1053"/>
                <a:gd name="T7" fmla="*/ 46 h 46"/>
                <a:gd name="T8" fmla="*/ 271 w 1053"/>
                <a:gd name="T9" fmla="*/ 43 h 46"/>
                <a:gd name="T10" fmla="*/ 336 w 1053"/>
                <a:gd name="T11" fmla="*/ 43 h 46"/>
                <a:gd name="T12" fmla="*/ 401 w 1053"/>
                <a:gd name="T13" fmla="*/ 41 h 46"/>
                <a:gd name="T14" fmla="*/ 466 w 1053"/>
                <a:gd name="T15" fmla="*/ 39 h 46"/>
                <a:gd name="T16" fmla="*/ 531 w 1053"/>
                <a:gd name="T17" fmla="*/ 37 h 46"/>
                <a:gd name="T18" fmla="*/ 597 w 1053"/>
                <a:gd name="T19" fmla="*/ 35 h 46"/>
                <a:gd name="T20" fmla="*/ 662 w 1053"/>
                <a:gd name="T21" fmla="*/ 33 h 46"/>
                <a:gd name="T22" fmla="*/ 727 w 1053"/>
                <a:gd name="T23" fmla="*/ 28 h 46"/>
                <a:gd name="T24" fmla="*/ 792 w 1053"/>
                <a:gd name="T25" fmla="*/ 26 h 46"/>
                <a:gd name="T26" fmla="*/ 857 w 1053"/>
                <a:gd name="T27" fmla="*/ 22 h 46"/>
                <a:gd name="T28" fmla="*/ 922 w 1053"/>
                <a:gd name="T29" fmla="*/ 17 h 46"/>
                <a:gd name="T30" fmla="*/ 987 w 1053"/>
                <a:gd name="T31" fmla="*/ 13 h 46"/>
                <a:gd name="T32" fmla="*/ 1053 w 1053"/>
                <a:gd name="T33" fmla="*/ 7 h 46"/>
                <a:gd name="T34" fmla="*/ 1053 w 1053"/>
                <a:gd name="T35" fmla="*/ 7 h 46"/>
                <a:gd name="T36" fmla="*/ 1049 w 1053"/>
                <a:gd name="T37" fmla="*/ 2 h 46"/>
                <a:gd name="T38" fmla="*/ 1046 w 1053"/>
                <a:gd name="T39" fmla="*/ 0 h 46"/>
                <a:gd name="T40" fmla="*/ 1042 w 1053"/>
                <a:gd name="T41" fmla="*/ 0 h 46"/>
                <a:gd name="T42" fmla="*/ 977 w 1053"/>
                <a:gd name="T43" fmla="*/ 2 h 46"/>
                <a:gd name="T44" fmla="*/ 912 w 1053"/>
                <a:gd name="T45" fmla="*/ 7 h 46"/>
                <a:gd name="T46" fmla="*/ 847 w 1053"/>
                <a:gd name="T47" fmla="*/ 9 h 46"/>
                <a:gd name="T48" fmla="*/ 782 w 1053"/>
                <a:gd name="T49" fmla="*/ 13 h 46"/>
                <a:gd name="T50" fmla="*/ 717 w 1053"/>
                <a:gd name="T51" fmla="*/ 15 h 46"/>
                <a:gd name="T52" fmla="*/ 651 w 1053"/>
                <a:gd name="T53" fmla="*/ 20 h 46"/>
                <a:gd name="T54" fmla="*/ 586 w 1053"/>
                <a:gd name="T55" fmla="*/ 22 h 46"/>
                <a:gd name="T56" fmla="*/ 521 w 1053"/>
                <a:gd name="T57" fmla="*/ 24 h 46"/>
                <a:gd name="T58" fmla="*/ 456 w 1053"/>
                <a:gd name="T59" fmla="*/ 26 h 46"/>
                <a:gd name="T60" fmla="*/ 391 w 1053"/>
                <a:gd name="T61" fmla="*/ 28 h 46"/>
                <a:gd name="T62" fmla="*/ 326 w 1053"/>
                <a:gd name="T63" fmla="*/ 30 h 46"/>
                <a:gd name="T64" fmla="*/ 260 w 1053"/>
                <a:gd name="T65" fmla="*/ 33 h 46"/>
                <a:gd name="T66" fmla="*/ 195 w 1053"/>
                <a:gd name="T67" fmla="*/ 33 h 46"/>
                <a:gd name="T68" fmla="*/ 130 w 1053"/>
                <a:gd name="T69" fmla="*/ 35 h 46"/>
                <a:gd name="T70" fmla="*/ 65 w 1053"/>
                <a:gd name="T71" fmla="*/ 35 h 46"/>
                <a:gd name="T72" fmla="*/ 0 w 1053"/>
                <a:gd name="T73" fmla="*/ 35 h 46"/>
                <a:gd name="T74" fmla="*/ 0 w 1053"/>
                <a:gd name="T75" fmla="*/ 37 h 46"/>
                <a:gd name="T76" fmla="*/ 3 w 1053"/>
                <a:gd name="T77" fmla="*/ 39 h 46"/>
                <a:gd name="T78" fmla="*/ 7 w 1053"/>
                <a:gd name="T79" fmla="*/ 43 h 46"/>
                <a:gd name="T80" fmla="*/ 14 w 1053"/>
                <a:gd name="T81" fmla="*/ 46 h 46"/>
                <a:gd name="T82" fmla="*/ 14 w 1053"/>
                <a:gd name="T83" fmla="*/ 46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53" h="46">
                  <a:moveTo>
                    <a:pt x="14" y="46"/>
                  </a:moveTo>
                  <a:lnTo>
                    <a:pt x="79" y="46"/>
                  </a:lnTo>
                  <a:lnTo>
                    <a:pt x="144" y="46"/>
                  </a:lnTo>
                  <a:lnTo>
                    <a:pt x="206" y="46"/>
                  </a:lnTo>
                  <a:lnTo>
                    <a:pt x="271" y="43"/>
                  </a:lnTo>
                  <a:lnTo>
                    <a:pt x="336" y="43"/>
                  </a:lnTo>
                  <a:lnTo>
                    <a:pt x="401" y="41"/>
                  </a:lnTo>
                  <a:lnTo>
                    <a:pt x="466" y="39"/>
                  </a:lnTo>
                  <a:lnTo>
                    <a:pt x="531" y="37"/>
                  </a:lnTo>
                  <a:lnTo>
                    <a:pt x="597" y="35"/>
                  </a:lnTo>
                  <a:lnTo>
                    <a:pt x="662" y="33"/>
                  </a:lnTo>
                  <a:lnTo>
                    <a:pt x="727" y="28"/>
                  </a:lnTo>
                  <a:lnTo>
                    <a:pt x="792" y="26"/>
                  </a:lnTo>
                  <a:lnTo>
                    <a:pt x="857" y="22"/>
                  </a:lnTo>
                  <a:lnTo>
                    <a:pt x="922" y="17"/>
                  </a:lnTo>
                  <a:lnTo>
                    <a:pt x="987" y="13"/>
                  </a:lnTo>
                  <a:lnTo>
                    <a:pt x="1053" y="7"/>
                  </a:lnTo>
                  <a:lnTo>
                    <a:pt x="1049" y="2"/>
                  </a:lnTo>
                  <a:lnTo>
                    <a:pt x="1046" y="0"/>
                  </a:lnTo>
                  <a:lnTo>
                    <a:pt x="1042" y="0"/>
                  </a:lnTo>
                  <a:lnTo>
                    <a:pt x="977" y="2"/>
                  </a:lnTo>
                  <a:lnTo>
                    <a:pt x="912" y="7"/>
                  </a:lnTo>
                  <a:lnTo>
                    <a:pt x="847" y="9"/>
                  </a:lnTo>
                  <a:lnTo>
                    <a:pt x="782" y="13"/>
                  </a:lnTo>
                  <a:lnTo>
                    <a:pt x="717" y="15"/>
                  </a:lnTo>
                  <a:lnTo>
                    <a:pt x="651" y="20"/>
                  </a:lnTo>
                  <a:lnTo>
                    <a:pt x="586" y="22"/>
                  </a:lnTo>
                  <a:lnTo>
                    <a:pt x="521" y="24"/>
                  </a:lnTo>
                  <a:lnTo>
                    <a:pt x="456" y="26"/>
                  </a:lnTo>
                  <a:lnTo>
                    <a:pt x="391" y="28"/>
                  </a:lnTo>
                  <a:lnTo>
                    <a:pt x="326" y="30"/>
                  </a:lnTo>
                  <a:lnTo>
                    <a:pt x="260" y="33"/>
                  </a:lnTo>
                  <a:lnTo>
                    <a:pt x="195" y="33"/>
                  </a:lnTo>
                  <a:lnTo>
                    <a:pt x="130" y="35"/>
                  </a:lnTo>
                  <a:lnTo>
                    <a:pt x="65" y="35"/>
                  </a:lnTo>
                  <a:lnTo>
                    <a:pt x="0" y="35"/>
                  </a:lnTo>
                  <a:lnTo>
                    <a:pt x="0" y="37"/>
                  </a:lnTo>
                  <a:lnTo>
                    <a:pt x="3" y="39"/>
                  </a:lnTo>
                  <a:lnTo>
                    <a:pt x="7" y="43"/>
                  </a:lnTo>
                  <a:lnTo>
                    <a:pt x="1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52"/>
            <p:cNvSpPr>
              <a:spLocks/>
            </p:cNvSpPr>
            <p:nvPr/>
          </p:nvSpPr>
          <p:spPr bwMode="auto">
            <a:xfrm>
              <a:off x="1237" y="2339"/>
              <a:ext cx="162" cy="476"/>
            </a:xfrm>
            <a:custGeom>
              <a:avLst/>
              <a:gdLst>
                <a:gd name="T0" fmla="*/ 0 w 162"/>
                <a:gd name="T1" fmla="*/ 2 h 476"/>
                <a:gd name="T2" fmla="*/ 18 w 162"/>
                <a:gd name="T3" fmla="*/ 61 h 476"/>
                <a:gd name="T4" fmla="*/ 38 w 162"/>
                <a:gd name="T5" fmla="*/ 117 h 476"/>
                <a:gd name="T6" fmla="*/ 55 w 162"/>
                <a:gd name="T7" fmla="*/ 176 h 476"/>
                <a:gd name="T8" fmla="*/ 72 w 162"/>
                <a:gd name="T9" fmla="*/ 232 h 476"/>
                <a:gd name="T10" fmla="*/ 90 w 162"/>
                <a:gd name="T11" fmla="*/ 291 h 476"/>
                <a:gd name="T12" fmla="*/ 110 w 162"/>
                <a:gd name="T13" fmla="*/ 350 h 476"/>
                <a:gd name="T14" fmla="*/ 127 w 162"/>
                <a:gd name="T15" fmla="*/ 406 h 476"/>
                <a:gd name="T16" fmla="*/ 148 w 162"/>
                <a:gd name="T17" fmla="*/ 465 h 476"/>
                <a:gd name="T18" fmla="*/ 151 w 162"/>
                <a:gd name="T19" fmla="*/ 469 h 476"/>
                <a:gd name="T20" fmla="*/ 155 w 162"/>
                <a:gd name="T21" fmla="*/ 473 h 476"/>
                <a:gd name="T22" fmla="*/ 162 w 162"/>
                <a:gd name="T23" fmla="*/ 476 h 476"/>
                <a:gd name="T24" fmla="*/ 162 w 162"/>
                <a:gd name="T25" fmla="*/ 473 h 476"/>
                <a:gd name="T26" fmla="*/ 144 w 162"/>
                <a:gd name="T27" fmla="*/ 415 h 476"/>
                <a:gd name="T28" fmla="*/ 127 w 162"/>
                <a:gd name="T29" fmla="*/ 356 h 476"/>
                <a:gd name="T30" fmla="*/ 110 w 162"/>
                <a:gd name="T31" fmla="*/ 297 h 476"/>
                <a:gd name="T32" fmla="*/ 90 w 162"/>
                <a:gd name="T33" fmla="*/ 241 h 476"/>
                <a:gd name="T34" fmla="*/ 69 w 162"/>
                <a:gd name="T35" fmla="*/ 182 h 476"/>
                <a:gd name="T36" fmla="*/ 52 w 162"/>
                <a:gd name="T37" fmla="*/ 124 h 476"/>
                <a:gd name="T38" fmla="*/ 31 w 162"/>
                <a:gd name="T39" fmla="*/ 67 h 476"/>
                <a:gd name="T40" fmla="*/ 11 w 162"/>
                <a:gd name="T41" fmla="*/ 8 h 476"/>
                <a:gd name="T42" fmla="*/ 11 w 162"/>
                <a:gd name="T43" fmla="*/ 6 h 476"/>
                <a:gd name="T44" fmla="*/ 7 w 162"/>
                <a:gd name="T45" fmla="*/ 2 h 476"/>
                <a:gd name="T46" fmla="*/ 0 w 162"/>
                <a:gd name="T47" fmla="*/ 0 h 476"/>
                <a:gd name="T48" fmla="*/ 0 w 162"/>
                <a:gd name="T49" fmla="*/ 2 h 476"/>
                <a:gd name="T50" fmla="*/ 0 w 162"/>
                <a:gd name="T51" fmla="*/ 2 h 4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2" h="476">
                  <a:moveTo>
                    <a:pt x="0" y="2"/>
                  </a:moveTo>
                  <a:lnTo>
                    <a:pt x="18" y="61"/>
                  </a:lnTo>
                  <a:lnTo>
                    <a:pt x="38" y="117"/>
                  </a:lnTo>
                  <a:lnTo>
                    <a:pt x="55" y="176"/>
                  </a:lnTo>
                  <a:lnTo>
                    <a:pt x="72" y="232"/>
                  </a:lnTo>
                  <a:lnTo>
                    <a:pt x="90" y="291"/>
                  </a:lnTo>
                  <a:lnTo>
                    <a:pt x="110" y="350"/>
                  </a:lnTo>
                  <a:lnTo>
                    <a:pt x="127" y="406"/>
                  </a:lnTo>
                  <a:lnTo>
                    <a:pt x="148" y="465"/>
                  </a:lnTo>
                  <a:lnTo>
                    <a:pt x="151" y="469"/>
                  </a:lnTo>
                  <a:lnTo>
                    <a:pt x="155" y="473"/>
                  </a:lnTo>
                  <a:lnTo>
                    <a:pt x="162" y="476"/>
                  </a:lnTo>
                  <a:lnTo>
                    <a:pt x="162" y="473"/>
                  </a:lnTo>
                  <a:lnTo>
                    <a:pt x="144" y="415"/>
                  </a:lnTo>
                  <a:lnTo>
                    <a:pt x="127" y="356"/>
                  </a:lnTo>
                  <a:lnTo>
                    <a:pt x="110" y="297"/>
                  </a:lnTo>
                  <a:lnTo>
                    <a:pt x="90" y="241"/>
                  </a:lnTo>
                  <a:lnTo>
                    <a:pt x="69" y="182"/>
                  </a:lnTo>
                  <a:lnTo>
                    <a:pt x="52" y="124"/>
                  </a:lnTo>
                  <a:lnTo>
                    <a:pt x="31" y="67"/>
                  </a:lnTo>
                  <a:lnTo>
                    <a:pt x="11" y="8"/>
                  </a:lnTo>
                  <a:lnTo>
                    <a:pt x="11" y="6"/>
                  </a:lnTo>
                  <a:lnTo>
                    <a:pt x="7"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53"/>
            <p:cNvSpPr>
              <a:spLocks/>
            </p:cNvSpPr>
            <p:nvPr/>
          </p:nvSpPr>
          <p:spPr bwMode="auto">
            <a:xfrm>
              <a:off x="1844" y="2269"/>
              <a:ext cx="117" cy="680"/>
            </a:xfrm>
            <a:custGeom>
              <a:avLst/>
              <a:gdLst>
                <a:gd name="T0" fmla="*/ 0 w 117"/>
                <a:gd name="T1" fmla="*/ 5 h 680"/>
                <a:gd name="T2" fmla="*/ 28 w 117"/>
                <a:gd name="T3" fmla="*/ 170 h 680"/>
                <a:gd name="T4" fmla="*/ 55 w 117"/>
                <a:gd name="T5" fmla="*/ 333 h 680"/>
                <a:gd name="T6" fmla="*/ 79 w 117"/>
                <a:gd name="T7" fmla="*/ 498 h 680"/>
                <a:gd name="T8" fmla="*/ 90 w 117"/>
                <a:gd name="T9" fmla="*/ 663 h 680"/>
                <a:gd name="T10" fmla="*/ 93 w 117"/>
                <a:gd name="T11" fmla="*/ 669 h 680"/>
                <a:gd name="T12" fmla="*/ 103 w 117"/>
                <a:gd name="T13" fmla="*/ 678 h 680"/>
                <a:gd name="T14" fmla="*/ 110 w 117"/>
                <a:gd name="T15" fmla="*/ 680 h 680"/>
                <a:gd name="T16" fmla="*/ 114 w 117"/>
                <a:gd name="T17" fmla="*/ 676 h 680"/>
                <a:gd name="T18" fmla="*/ 117 w 117"/>
                <a:gd name="T19" fmla="*/ 593 h 680"/>
                <a:gd name="T20" fmla="*/ 114 w 117"/>
                <a:gd name="T21" fmla="*/ 511 h 680"/>
                <a:gd name="T22" fmla="*/ 103 w 117"/>
                <a:gd name="T23" fmla="*/ 428 h 680"/>
                <a:gd name="T24" fmla="*/ 90 w 117"/>
                <a:gd name="T25" fmla="*/ 348 h 680"/>
                <a:gd name="T26" fmla="*/ 76 w 117"/>
                <a:gd name="T27" fmla="*/ 265 h 680"/>
                <a:gd name="T28" fmla="*/ 59 w 117"/>
                <a:gd name="T29" fmla="*/ 183 h 680"/>
                <a:gd name="T30" fmla="*/ 42 w 117"/>
                <a:gd name="T31" fmla="*/ 102 h 680"/>
                <a:gd name="T32" fmla="*/ 24 w 117"/>
                <a:gd name="T33" fmla="*/ 20 h 680"/>
                <a:gd name="T34" fmla="*/ 21 w 117"/>
                <a:gd name="T35" fmla="*/ 13 h 680"/>
                <a:gd name="T36" fmla="*/ 14 w 117"/>
                <a:gd name="T37" fmla="*/ 5 h 680"/>
                <a:gd name="T38" fmla="*/ 4 w 117"/>
                <a:gd name="T39" fmla="*/ 0 h 680"/>
                <a:gd name="T40" fmla="*/ 0 w 117"/>
                <a:gd name="T41" fmla="*/ 5 h 680"/>
                <a:gd name="T42" fmla="*/ 0 w 117"/>
                <a:gd name="T43" fmla="*/ 5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7" h="680">
                  <a:moveTo>
                    <a:pt x="0" y="5"/>
                  </a:moveTo>
                  <a:lnTo>
                    <a:pt x="28" y="170"/>
                  </a:lnTo>
                  <a:lnTo>
                    <a:pt x="55" y="333"/>
                  </a:lnTo>
                  <a:lnTo>
                    <a:pt x="79" y="498"/>
                  </a:lnTo>
                  <a:lnTo>
                    <a:pt x="90" y="663"/>
                  </a:lnTo>
                  <a:lnTo>
                    <a:pt x="93" y="669"/>
                  </a:lnTo>
                  <a:lnTo>
                    <a:pt x="103" y="678"/>
                  </a:lnTo>
                  <a:lnTo>
                    <a:pt x="110" y="680"/>
                  </a:lnTo>
                  <a:lnTo>
                    <a:pt x="114" y="676"/>
                  </a:lnTo>
                  <a:lnTo>
                    <a:pt x="117" y="593"/>
                  </a:lnTo>
                  <a:lnTo>
                    <a:pt x="114" y="511"/>
                  </a:lnTo>
                  <a:lnTo>
                    <a:pt x="103" y="428"/>
                  </a:lnTo>
                  <a:lnTo>
                    <a:pt x="90" y="348"/>
                  </a:lnTo>
                  <a:lnTo>
                    <a:pt x="76" y="265"/>
                  </a:lnTo>
                  <a:lnTo>
                    <a:pt x="59" y="183"/>
                  </a:lnTo>
                  <a:lnTo>
                    <a:pt x="42" y="102"/>
                  </a:lnTo>
                  <a:lnTo>
                    <a:pt x="24" y="20"/>
                  </a:lnTo>
                  <a:lnTo>
                    <a:pt x="21" y="13"/>
                  </a:lnTo>
                  <a:lnTo>
                    <a:pt x="14" y="5"/>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54"/>
            <p:cNvSpPr>
              <a:spLocks/>
            </p:cNvSpPr>
            <p:nvPr/>
          </p:nvSpPr>
          <p:spPr bwMode="auto">
            <a:xfrm>
              <a:off x="1200" y="2328"/>
              <a:ext cx="747" cy="28"/>
            </a:xfrm>
            <a:custGeom>
              <a:avLst/>
              <a:gdLst>
                <a:gd name="T0" fmla="*/ 27 w 747"/>
                <a:gd name="T1" fmla="*/ 22 h 28"/>
                <a:gd name="T2" fmla="*/ 72 w 747"/>
                <a:gd name="T3" fmla="*/ 22 h 28"/>
                <a:gd name="T4" fmla="*/ 116 w 747"/>
                <a:gd name="T5" fmla="*/ 24 h 28"/>
                <a:gd name="T6" fmla="*/ 161 w 747"/>
                <a:gd name="T7" fmla="*/ 24 h 28"/>
                <a:gd name="T8" fmla="*/ 205 w 747"/>
                <a:gd name="T9" fmla="*/ 26 h 28"/>
                <a:gd name="T10" fmla="*/ 250 w 747"/>
                <a:gd name="T11" fmla="*/ 26 h 28"/>
                <a:gd name="T12" fmla="*/ 295 w 747"/>
                <a:gd name="T13" fmla="*/ 26 h 28"/>
                <a:gd name="T14" fmla="*/ 339 w 747"/>
                <a:gd name="T15" fmla="*/ 26 h 28"/>
                <a:gd name="T16" fmla="*/ 387 w 747"/>
                <a:gd name="T17" fmla="*/ 28 h 28"/>
                <a:gd name="T18" fmla="*/ 432 w 747"/>
                <a:gd name="T19" fmla="*/ 28 h 28"/>
                <a:gd name="T20" fmla="*/ 476 w 747"/>
                <a:gd name="T21" fmla="*/ 28 h 28"/>
                <a:gd name="T22" fmla="*/ 521 w 747"/>
                <a:gd name="T23" fmla="*/ 28 h 28"/>
                <a:gd name="T24" fmla="*/ 566 w 747"/>
                <a:gd name="T25" fmla="*/ 26 h 28"/>
                <a:gd name="T26" fmla="*/ 610 w 747"/>
                <a:gd name="T27" fmla="*/ 26 h 28"/>
                <a:gd name="T28" fmla="*/ 655 w 747"/>
                <a:gd name="T29" fmla="*/ 26 h 28"/>
                <a:gd name="T30" fmla="*/ 699 w 747"/>
                <a:gd name="T31" fmla="*/ 24 h 28"/>
                <a:gd name="T32" fmla="*/ 744 w 747"/>
                <a:gd name="T33" fmla="*/ 22 h 28"/>
                <a:gd name="T34" fmla="*/ 747 w 747"/>
                <a:gd name="T35" fmla="*/ 17 h 28"/>
                <a:gd name="T36" fmla="*/ 744 w 747"/>
                <a:gd name="T37" fmla="*/ 13 h 28"/>
                <a:gd name="T38" fmla="*/ 730 w 747"/>
                <a:gd name="T39" fmla="*/ 6 h 28"/>
                <a:gd name="T40" fmla="*/ 720 w 747"/>
                <a:gd name="T41" fmla="*/ 4 h 28"/>
                <a:gd name="T42" fmla="*/ 675 w 747"/>
                <a:gd name="T43" fmla="*/ 2 h 28"/>
                <a:gd name="T44" fmla="*/ 631 w 747"/>
                <a:gd name="T45" fmla="*/ 2 h 28"/>
                <a:gd name="T46" fmla="*/ 586 w 747"/>
                <a:gd name="T47" fmla="*/ 2 h 28"/>
                <a:gd name="T48" fmla="*/ 542 w 747"/>
                <a:gd name="T49" fmla="*/ 0 h 28"/>
                <a:gd name="T50" fmla="*/ 497 w 747"/>
                <a:gd name="T51" fmla="*/ 2 h 28"/>
                <a:gd name="T52" fmla="*/ 452 w 747"/>
                <a:gd name="T53" fmla="*/ 2 h 28"/>
                <a:gd name="T54" fmla="*/ 408 w 747"/>
                <a:gd name="T55" fmla="*/ 2 h 28"/>
                <a:gd name="T56" fmla="*/ 363 w 747"/>
                <a:gd name="T57" fmla="*/ 2 h 28"/>
                <a:gd name="T58" fmla="*/ 319 w 747"/>
                <a:gd name="T59" fmla="*/ 4 h 28"/>
                <a:gd name="T60" fmla="*/ 274 w 747"/>
                <a:gd name="T61" fmla="*/ 4 h 28"/>
                <a:gd name="T62" fmla="*/ 229 w 747"/>
                <a:gd name="T63" fmla="*/ 6 h 28"/>
                <a:gd name="T64" fmla="*/ 181 w 747"/>
                <a:gd name="T65" fmla="*/ 6 h 28"/>
                <a:gd name="T66" fmla="*/ 137 w 747"/>
                <a:gd name="T67" fmla="*/ 9 h 28"/>
                <a:gd name="T68" fmla="*/ 92 w 747"/>
                <a:gd name="T69" fmla="*/ 9 h 28"/>
                <a:gd name="T70" fmla="*/ 48 w 747"/>
                <a:gd name="T71" fmla="*/ 11 h 28"/>
                <a:gd name="T72" fmla="*/ 3 w 747"/>
                <a:gd name="T73" fmla="*/ 11 h 28"/>
                <a:gd name="T74" fmla="*/ 0 w 747"/>
                <a:gd name="T75" fmla="*/ 13 h 28"/>
                <a:gd name="T76" fmla="*/ 7 w 747"/>
                <a:gd name="T77" fmla="*/ 15 h 28"/>
                <a:gd name="T78" fmla="*/ 17 w 747"/>
                <a:gd name="T79" fmla="*/ 19 h 28"/>
                <a:gd name="T80" fmla="*/ 27 w 747"/>
                <a:gd name="T81" fmla="*/ 22 h 28"/>
                <a:gd name="T82" fmla="*/ 27 w 747"/>
                <a:gd name="T83" fmla="*/ 22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7" h="28">
                  <a:moveTo>
                    <a:pt x="27" y="22"/>
                  </a:moveTo>
                  <a:lnTo>
                    <a:pt x="72" y="22"/>
                  </a:lnTo>
                  <a:lnTo>
                    <a:pt x="116" y="24"/>
                  </a:lnTo>
                  <a:lnTo>
                    <a:pt x="161" y="24"/>
                  </a:lnTo>
                  <a:lnTo>
                    <a:pt x="205" y="26"/>
                  </a:lnTo>
                  <a:lnTo>
                    <a:pt x="250" y="26"/>
                  </a:lnTo>
                  <a:lnTo>
                    <a:pt x="295" y="26"/>
                  </a:lnTo>
                  <a:lnTo>
                    <a:pt x="339" y="26"/>
                  </a:lnTo>
                  <a:lnTo>
                    <a:pt x="387" y="28"/>
                  </a:lnTo>
                  <a:lnTo>
                    <a:pt x="432" y="28"/>
                  </a:lnTo>
                  <a:lnTo>
                    <a:pt x="476" y="28"/>
                  </a:lnTo>
                  <a:lnTo>
                    <a:pt x="521" y="28"/>
                  </a:lnTo>
                  <a:lnTo>
                    <a:pt x="566" y="26"/>
                  </a:lnTo>
                  <a:lnTo>
                    <a:pt x="610" y="26"/>
                  </a:lnTo>
                  <a:lnTo>
                    <a:pt x="655" y="26"/>
                  </a:lnTo>
                  <a:lnTo>
                    <a:pt x="699" y="24"/>
                  </a:lnTo>
                  <a:lnTo>
                    <a:pt x="744" y="22"/>
                  </a:lnTo>
                  <a:lnTo>
                    <a:pt x="747" y="17"/>
                  </a:lnTo>
                  <a:lnTo>
                    <a:pt x="744" y="13"/>
                  </a:lnTo>
                  <a:lnTo>
                    <a:pt x="730" y="6"/>
                  </a:lnTo>
                  <a:lnTo>
                    <a:pt x="720" y="4"/>
                  </a:lnTo>
                  <a:lnTo>
                    <a:pt x="675" y="2"/>
                  </a:lnTo>
                  <a:lnTo>
                    <a:pt x="631" y="2"/>
                  </a:lnTo>
                  <a:lnTo>
                    <a:pt x="586" y="2"/>
                  </a:lnTo>
                  <a:lnTo>
                    <a:pt x="542" y="0"/>
                  </a:lnTo>
                  <a:lnTo>
                    <a:pt x="497" y="2"/>
                  </a:lnTo>
                  <a:lnTo>
                    <a:pt x="452" y="2"/>
                  </a:lnTo>
                  <a:lnTo>
                    <a:pt x="408" y="2"/>
                  </a:lnTo>
                  <a:lnTo>
                    <a:pt x="363" y="2"/>
                  </a:lnTo>
                  <a:lnTo>
                    <a:pt x="319" y="4"/>
                  </a:lnTo>
                  <a:lnTo>
                    <a:pt x="274" y="4"/>
                  </a:lnTo>
                  <a:lnTo>
                    <a:pt x="229" y="6"/>
                  </a:lnTo>
                  <a:lnTo>
                    <a:pt x="181" y="6"/>
                  </a:lnTo>
                  <a:lnTo>
                    <a:pt x="137" y="9"/>
                  </a:lnTo>
                  <a:lnTo>
                    <a:pt x="92" y="9"/>
                  </a:lnTo>
                  <a:lnTo>
                    <a:pt x="48" y="11"/>
                  </a:lnTo>
                  <a:lnTo>
                    <a:pt x="3" y="11"/>
                  </a:lnTo>
                  <a:lnTo>
                    <a:pt x="0" y="13"/>
                  </a:lnTo>
                  <a:lnTo>
                    <a:pt x="7" y="15"/>
                  </a:lnTo>
                  <a:lnTo>
                    <a:pt x="17" y="19"/>
                  </a:lnTo>
                  <a:lnTo>
                    <a:pt x="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5"/>
            <p:cNvSpPr>
              <a:spLocks/>
            </p:cNvSpPr>
            <p:nvPr/>
          </p:nvSpPr>
          <p:spPr bwMode="auto">
            <a:xfrm>
              <a:off x="1560" y="2326"/>
              <a:ext cx="147" cy="556"/>
            </a:xfrm>
            <a:custGeom>
              <a:avLst/>
              <a:gdLst>
                <a:gd name="T0" fmla="*/ 0 w 147"/>
                <a:gd name="T1" fmla="*/ 0 h 556"/>
                <a:gd name="T2" fmla="*/ 27 w 147"/>
                <a:gd name="T3" fmla="*/ 69 h 556"/>
                <a:gd name="T4" fmla="*/ 48 w 147"/>
                <a:gd name="T5" fmla="*/ 137 h 556"/>
                <a:gd name="T6" fmla="*/ 68 w 147"/>
                <a:gd name="T7" fmla="*/ 206 h 556"/>
                <a:gd name="T8" fmla="*/ 85 w 147"/>
                <a:gd name="T9" fmla="*/ 276 h 556"/>
                <a:gd name="T10" fmla="*/ 99 w 147"/>
                <a:gd name="T11" fmla="*/ 343 h 556"/>
                <a:gd name="T12" fmla="*/ 113 w 147"/>
                <a:gd name="T13" fmla="*/ 412 h 556"/>
                <a:gd name="T14" fmla="*/ 127 w 147"/>
                <a:gd name="T15" fmla="*/ 482 h 556"/>
                <a:gd name="T16" fmla="*/ 140 w 147"/>
                <a:gd name="T17" fmla="*/ 552 h 556"/>
                <a:gd name="T18" fmla="*/ 140 w 147"/>
                <a:gd name="T19" fmla="*/ 554 h 556"/>
                <a:gd name="T20" fmla="*/ 144 w 147"/>
                <a:gd name="T21" fmla="*/ 554 h 556"/>
                <a:gd name="T22" fmla="*/ 147 w 147"/>
                <a:gd name="T23" fmla="*/ 556 h 556"/>
                <a:gd name="T24" fmla="*/ 147 w 147"/>
                <a:gd name="T25" fmla="*/ 556 h 556"/>
                <a:gd name="T26" fmla="*/ 137 w 147"/>
                <a:gd name="T27" fmla="*/ 486 h 556"/>
                <a:gd name="T28" fmla="*/ 123 w 147"/>
                <a:gd name="T29" fmla="*/ 417 h 556"/>
                <a:gd name="T30" fmla="*/ 113 w 147"/>
                <a:gd name="T31" fmla="*/ 347 h 556"/>
                <a:gd name="T32" fmla="*/ 96 w 147"/>
                <a:gd name="T33" fmla="*/ 278 h 556"/>
                <a:gd name="T34" fmla="*/ 79 w 147"/>
                <a:gd name="T35" fmla="*/ 208 h 556"/>
                <a:gd name="T36" fmla="*/ 58 w 147"/>
                <a:gd name="T37" fmla="*/ 141 h 556"/>
                <a:gd name="T38" fmla="*/ 37 w 147"/>
                <a:gd name="T39" fmla="*/ 71 h 556"/>
                <a:gd name="T40" fmla="*/ 10 w 147"/>
                <a:gd name="T41" fmla="*/ 4 h 556"/>
                <a:gd name="T42" fmla="*/ 10 w 147"/>
                <a:gd name="T43" fmla="*/ 2 h 556"/>
                <a:gd name="T44" fmla="*/ 7 w 147"/>
                <a:gd name="T45" fmla="*/ 2 h 556"/>
                <a:gd name="T46" fmla="*/ 0 w 147"/>
                <a:gd name="T47" fmla="*/ 0 h 556"/>
                <a:gd name="T48" fmla="*/ 0 w 147"/>
                <a:gd name="T49" fmla="*/ 0 h 556"/>
                <a:gd name="T50" fmla="*/ 0 w 147"/>
                <a:gd name="T51" fmla="*/ 0 h 5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7" h="556">
                  <a:moveTo>
                    <a:pt x="0" y="0"/>
                  </a:moveTo>
                  <a:lnTo>
                    <a:pt x="27" y="69"/>
                  </a:lnTo>
                  <a:lnTo>
                    <a:pt x="48" y="137"/>
                  </a:lnTo>
                  <a:lnTo>
                    <a:pt x="68" y="206"/>
                  </a:lnTo>
                  <a:lnTo>
                    <a:pt x="85" y="276"/>
                  </a:lnTo>
                  <a:lnTo>
                    <a:pt x="99" y="343"/>
                  </a:lnTo>
                  <a:lnTo>
                    <a:pt x="113" y="412"/>
                  </a:lnTo>
                  <a:lnTo>
                    <a:pt x="127" y="482"/>
                  </a:lnTo>
                  <a:lnTo>
                    <a:pt x="140" y="552"/>
                  </a:lnTo>
                  <a:lnTo>
                    <a:pt x="140" y="554"/>
                  </a:lnTo>
                  <a:lnTo>
                    <a:pt x="144" y="554"/>
                  </a:lnTo>
                  <a:lnTo>
                    <a:pt x="147" y="556"/>
                  </a:lnTo>
                  <a:lnTo>
                    <a:pt x="137" y="486"/>
                  </a:lnTo>
                  <a:lnTo>
                    <a:pt x="123" y="417"/>
                  </a:lnTo>
                  <a:lnTo>
                    <a:pt x="113" y="347"/>
                  </a:lnTo>
                  <a:lnTo>
                    <a:pt x="96" y="278"/>
                  </a:lnTo>
                  <a:lnTo>
                    <a:pt x="79" y="208"/>
                  </a:lnTo>
                  <a:lnTo>
                    <a:pt x="58" y="141"/>
                  </a:lnTo>
                  <a:lnTo>
                    <a:pt x="37" y="71"/>
                  </a:lnTo>
                  <a:lnTo>
                    <a:pt x="10" y="4"/>
                  </a:lnTo>
                  <a:lnTo>
                    <a:pt x="10" y="2"/>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6"/>
            <p:cNvSpPr>
              <a:spLocks/>
            </p:cNvSpPr>
            <p:nvPr/>
          </p:nvSpPr>
          <p:spPr bwMode="auto">
            <a:xfrm>
              <a:off x="1313" y="2665"/>
              <a:ext cx="737" cy="32"/>
            </a:xfrm>
            <a:custGeom>
              <a:avLst/>
              <a:gdLst>
                <a:gd name="T0" fmla="*/ 17 w 737"/>
                <a:gd name="T1" fmla="*/ 17 h 32"/>
                <a:gd name="T2" fmla="*/ 62 w 737"/>
                <a:gd name="T3" fmla="*/ 19 h 32"/>
                <a:gd name="T4" fmla="*/ 106 w 737"/>
                <a:gd name="T5" fmla="*/ 21 h 32"/>
                <a:gd name="T6" fmla="*/ 151 w 737"/>
                <a:gd name="T7" fmla="*/ 24 h 32"/>
                <a:gd name="T8" fmla="*/ 195 w 737"/>
                <a:gd name="T9" fmla="*/ 26 h 32"/>
                <a:gd name="T10" fmla="*/ 240 w 737"/>
                <a:gd name="T11" fmla="*/ 28 h 32"/>
                <a:gd name="T12" fmla="*/ 284 w 737"/>
                <a:gd name="T13" fmla="*/ 30 h 32"/>
                <a:gd name="T14" fmla="*/ 329 w 737"/>
                <a:gd name="T15" fmla="*/ 32 h 32"/>
                <a:gd name="T16" fmla="*/ 377 w 737"/>
                <a:gd name="T17" fmla="*/ 32 h 32"/>
                <a:gd name="T18" fmla="*/ 422 w 737"/>
                <a:gd name="T19" fmla="*/ 32 h 32"/>
                <a:gd name="T20" fmla="*/ 466 w 737"/>
                <a:gd name="T21" fmla="*/ 32 h 32"/>
                <a:gd name="T22" fmla="*/ 511 w 737"/>
                <a:gd name="T23" fmla="*/ 32 h 32"/>
                <a:gd name="T24" fmla="*/ 555 w 737"/>
                <a:gd name="T25" fmla="*/ 32 h 32"/>
                <a:gd name="T26" fmla="*/ 603 w 737"/>
                <a:gd name="T27" fmla="*/ 32 h 32"/>
                <a:gd name="T28" fmla="*/ 648 w 737"/>
                <a:gd name="T29" fmla="*/ 32 h 32"/>
                <a:gd name="T30" fmla="*/ 693 w 737"/>
                <a:gd name="T31" fmla="*/ 30 h 32"/>
                <a:gd name="T32" fmla="*/ 737 w 737"/>
                <a:gd name="T33" fmla="*/ 28 h 32"/>
                <a:gd name="T34" fmla="*/ 737 w 737"/>
                <a:gd name="T35" fmla="*/ 26 h 32"/>
                <a:gd name="T36" fmla="*/ 734 w 737"/>
                <a:gd name="T37" fmla="*/ 19 h 32"/>
                <a:gd name="T38" fmla="*/ 727 w 737"/>
                <a:gd name="T39" fmla="*/ 13 h 32"/>
                <a:gd name="T40" fmla="*/ 720 w 737"/>
                <a:gd name="T41" fmla="*/ 10 h 32"/>
                <a:gd name="T42" fmla="*/ 675 w 737"/>
                <a:gd name="T43" fmla="*/ 8 h 32"/>
                <a:gd name="T44" fmla="*/ 631 w 737"/>
                <a:gd name="T45" fmla="*/ 8 h 32"/>
                <a:gd name="T46" fmla="*/ 586 w 737"/>
                <a:gd name="T47" fmla="*/ 6 h 32"/>
                <a:gd name="T48" fmla="*/ 542 w 737"/>
                <a:gd name="T49" fmla="*/ 6 h 32"/>
                <a:gd name="T50" fmla="*/ 497 w 737"/>
                <a:gd name="T51" fmla="*/ 6 h 32"/>
                <a:gd name="T52" fmla="*/ 453 w 737"/>
                <a:gd name="T53" fmla="*/ 6 h 32"/>
                <a:gd name="T54" fmla="*/ 408 w 737"/>
                <a:gd name="T55" fmla="*/ 6 h 32"/>
                <a:gd name="T56" fmla="*/ 363 w 737"/>
                <a:gd name="T57" fmla="*/ 6 h 32"/>
                <a:gd name="T58" fmla="*/ 315 w 737"/>
                <a:gd name="T59" fmla="*/ 6 h 32"/>
                <a:gd name="T60" fmla="*/ 271 w 737"/>
                <a:gd name="T61" fmla="*/ 6 h 32"/>
                <a:gd name="T62" fmla="*/ 226 w 737"/>
                <a:gd name="T63" fmla="*/ 6 h 32"/>
                <a:gd name="T64" fmla="*/ 182 w 737"/>
                <a:gd name="T65" fmla="*/ 4 h 32"/>
                <a:gd name="T66" fmla="*/ 137 w 737"/>
                <a:gd name="T67" fmla="*/ 4 h 32"/>
                <a:gd name="T68" fmla="*/ 92 w 737"/>
                <a:gd name="T69" fmla="*/ 2 h 32"/>
                <a:gd name="T70" fmla="*/ 48 w 737"/>
                <a:gd name="T71" fmla="*/ 2 h 32"/>
                <a:gd name="T72" fmla="*/ 3 w 737"/>
                <a:gd name="T73" fmla="*/ 0 h 32"/>
                <a:gd name="T74" fmla="*/ 0 w 737"/>
                <a:gd name="T75" fmla="*/ 2 h 32"/>
                <a:gd name="T76" fmla="*/ 3 w 737"/>
                <a:gd name="T77" fmla="*/ 8 h 32"/>
                <a:gd name="T78" fmla="*/ 10 w 737"/>
                <a:gd name="T79" fmla="*/ 15 h 32"/>
                <a:gd name="T80" fmla="*/ 17 w 737"/>
                <a:gd name="T81" fmla="*/ 17 h 32"/>
                <a:gd name="T82" fmla="*/ 17 w 737"/>
                <a:gd name="T83" fmla="*/ 17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7" h="32">
                  <a:moveTo>
                    <a:pt x="17" y="17"/>
                  </a:moveTo>
                  <a:lnTo>
                    <a:pt x="62" y="19"/>
                  </a:lnTo>
                  <a:lnTo>
                    <a:pt x="106" y="21"/>
                  </a:lnTo>
                  <a:lnTo>
                    <a:pt x="151" y="24"/>
                  </a:lnTo>
                  <a:lnTo>
                    <a:pt x="195" y="26"/>
                  </a:lnTo>
                  <a:lnTo>
                    <a:pt x="240" y="28"/>
                  </a:lnTo>
                  <a:lnTo>
                    <a:pt x="284" y="30"/>
                  </a:lnTo>
                  <a:lnTo>
                    <a:pt x="329" y="32"/>
                  </a:lnTo>
                  <a:lnTo>
                    <a:pt x="377" y="32"/>
                  </a:lnTo>
                  <a:lnTo>
                    <a:pt x="422" y="32"/>
                  </a:lnTo>
                  <a:lnTo>
                    <a:pt x="466" y="32"/>
                  </a:lnTo>
                  <a:lnTo>
                    <a:pt x="511" y="32"/>
                  </a:lnTo>
                  <a:lnTo>
                    <a:pt x="555" y="32"/>
                  </a:lnTo>
                  <a:lnTo>
                    <a:pt x="603" y="32"/>
                  </a:lnTo>
                  <a:lnTo>
                    <a:pt x="648" y="32"/>
                  </a:lnTo>
                  <a:lnTo>
                    <a:pt x="693" y="30"/>
                  </a:lnTo>
                  <a:lnTo>
                    <a:pt x="737" y="28"/>
                  </a:lnTo>
                  <a:lnTo>
                    <a:pt x="737" y="26"/>
                  </a:lnTo>
                  <a:lnTo>
                    <a:pt x="734" y="19"/>
                  </a:lnTo>
                  <a:lnTo>
                    <a:pt x="727" y="13"/>
                  </a:lnTo>
                  <a:lnTo>
                    <a:pt x="720" y="10"/>
                  </a:lnTo>
                  <a:lnTo>
                    <a:pt x="675" y="8"/>
                  </a:lnTo>
                  <a:lnTo>
                    <a:pt x="631" y="8"/>
                  </a:lnTo>
                  <a:lnTo>
                    <a:pt x="586" y="6"/>
                  </a:lnTo>
                  <a:lnTo>
                    <a:pt x="542" y="6"/>
                  </a:lnTo>
                  <a:lnTo>
                    <a:pt x="497" y="6"/>
                  </a:lnTo>
                  <a:lnTo>
                    <a:pt x="453" y="6"/>
                  </a:lnTo>
                  <a:lnTo>
                    <a:pt x="408" y="6"/>
                  </a:lnTo>
                  <a:lnTo>
                    <a:pt x="363" y="6"/>
                  </a:lnTo>
                  <a:lnTo>
                    <a:pt x="315" y="6"/>
                  </a:lnTo>
                  <a:lnTo>
                    <a:pt x="271" y="6"/>
                  </a:lnTo>
                  <a:lnTo>
                    <a:pt x="226" y="6"/>
                  </a:lnTo>
                  <a:lnTo>
                    <a:pt x="182" y="4"/>
                  </a:lnTo>
                  <a:lnTo>
                    <a:pt x="137" y="4"/>
                  </a:lnTo>
                  <a:lnTo>
                    <a:pt x="92" y="2"/>
                  </a:lnTo>
                  <a:lnTo>
                    <a:pt x="48" y="2"/>
                  </a:lnTo>
                  <a:lnTo>
                    <a:pt x="3" y="0"/>
                  </a:lnTo>
                  <a:lnTo>
                    <a:pt x="0" y="2"/>
                  </a:lnTo>
                  <a:lnTo>
                    <a:pt x="3" y="8"/>
                  </a:lnTo>
                  <a:lnTo>
                    <a:pt x="10" y="15"/>
                  </a:lnTo>
                  <a:lnTo>
                    <a:pt x="1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57"/>
            <p:cNvSpPr>
              <a:spLocks/>
            </p:cNvSpPr>
            <p:nvPr/>
          </p:nvSpPr>
          <p:spPr bwMode="auto">
            <a:xfrm>
              <a:off x="1309" y="2480"/>
              <a:ext cx="642" cy="22"/>
            </a:xfrm>
            <a:custGeom>
              <a:avLst/>
              <a:gdLst>
                <a:gd name="T0" fmla="*/ 14 w 642"/>
                <a:gd name="T1" fmla="*/ 22 h 22"/>
                <a:gd name="T2" fmla="*/ 52 w 642"/>
                <a:gd name="T3" fmla="*/ 22 h 22"/>
                <a:gd name="T4" fmla="*/ 93 w 642"/>
                <a:gd name="T5" fmla="*/ 22 h 22"/>
                <a:gd name="T6" fmla="*/ 131 w 642"/>
                <a:gd name="T7" fmla="*/ 22 h 22"/>
                <a:gd name="T8" fmla="*/ 168 w 642"/>
                <a:gd name="T9" fmla="*/ 22 h 22"/>
                <a:gd name="T10" fmla="*/ 210 w 642"/>
                <a:gd name="T11" fmla="*/ 22 h 22"/>
                <a:gd name="T12" fmla="*/ 247 w 642"/>
                <a:gd name="T13" fmla="*/ 22 h 22"/>
                <a:gd name="T14" fmla="*/ 285 w 642"/>
                <a:gd name="T15" fmla="*/ 22 h 22"/>
                <a:gd name="T16" fmla="*/ 326 w 642"/>
                <a:gd name="T17" fmla="*/ 22 h 22"/>
                <a:gd name="T18" fmla="*/ 364 w 642"/>
                <a:gd name="T19" fmla="*/ 22 h 22"/>
                <a:gd name="T20" fmla="*/ 402 w 642"/>
                <a:gd name="T21" fmla="*/ 22 h 22"/>
                <a:gd name="T22" fmla="*/ 443 w 642"/>
                <a:gd name="T23" fmla="*/ 22 h 22"/>
                <a:gd name="T24" fmla="*/ 481 w 642"/>
                <a:gd name="T25" fmla="*/ 22 h 22"/>
                <a:gd name="T26" fmla="*/ 522 w 642"/>
                <a:gd name="T27" fmla="*/ 22 h 22"/>
                <a:gd name="T28" fmla="*/ 559 w 642"/>
                <a:gd name="T29" fmla="*/ 20 h 22"/>
                <a:gd name="T30" fmla="*/ 601 w 642"/>
                <a:gd name="T31" fmla="*/ 20 h 22"/>
                <a:gd name="T32" fmla="*/ 638 w 642"/>
                <a:gd name="T33" fmla="*/ 17 h 22"/>
                <a:gd name="T34" fmla="*/ 642 w 642"/>
                <a:gd name="T35" fmla="*/ 15 h 22"/>
                <a:gd name="T36" fmla="*/ 638 w 642"/>
                <a:gd name="T37" fmla="*/ 9 h 22"/>
                <a:gd name="T38" fmla="*/ 631 w 642"/>
                <a:gd name="T39" fmla="*/ 4 h 22"/>
                <a:gd name="T40" fmla="*/ 625 w 642"/>
                <a:gd name="T41" fmla="*/ 2 h 22"/>
                <a:gd name="T42" fmla="*/ 587 w 642"/>
                <a:gd name="T43" fmla="*/ 2 h 22"/>
                <a:gd name="T44" fmla="*/ 546 w 642"/>
                <a:gd name="T45" fmla="*/ 0 h 22"/>
                <a:gd name="T46" fmla="*/ 508 w 642"/>
                <a:gd name="T47" fmla="*/ 0 h 22"/>
                <a:gd name="T48" fmla="*/ 467 w 642"/>
                <a:gd name="T49" fmla="*/ 0 h 22"/>
                <a:gd name="T50" fmla="*/ 429 w 642"/>
                <a:gd name="T51" fmla="*/ 0 h 22"/>
                <a:gd name="T52" fmla="*/ 388 w 642"/>
                <a:gd name="T53" fmla="*/ 0 h 22"/>
                <a:gd name="T54" fmla="*/ 350 w 642"/>
                <a:gd name="T55" fmla="*/ 2 h 22"/>
                <a:gd name="T56" fmla="*/ 312 w 642"/>
                <a:gd name="T57" fmla="*/ 2 h 22"/>
                <a:gd name="T58" fmla="*/ 271 w 642"/>
                <a:gd name="T59" fmla="*/ 2 h 22"/>
                <a:gd name="T60" fmla="*/ 234 w 642"/>
                <a:gd name="T61" fmla="*/ 2 h 22"/>
                <a:gd name="T62" fmla="*/ 196 w 642"/>
                <a:gd name="T63" fmla="*/ 2 h 22"/>
                <a:gd name="T64" fmla="*/ 155 w 642"/>
                <a:gd name="T65" fmla="*/ 4 h 22"/>
                <a:gd name="T66" fmla="*/ 117 w 642"/>
                <a:gd name="T67" fmla="*/ 4 h 22"/>
                <a:gd name="T68" fmla="*/ 79 w 642"/>
                <a:gd name="T69" fmla="*/ 4 h 22"/>
                <a:gd name="T70" fmla="*/ 38 w 642"/>
                <a:gd name="T71" fmla="*/ 4 h 22"/>
                <a:gd name="T72" fmla="*/ 0 w 642"/>
                <a:gd name="T73" fmla="*/ 4 h 22"/>
                <a:gd name="T74" fmla="*/ 0 w 642"/>
                <a:gd name="T75" fmla="*/ 9 h 22"/>
                <a:gd name="T76" fmla="*/ 4 w 642"/>
                <a:gd name="T77" fmla="*/ 13 h 22"/>
                <a:gd name="T78" fmla="*/ 7 w 642"/>
                <a:gd name="T79" fmla="*/ 20 h 22"/>
                <a:gd name="T80" fmla="*/ 14 w 642"/>
                <a:gd name="T81" fmla="*/ 22 h 22"/>
                <a:gd name="T82" fmla="*/ 14 w 642"/>
                <a:gd name="T83" fmla="*/ 22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2" h="22">
                  <a:moveTo>
                    <a:pt x="14" y="22"/>
                  </a:moveTo>
                  <a:lnTo>
                    <a:pt x="52" y="22"/>
                  </a:lnTo>
                  <a:lnTo>
                    <a:pt x="93" y="22"/>
                  </a:lnTo>
                  <a:lnTo>
                    <a:pt x="131" y="22"/>
                  </a:lnTo>
                  <a:lnTo>
                    <a:pt x="168" y="22"/>
                  </a:lnTo>
                  <a:lnTo>
                    <a:pt x="210" y="22"/>
                  </a:lnTo>
                  <a:lnTo>
                    <a:pt x="247" y="22"/>
                  </a:lnTo>
                  <a:lnTo>
                    <a:pt x="285" y="22"/>
                  </a:lnTo>
                  <a:lnTo>
                    <a:pt x="326" y="22"/>
                  </a:lnTo>
                  <a:lnTo>
                    <a:pt x="364" y="22"/>
                  </a:lnTo>
                  <a:lnTo>
                    <a:pt x="402" y="22"/>
                  </a:lnTo>
                  <a:lnTo>
                    <a:pt x="443" y="22"/>
                  </a:lnTo>
                  <a:lnTo>
                    <a:pt x="481" y="22"/>
                  </a:lnTo>
                  <a:lnTo>
                    <a:pt x="522" y="22"/>
                  </a:lnTo>
                  <a:lnTo>
                    <a:pt x="559" y="20"/>
                  </a:lnTo>
                  <a:lnTo>
                    <a:pt x="601" y="20"/>
                  </a:lnTo>
                  <a:lnTo>
                    <a:pt x="638" y="17"/>
                  </a:lnTo>
                  <a:lnTo>
                    <a:pt x="642" y="15"/>
                  </a:lnTo>
                  <a:lnTo>
                    <a:pt x="638" y="9"/>
                  </a:lnTo>
                  <a:lnTo>
                    <a:pt x="631" y="4"/>
                  </a:lnTo>
                  <a:lnTo>
                    <a:pt x="625" y="2"/>
                  </a:lnTo>
                  <a:lnTo>
                    <a:pt x="587" y="2"/>
                  </a:lnTo>
                  <a:lnTo>
                    <a:pt x="546" y="0"/>
                  </a:lnTo>
                  <a:lnTo>
                    <a:pt x="508" y="0"/>
                  </a:lnTo>
                  <a:lnTo>
                    <a:pt x="467" y="0"/>
                  </a:lnTo>
                  <a:lnTo>
                    <a:pt x="429" y="0"/>
                  </a:lnTo>
                  <a:lnTo>
                    <a:pt x="388" y="0"/>
                  </a:lnTo>
                  <a:lnTo>
                    <a:pt x="350" y="2"/>
                  </a:lnTo>
                  <a:lnTo>
                    <a:pt x="312" y="2"/>
                  </a:lnTo>
                  <a:lnTo>
                    <a:pt x="271" y="2"/>
                  </a:lnTo>
                  <a:lnTo>
                    <a:pt x="234" y="2"/>
                  </a:lnTo>
                  <a:lnTo>
                    <a:pt x="196" y="2"/>
                  </a:lnTo>
                  <a:lnTo>
                    <a:pt x="155" y="4"/>
                  </a:lnTo>
                  <a:lnTo>
                    <a:pt x="117" y="4"/>
                  </a:lnTo>
                  <a:lnTo>
                    <a:pt x="79" y="4"/>
                  </a:lnTo>
                  <a:lnTo>
                    <a:pt x="38" y="4"/>
                  </a:lnTo>
                  <a:lnTo>
                    <a:pt x="0" y="4"/>
                  </a:lnTo>
                  <a:lnTo>
                    <a:pt x="0" y="9"/>
                  </a:lnTo>
                  <a:lnTo>
                    <a:pt x="4" y="13"/>
                  </a:lnTo>
                  <a:lnTo>
                    <a:pt x="7" y="20"/>
                  </a:lnTo>
                  <a:lnTo>
                    <a:pt x="1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58"/>
            <p:cNvSpPr>
              <a:spLocks/>
            </p:cNvSpPr>
            <p:nvPr/>
          </p:nvSpPr>
          <p:spPr bwMode="auto">
            <a:xfrm>
              <a:off x="1189" y="2793"/>
              <a:ext cx="72" cy="119"/>
            </a:xfrm>
            <a:custGeom>
              <a:avLst/>
              <a:gdLst>
                <a:gd name="T0" fmla="*/ 7 w 72"/>
                <a:gd name="T1" fmla="*/ 19 h 119"/>
                <a:gd name="T2" fmla="*/ 21 w 72"/>
                <a:gd name="T3" fmla="*/ 39 h 119"/>
                <a:gd name="T4" fmla="*/ 28 w 72"/>
                <a:gd name="T5" fmla="*/ 61 h 119"/>
                <a:gd name="T6" fmla="*/ 35 w 72"/>
                <a:gd name="T7" fmla="*/ 82 h 119"/>
                <a:gd name="T8" fmla="*/ 45 w 72"/>
                <a:gd name="T9" fmla="*/ 104 h 119"/>
                <a:gd name="T10" fmla="*/ 48 w 72"/>
                <a:gd name="T11" fmla="*/ 108 h 119"/>
                <a:gd name="T12" fmla="*/ 59 w 72"/>
                <a:gd name="T13" fmla="*/ 115 h 119"/>
                <a:gd name="T14" fmla="*/ 66 w 72"/>
                <a:gd name="T15" fmla="*/ 119 h 119"/>
                <a:gd name="T16" fmla="*/ 72 w 72"/>
                <a:gd name="T17" fmla="*/ 115 h 119"/>
                <a:gd name="T18" fmla="*/ 72 w 72"/>
                <a:gd name="T19" fmla="*/ 87 h 119"/>
                <a:gd name="T20" fmla="*/ 62 w 72"/>
                <a:gd name="T21" fmla="*/ 58 h 119"/>
                <a:gd name="T22" fmla="*/ 45 w 72"/>
                <a:gd name="T23" fmla="*/ 32 h 119"/>
                <a:gd name="T24" fmla="*/ 24 w 72"/>
                <a:gd name="T25" fmla="*/ 6 h 119"/>
                <a:gd name="T26" fmla="*/ 21 w 72"/>
                <a:gd name="T27" fmla="*/ 4 h 119"/>
                <a:gd name="T28" fmla="*/ 18 w 72"/>
                <a:gd name="T29" fmla="*/ 2 h 119"/>
                <a:gd name="T30" fmla="*/ 11 w 72"/>
                <a:gd name="T31" fmla="*/ 0 h 119"/>
                <a:gd name="T32" fmla="*/ 4 w 72"/>
                <a:gd name="T33" fmla="*/ 0 h 119"/>
                <a:gd name="T34" fmla="*/ 0 w 72"/>
                <a:gd name="T35" fmla="*/ 4 h 119"/>
                <a:gd name="T36" fmla="*/ 0 w 72"/>
                <a:gd name="T37" fmla="*/ 8 h 119"/>
                <a:gd name="T38" fmla="*/ 4 w 72"/>
                <a:gd name="T39" fmla="*/ 15 h 119"/>
                <a:gd name="T40" fmla="*/ 7 w 72"/>
                <a:gd name="T41" fmla="*/ 19 h 119"/>
                <a:gd name="T42" fmla="*/ 7 w 72"/>
                <a:gd name="T43" fmla="*/ 19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2" h="119">
                  <a:moveTo>
                    <a:pt x="7" y="19"/>
                  </a:moveTo>
                  <a:lnTo>
                    <a:pt x="21" y="39"/>
                  </a:lnTo>
                  <a:lnTo>
                    <a:pt x="28" y="61"/>
                  </a:lnTo>
                  <a:lnTo>
                    <a:pt x="35" y="82"/>
                  </a:lnTo>
                  <a:lnTo>
                    <a:pt x="45" y="104"/>
                  </a:lnTo>
                  <a:lnTo>
                    <a:pt x="48" y="108"/>
                  </a:lnTo>
                  <a:lnTo>
                    <a:pt x="59" y="115"/>
                  </a:lnTo>
                  <a:lnTo>
                    <a:pt x="66" y="119"/>
                  </a:lnTo>
                  <a:lnTo>
                    <a:pt x="72" y="115"/>
                  </a:lnTo>
                  <a:lnTo>
                    <a:pt x="72" y="87"/>
                  </a:lnTo>
                  <a:lnTo>
                    <a:pt x="62" y="58"/>
                  </a:lnTo>
                  <a:lnTo>
                    <a:pt x="45" y="32"/>
                  </a:lnTo>
                  <a:lnTo>
                    <a:pt x="24" y="6"/>
                  </a:lnTo>
                  <a:lnTo>
                    <a:pt x="21" y="4"/>
                  </a:lnTo>
                  <a:lnTo>
                    <a:pt x="18" y="2"/>
                  </a:lnTo>
                  <a:lnTo>
                    <a:pt x="11" y="0"/>
                  </a:lnTo>
                  <a:lnTo>
                    <a:pt x="4" y="0"/>
                  </a:lnTo>
                  <a:lnTo>
                    <a:pt x="0" y="4"/>
                  </a:lnTo>
                  <a:lnTo>
                    <a:pt x="0" y="8"/>
                  </a:lnTo>
                  <a:lnTo>
                    <a:pt x="4" y="15"/>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9"/>
            <p:cNvSpPr>
              <a:spLocks/>
            </p:cNvSpPr>
            <p:nvPr/>
          </p:nvSpPr>
          <p:spPr bwMode="auto">
            <a:xfrm>
              <a:off x="2139" y="2808"/>
              <a:ext cx="48" cy="109"/>
            </a:xfrm>
            <a:custGeom>
              <a:avLst/>
              <a:gdLst>
                <a:gd name="T0" fmla="*/ 0 w 48"/>
                <a:gd name="T1" fmla="*/ 2 h 109"/>
                <a:gd name="T2" fmla="*/ 0 w 48"/>
                <a:gd name="T3" fmla="*/ 24 h 109"/>
                <a:gd name="T4" fmla="*/ 4 w 48"/>
                <a:gd name="T5" fmla="*/ 48 h 109"/>
                <a:gd name="T6" fmla="*/ 11 w 48"/>
                <a:gd name="T7" fmla="*/ 70 h 109"/>
                <a:gd name="T8" fmla="*/ 17 w 48"/>
                <a:gd name="T9" fmla="*/ 93 h 109"/>
                <a:gd name="T10" fmla="*/ 21 w 48"/>
                <a:gd name="T11" fmla="*/ 100 h 109"/>
                <a:gd name="T12" fmla="*/ 35 w 48"/>
                <a:gd name="T13" fmla="*/ 104 h 109"/>
                <a:gd name="T14" fmla="*/ 45 w 48"/>
                <a:gd name="T15" fmla="*/ 109 h 109"/>
                <a:gd name="T16" fmla="*/ 48 w 48"/>
                <a:gd name="T17" fmla="*/ 106 h 109"/>
                <a:gd name="T18" fmla="*/ 48 w 48"/>
                <a:gd name="T19" fmla="*/ 83 h 109"/>
                <a:gd name="T20" fmla="*/ 45 w 48"/>
                <a:gd name="T21" fmla="*/ 61 h 109"/>
                <a:gd name="T22" fmla="*/ 41 w 48"/>
                <a:gd name="T23" fmla="*/ 37 h 109"/>
                <a:gd name="T24" fmla="*/ 35 w 48"/>
                <a:gd name="T25" fmla="*/ 15 h 109"/>
                <a:gd name="T26" fmla="*/ 28 w 48"/>
                <a:gd name="T27" fmla="*/ 9 h 109"/>
                <a:gd name="T28" fmla="*/ 17 w 48"/>
                <a:gd name="T29" fmla="*/ 2 h 109"/>
                <a:gd name="T30" fmla="*/ 4 w 48"/>
                <a:gd name="T31" fmla="*/ 0 h 109"/>
                <a:gd name="T32" fmla="*/ 0 w 48"/>
                <a:gd name="T33" fmla="*/ 2 h 109"/>
                <a:gd name="T34" fmla="*/ 0 w 48"/>
                <a:gd name="T35" fmla="*/ 2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8" h="109">
                  <a:moveTo>
                    <a:pt x="0" y="2"/>
                  </a:moveTo>
                  <a:lnTo>
                    <a:pt x="0" y="24"/>
                  </a:lnTo>
                  <a:lnTo>
                    <a:pt x="4" y="48"/>
                  </a:lnTo>
                  <a:lnTo>
                    <a:pt x="11" y="70"/>
                  </a:lnTo>
                  <a:lnTo>
                    <a:pt x="17" y="93"/>
                  </a:lnTo>
                  <a:lnTo>
                    <a:pt x="21" y="100"/>
                  </a:lnTo>
                  <a:lnTo>
                    <a:pt x="35" y="104"/>
                  </a:lnTo>
                  <a:lnTo>
                    <a:pt x="45" y="109"/>
                  </a:lnTo>
                  <a:lnTo>
                    <a:pt x="48" y="106"/>
                  </a:lnTo>
                  <a:lnTo>
                    <a:pt x="48" y="83"/>
                  </a:lnTo>
                  <a:lnTo>
                    <a:pt x="45" y="61"/>
                  </a:lnTo>
                  <a:lnTo>
                    <a:pt x="41" y="37"/>
                  </a:lnTo>
                  <a:lnTo>
                    <a:pt x="35" y="15"/>
                  </a:lnTo>
                  <a:lnTo>
                    <a:pt x="28" y="9"/>
                  </a:lnTo>
                  <a:lnTo>
                    <a:pt x="17" y="2"/>
                  </a:lnTo>
                  <a:lnTo>
                    <a:pt x="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60"/>
            <p:cNvSpPr>
              <a:spLocks/>
            </p:cNvSpPr>
            <p:nvPr/>
          </p:nvSpPr>
          <p:spPr bwMode="auto">
            <a:xfrm>
              <a:off x="1183" y="2901"/>
              <a:ext cx="1087" cy="57"/>
            </a:xfrm>
            <a:custGeom>
              <a:avLst/>
              <a:gdLst>
                <a:gd name="T0" fmla="*/ 34 w 1087"/>
                <a:gd name="T1" fmla="*/ 42 h 57"/>
                <a:gd name="T2" fmla="*/ 96 w 1087"/>
                <a:gd name="T3" fmla="*/ 42 h 57"/>
                <a:gd name="T4" fmla="*/ 157 w 1087"/>
                <a:gd name="T5" fmla="*/ 44 h 57"/>
                <a:gd name="T6" fmla="*/ 219 w 1087"/>
                <a:gd name="T7" fmla="*/ 44 h 57"/>
                <a:gd name="T8" fmla="*/ 284 w 1087"/>
                <a:gd name="T9" fmla="*/ 44 h 57"/>
                <a:gd name="T10" fmla="*/ 346 w 1087"/>
                <a:gd name="T11" fmla="*/ 46 h 57"/>
                <a:gd name="T12" fmla="*/ 408 w 1087"/>
                <a:gd name="T13" fmla="*/ 46 h 57"/>
                <a:gd name="T14" fmla="*/ 473 w 1087"/>
                <a:gd name="T15" fmla="*/ 48 h 57"/>
                <a:gd name="T16" fmla="*/ 535 w 1087"/>
                <a:gd name="T17" fmla="*/ 48 h 57"/>
                <a:gd name="T18" fmla="*/ 600 w 1087"/>
                <a:gd name="T19" fmla="*/ 48 h 57"/>
                <a:gd name="T20" fmla="*/ 665 w 1087"/>
                <a:gd name="T21" fmla="*/ 50 h 57"/>
                <a:gd name="T22" fmla="*/ 737 w 1087"/>
                <a:gd name="T23" fmla="*/ 55 h 57"/>
                <a:gd name="T24" fmla="*/ 809 w 1087"/>
                <a:gd name="T25" fmla="*/ 55 h 57"/>
                <a:gd name="T26" fmla="*/ 877 w 1087"/>
                <a:gd name="T27" fmla="*/ 57 h 57"/>
                <a:gd name="T28" fmla="*/ 949 w 1087"/>
                <a:gd name="T29" fmla="*/ 55 h 57"/>
                <a:gd name="T30" fmla="*/ 1015 w 1087"/>
                <a:gd name="T31" fmla="*/ 48 h 57"/>
                <a:gd name="T32" fmla="*/ 1076 w 1087"/>
                <a:gd name="T33" fmla="*/ 37 h 57"/>
                <a:gd name="T34" fmla="*/ 1087 w 1087"/>
                <a:gd name="T35" fmla="*/ 29 h 57"/>
                <a:gd name="T36" fmla="*/ 1080 w 1087"/>
                <a:gd name="T37" fmla="*/ 18 h 57"/>
                <a:gd name="T38" fmla="*/ 1063 w 1087"/>
                <a:gd name="T39" fmla="*/ 9 h 57"/>
                <a:gd name="T40" fmla="*/ 1049 w 1087"/>
                <a:gd name="T41" fmla="*/ 5 h 57"/>
                <a:gd name="T42" fmla="*/ 984 w 1087"/>
                <a:gd name="T43" fmla="*/ 3 h 57"/>
                <a:gd name="T44" fmla="*/ 919 w 1087"/>
                <a:gd name="T45" fmla="*/ 0 h 57"/>
                <a:gd name="T46" fmla="*/ 853 w 1087"/>
                <a:gd name="T47" fmla="*/ 0 h 57"/>
                <a:gd name="T48" fmla="*/ 788 w 1087"/>
                <a:gd name="T49" fmla="*/ 0 h 57"/>
                <a:gd name="T50" fmla="*/ 723 w 1087"/>
                <a:gd name="T51" fmla="*/ 0 h 57"/>
                <a:gd name="T52" fmla="*/ 658 w 1087"/>
                <a:gd name="T53" fmla="*/ 0 h 57"/>
                <a:gd name="T54" fmla="*/ 593 w 1087"/>
                <a:gd name="T55" fmla="*/ 0 h 57"/>
                <a:gd name="T56" fmla="*/ 528 w 1087"/>
                <a:gd name="T57" fmla="*/ 0 h 57"/>
                <a:gd name="T58" fmla="*/ 462 w 1087"/>
                <a:gd name="T59" fmla="*/ 3 h 57"/>
                <a:gd name="T60" fmla="*/ 397 w 1087"/>
                <a:gd name="T61" fmla="*/ 5 h 57"/>
                <a:gd name="T62" fmla="*/ 332 w 1087"/>
                <a:gd name="T63" fmla="*/ 5 h 57"/>
                <a:gd name="T64" fmla="*/ 267 w 1087"/>
                <a:gd name="T65" fmla="*/ 7 h 57"/>
                <a:gd name="T66" fmla="*/ 202 w 1087"/>
                <a:gd name="T67" fmla="*/ 7 h 57"/>
                <a:gd name="T68" fmla="*/ 137 w 1087"/>
                <a:gd name="T69" fmla="*/ 9 h 57"/>
                <a:gd name="T70" fmla="*/ 72 w 1087"/>
                <a:gd name="T71" fmla="*/ 11 h 57"/>
                <a:gd name="T72" fmla="*/ 6 w 1087"/>
                <a:gd name="T73" fmla="*/ 11 h 57"/>
                <a:gd name="T74" fmla="*/ 0 w 1087"/>
                <a:gd name="T75" fmla="*/ 16 h 57"/>
                <a:gd name="T76" fmla="*/ 6 w 1087"/>
                <a:gd name="T77" fmla="*/ 26 h 57"/>
                <a:gd name="T78" fmla="*/ 20 w 1087"/>
                <a:gd name="T79" fmla="*/ 37 h 57"/>
                <a:gd name="T80" fmla="*/ 34 w 1087"/>
                <a:gd name="T81" fmla="*/ 42 h 57"/>
                <a:gd name="T82" fmla="*/ 34 w 1087"/>
                <a:gd name="T83" fmla="*/ 42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7" h="57">
                  <a:moveTo>
                    <a:pt x="34" y="42"/>
                  </a:moveTo>
                  <a:lnTo>
                    <a:pt x="96" y="42"/>
                  </a:lnTo>
                  <a:lnTo>
                    <a:pt x="157" y="44"/>
                  </a:lnTo>
                  <a:lnTo>
                    <a:pt x="219" y="44"/>
                  </a:lnTo>
                  <a:lnTo>
                    <a:pt x="284" y="44"/>
                  </a:lnTo>
                  <a:lnTo>
                    <a:pt x="346" y="46"/>
                  </a:lnTo>
                  <a:lnTo>
                    <a:pt x="408" y="46"/>
                  </a:lnTo>
                  <a:lnTo>
                    <a:pt x="473" y="48"/>
                  </a:lnTo>
                  <a:lnTo>
                    <a:pt x="535" y="48"/>
                  </a:lnTo>
                  <a:lnTo>
                    <a:pt x="600" y="48"/>
                  </a:lnTo>
                  <a:lnTo>
                    <a:pt x="665" y="50"/>
                  </a:lnTo>
                  <a:lnTo>
                    <a:pt x="737" y="55"/>
                  </a:lnTo>
                  <a:lnTo>
                    <a:pt x="809" y="55"/>
                  </a:lnTo>
                  <a:lnTo>
                    <a:pt x="877" y="57"/>
                  </a:lnTo>
                  <a:lnTo>
                    <a:pt x="949" y="55"/>
                  </a:lnTo>
                  <a:lnTo>
                    <a:pt x="1015" y="48"/>
                  </a:lnTo>
                  <a:lnTo>
                    <a:pt x="1076" y="37"/>
                  </a:lnTo>
                  <a:lnTo>
                    <a:pt x="1087" y="29"/>
                  </a:lnTo>
                  <a:lnTo>
                    <a:pt x="1080" y="18"/>
                  </a:lnTo>
                  <a:lnTo>
                    <a:pt x="1063" y="9"/>
                  </a:lnTo>
                  <a:lnTo>
                    <a:pt x="1049" y="5"/>
                  </a:lnTo>
                  <a:lnTo>
                    <a:pt x="984" y="3"/>
                  </a:lnTo>
                  <a:lnTo>
                    <a:pt x="919" y="0"/>
                  </a:lnTo>
                  <a:lnTo>
                    <a:pt x="853" y="0"/>
                  </a:lnTo>
                  <a:lnTo>
                    <a:pt x="788" y="0"/>
                  </a:lnTo>
                  <a:lnTo>
                    <a:pt x="723" y="0"/>
                  </a:lnTo>
                  <a:lnTo>
                    <a:pt x="658" y="0"/>
                  </a:lnTo>
                  <a:lnTo>
                    <a:pt x="593" y="0"/>
                  </a:lnTo>
                  <a:lnTo>
                    <a:pt x="528" y="0"/>
                  </a:lnTo>
                  <a:lnTo>
                    <a:pt x="462" y="3"/>
                  </a:lnTo>
                  <a:lnTo>
                    <a:pt x="397" y="5"/>
                  </a:lnTo>
                  <a:lnTo>
                    <a:pt x="332" y="5"/>
                  </a:lnTo>
                  <a:lnTo>
                    <a:pt x="267" y="7"/>
                  </a:lnTo>
                  <a:lnTo>
                    <a:pt x="202" y="7"/>
                  </a:lnTo>
                  <a:lnTo>
                    <a:pt x="137" y="9"/>
                  </a:lnTo>
                  <a:lnTo>
                    <a:pt x="72" y="11"/>
                  </a:lnTo>
                  <a:lnTo>
                    <a:pt x="6" y="11"/>
                  </a:lnTo>
                  <a:lnTo>
                    <a:pt x="0" y="16"/>
                  </a:lnTo>
                  <a:lnTo>
                    <a:pt x="6" y="26"/>
                  </a:lnTo>
                  <a:lnTo>
                    <a:pt x="20" y="37"/>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61"/>
            <p:cNvSpPr>
              <a:spLocks/>
            </p:cNvSpPr>
            <p:nvPr/>
          </p:nvSpPr>
          <p:spPr bwMode="auto">
            <a:xfrm>
              <a:off x="1100" y="2825"/>
              <a:ext cx="1255" cy="24"/>
            </a:xfrm>
            <a:custGeom>
              <a:avLst/>
              <a:gdLst>
                <a:gd name="T0" fmla="*/ 14 w 1255"/>
                <a:gd name="T1" fmla="*/ 16 h 24"/>
                <a:gd name="T2" fmla="*/ 93 w 1255"/>
                <a:gd name="T3" fmla="*/ 18 h 24"/>
                <a:gd name="T4" fmla="*/ 168 w 1255"/>
                <a:gd name="T5" fmla="*/ 20 h 24"/>
                <a:gd name="T6" fmla="*/ 247 w 1255"/>
                <a:gd name="T7" fmla="*/ 22 h 24"/>
                <a:gd name="T8" fmla="*/ 323 w 1255"/>
                <a:gd name="T9" fmla="*/ 22 h 24"/>
                <a:gd name="T10" fmla="*/ 401 w 1255"/>
                <a:gd name="T11" fmla="*/ 24 h 24"/>
                <a:gd name="T12" fmla="*/ 480 w 1255"/>
                <a:gd name="T13" fmla="*/ 24 h 24"/>
                <a:gd name="T14" fmla="*/ 556 w 1255"/>
                <a:gd name="T15" fmla="*/ 24 h 24"/>
                <a:gd name="T16" fmla="*/ 635 w 1255"/>
                <a:gd name="T17" fmla="*/ 24 h 24"/>
                <a:gd name="T18" fmla="*/ 714 w 1255"/>
                <a:gd name="T19" fmla="*/ 24 h 24"/>
                <a:gd name="T20" fmla="*/ 789 w 1255"/>
                <a:gd name="T21" fmla="*/ 24 h 24"/>
                <a:gd name="T22" fmla="*/ 868 w 1255"/>
                <a:gd name="T23" fmla="*/ 22 h 24"/>
                <a:gd name="T24" fmla="*/ 947 w 1255"/>
                <a:gd name="T25" fmla="*/ 20 h 24"/>
                <a:gd name="T26" fmla="*/ 1022 w 1255"/>
                <a:gd name="T27" fmla="*/ 18 h 24"/>
                <a:gd name="T28" fmla="*/ 1101 w 1255"/>
                <a:gd name="T29" fmla="*/ 16 h 24"/>
                <a:gd name="T30" fmla="*/ 1176 w 1255"/>
                <a:gd name="T31" fmla="*/ 11 h 24"/>
                <a:gd name="T32" fmla="*/ 1255 w 1255"/>
                <a:gd name="T33" fmla="*/ 7 h 24"/>
                <a:gd name="T34" fmla="*/ 1255 w 1255"/>
                <a:gd name="T35" fmla="*/ 7 h 24"/>
                <a:gd name="T36" fmla="*/ 1252 w 1255"/>
                <a:gd name="T37" fmla="*/ 3 h 24"/>
                <a:gd name="T38" fmla="*/ 1249 w 1255"/>
                <a:gd name="T39" fmla="*/ 0 h 24"/>
                <a:gd name="T40" fmla="*/ 1245 w 1255"/>
                <a:gd name="T41" fmla="*/ 0 h 24"/>
                <a:gd name="T42" fmla="*/ 1166 w 1255"/>
                <a:gd name="T43" fmla="*/ 3 h 24"/>
                <a:gd name="T44" fmla="*/ 1091 w 1255"/>
                <a:gd name="T45" fmla="*/ 5 h 24"/>
                <a:gd name="T46" fmla="*/ 1012 w 1255"/>
                <a:gd name="T47" fmla="*/ 7 h 24"/>
                <a:gd name="T48" fmla="*/ 933 w 1255"/>
                <a:gd name="T49" fmla="*/ 7 h 24"/>
                <a:gd name="T50" fmla="*/ 858 w 1255"/>
                <a:gd name="T51" fmla="*/ 9 h 24"/>
                <a:gd name="T52" fmla="*/ 779 w 1255"/>
                <a:gd name="T53" fmla="*/ 9 h 24"/>
                <a:gd name="T54" fmla="*/ 703 w 1255"/>
                <a:gd name="T55" fmla="*/ 11 h 24"/>
                <a:gd name="T56" fmla="*/ 624 w 1255"/>
                <a:gd name="T57" fmla="*/ 11 h 24"/>
                <a:gd name="T58" fmla="*/ 545 w 1255"/>
                <a:gd name="T59" fmla="*/ 11 h 24"/>
                <a:gd name="T60" fmla="*/ 470 w 1255"/>
                <a:gd name="T61" fmla="*/ 13 h 24"/>
                <a:gd name="T62" fmla="*/ 391 w 1255"/>
                <a:gd name="T63" fmla="*/ 13 h 24"/>
                <a:gd name="T64" fmla="*/ 312 w 1255"/>
                <a:gd name="T65" fmla="*/ 11 h 24"/>
                <a:gd name="T66" fmla="*/ 233 w 1255"/>
                <a:gd name="T67" fmla="*/ 11 h 24"/>
                <a:gd name="T68" fmla="*/ 158 w 1255"/>
                <a:gd name="T69" fmla="*/ 11 h 24"/>
                <a:gd name="T70" fmla="*/ 79 w 1255"/>
                <a:gd name="T71" fmla="*/ 9 h 24"/>
                <a:gd name="T72" fmla="*/ 0 w 1255"/>
                <a:gd name="T73" fmla="*/ 7 h 24"/>
                <a:gd name="T74" fmla="*/ 0 w 1255"/>
                <a:gd name="T75" fmla="*/ 9 h 24"/>
                <a:gd name="T76" fmla="*/ 4 w 1255"/>
                <a:gd name="T77" fmla="*/ 11 h 24"/>
                <a:gd name="T78" fmla="*/ 10 w 1255"/>
                <a:gd name="T79" fmla="*/ 13 h 24"/>
                <a:gd name="T80" fmla="*/ 14 w 1255"/>
                <a:gd name="T81" fmla="*/ 16 h 24"/>
                <a:gd name="T82" fmla="*/ 14 w 1255"/>
                <a:gd name="T83" fmla="*/ 16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5" h="24">
                  <a:moveTo>
                    <a:pt x="14" y="16"/>
                  </a:moveTo>
                  <a:lnTo>
                    <a:pt x="93" y="18"/>
                  </a:lnTo>
                  <a:lnTo>
                    <a:pt x="168" y="20"/>
                  </a:lnTo>
                  <a:lnTo>
                    <a:pt x="247" y="22"/>
                  </a:lnTo>
                  <a:lnTo>
                    <a:pt x="323" y="22"/>
                  </a:lnTo>
                  <a:lnTo>
                    <a:pt x="401" y="24"/>
                  </a:lnTo>
                  <a:lnTo>
                    <a:pt x="480" y="24"/>
                  </a:lnTo>
                  <a:lnTo>
                    <a:pt x="556" y="24"/>
                  </a:lnTo>
                  <a:lnTo>
                    <a:pt x="635" y="24"/>
                  </a:lnTo>
                  <a:lnTo>
                    <a:pt x="714" y="24"/>
                  </a:lnTo>
                  <a:lnTo>
                    <a:pt x="789" y="24"/>
                  </a:lnTo>
                  <a:lnTo>
                    <a:pt x="868" y="22"/>
                  </a:lnTo>
                  <a:lnTo>
                    <a:pt x="947" y="20"/>
                  </a:lnTo>
                  <a:lnTo>
                    <a:pt x="1022" y="18"/>
                  </a:lnTo>
                  <a:lnTo>
                    <a:pt x="1101" y="16"/>
                  </a:lnTo>
                  <a:lnTo>
                    <a:pt x="1176" y="11"/>
                  </a:lnTo>
                  <a:lnTo>
                    <a:pt x="1255" y="7"/>
                  </a:lnTo>
                  <a:lnTo>
                    <a:pt x="1252" y="3"/>
                  </a:lnTo>
                  <a:lnTo>
                    <a:pt x="1249" y="0"/>
                  </a:lnTo>
                  <a:lnTo>
                    <a:pt x="1245" y="0"/>
                  </a:lnTo>
                  <a:lnTo>
                    <a:pt x="1166" y="3"/>
                  </a:lnTo>
                  <a:lnTo>
                    <a:pt x="1091" y="5"/>
                  </a:lnTo>
                  <a:lnTo>
                    <a:pt x="1012" y="7"/>
                  </a:lnTo>
                  <a:lnTo>
                    <a:pt x="933" y="7"/>
                  </a:lnTo>
                  <a:lnTo>
                    <a:pt x="858" y="9"/>
                  </a:lnTo>
                  <a:lnTo>
                    <a:pt x="779" y="9"/>
                  </a:lnTo>
                  <a:lnTo>
                    <a:pt x="703" y="11"/>
                  </a:lnTo>
                  <a:lnTo>
                    <a:pt x="624" y="11"/>
                  </a:lnTo>
                  <a:lnTo>
                    <a:pt x="545" y="11"/>
                  </a:lnTo>
                  <a:lnTo>
                    <a:pt x="470" y="13"/>
                  </a:lnTo>
                  <a:lnTo>
                    <a:pt x="391" y="13"/>
                  </a:lnTo>
                  <a:lnTo>
                    <a:pt x="312" y="11"/>
                  </a:lnTo>
                  <a:lnTo>
                    <a:pt x="233" y="11"/>
                  </a:lnTo>
                  <a:lnTo>
                    <a:pt x="158" y="11"/>
                  </a:lnTo>
                  <a:lnTo>
                    <a:pt x="79" y="9"/>
                  </a:lnTo>
                  <a:lnTo>
                    <a:pt x="0" y="7"/>
                  </a:lnTo>
                  <a:lnTo>
                    <a:pt x="0" y="9"/>
                  </a:lnTo>
                  <a:lnTo>
                    <a:pt x="4" y="11"/>
                  </a:lnTo>
                  <a:lnTo>
                    <a:pt x="10" y="13"/>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3" name="Freeform 62"/>
            <p:cNvSpPr>
              <a:spLocks/>
            </p:cNvSpPr>
            <p:nvPr/>
          </p:nvSpPr>
          <p:spPr bwMode="auto">
            <a:xfrm>
              <a:off x="4331" y="2339"/>
              <a:ext cx="161" cy="476"/>
            </a:xfrm>
            <a:custGeom>
              <a:avLst/>
              <a:gdLst>
                <a:gd name="T0" fmla="*/ 151 w 161"/>
                <a:gd name="T1" fmla="*/ 0 h 476"/>
                <a:gd name="T2" fmla="*/ 130 w 161"/>
                <a:gd name="T3" fmla="*/ 58 h 476"/>
                <a:gd name="T4" fmla="*/ 109 w 161"/>
                <a:gd name="T5" fmla="*/ 115 h 476"/>
                <a:gd name="T6" fmla="*/ 92 w 161"/>
                <a:gd name="T7" fmla="*/ 174 h 476"/>
                <a:gd name="T8" fmla="*/ 72 w 161"/>
                <a:gd name="T9" fmla="*/ 230 h 476"/>
                <a:gd name="T10" fmla="*/ 51 w 161"/>
                <a:gd name="T11" fmla="*/ 289 h 476"/>
                <a:gd name="T12" fmla="*/ 34 w 161"/>
                <a:gd name="T13" fmla="*/ 345 h 476"/>
                <a:gd name="T14" fmla="*/ 17 w 161"/>
                <a:gd name="T15" fmla="*/ 404 h 476"/>
                <a:gd name="T16" fmla="*/ 0 w 161"/>
                <a:gd name="T17" fmla="*/ 462 h 476"/>
                <a:gd name="T18" fmla="*/ 3 w 161"/>
                <a:gd name="T19" fmla="*/ 465 h 476"/>
                <a:gd name="T20" fmla="*/ 7 w 161"/>
                <a:gd name="T21" fmla="*/ 471 h 476"/>
                <a:gd name="T22" fmla="*/ 10 w 161"/>
                <a:gd name="T23" fmla="*/ 476 h 476"/>
                <a:gd name="T24" fmla="*/ 13 w 161"/>
                <a:gd name="T25" fmla="*/ 476 h 476"/>
                <a:gd name="T26" fmla="*/ 34 w 161"/>
                <a:gd name="T27" fmla="*/ 417 h 476"/>
                <a:gd name="T28" fmla="*/ 55 w 161"/>
                <a:gd name="T29" fmla="*/ 360 h 476"/>
                <a:gd name="T30" fmla="*/ 72 w 161"/>
                <a:gd name="T31" fmla="*/ 302 h 476"/>
                <a:gd name="T32" fmla="*/ 92 w 161"/>
                <a:gd name="T33" fmla="*/ 243 h 476"/>
                <a:gd name="T34" fmla="*/ 109 w 161"/>
                <a:gd name="T35" fmla="*/ 187 h 476"/>
                <a:gd name="T36" fmla="*/ 127 w 161"/>
                <a:gd name="T37" fmla="*/ 128 h 476"/>
                <a:gd name="T38" fmla="*/ 144 w 161"/>
                <a:gd name="T39" fmla="*/ 71 h 476"/>
                <a:gd name="T40" fmla="*/ 161 w 161"/>
                <a:gd name="T41" fmla="*/ 13 h 476"/>
                <a:gd name="T42" fmla="*/ 161 w 161"/>
                <a:gd name="T43" fmla="*/ 8 h 476"/>
                <a:gd name="T44" fmla="*/ 157 w 161"/>
                <a:gd name="T45" fmla="*/ 4 h 476"/>
                <a:gd name="T46" fmla="*/ 151 w 161"/>
                <a:gd name="T47" fmla="*/ 0 h 476"/>
                <a:gd name="T48" fmla="*/ 151 w 161"/>
                <a:gd name="T49" fmla="*/ 0 h 476"/>
                <a:gd name="T50" fmla="*/ 151 w 161"/>
                <a:gd name="T51" fmla="*/ 0 h 4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1" h="476">
                  <a:moveTo>
                    <a:pt x="151" y="0"/>
                  </a:moveTo>
                  <a:lnTo>
                    <a:pt x="130" y="58"/>
                  </a:lnTo>
                  <a:lnTo>
                    <a:pt x="109" y="115"/>
                  </a:lnTo>
                  <a:lnTo>
                    <a:pt x="92" y="174"/>
                  </a:lnTo>
                  <a:lnTo>
                    <a:pt x="72" y="230"/>
                  </a:lnTo>
                  <a:lnTo>
                    <a:pt x="51" y="289"/>
                  </a:lnTo>
                  <a:lnTo>
                    <a:pt x="34" y="345"/>
                  </a:lnTo>
                  <a:lnTo>
                    <a:pt x="17" y="404"/>
                  </a:lnTo>
                  <a:lnTo>
                    <a:pt x="0" y="462"/>
                  </a:lnTo>
                  <a:lnTo>
                    <a:pt x="3" y="465"/>
                  </a:lnTo>
                  <a:lnTo>
                    <a:pt x="7" y="471"/>
                  </a:lnTo>
                  <a:lnTo>
                    <a:pt x="10" y="476"/>
                  </a:lnTo>
                  <a:lnTo>
                    <a:pt x="13" y="476"/>
                  </a:lnTo>
                  <a:lnTo>
                    <a:pt x="34" y="417"/>
                  </a:lnTo>
                  <a:lnTo>
                    <a:pt x="55" y="360"/>
                  </a:lnTo>
                  <a:lnTo>
                    <a:pt x="72" y="302"/>
                  </a:lnTo>
                  <a:lnTo>
                    <a:pt x="92" y="243"/>
                  </a:lnTo>
                  <a:lnTo>
                    <a:pt x="109" y="187"/>
                  </a:lnTo>
                  <a:lnTo>
                    <a:pt x="127" y="128"/>
                  </a:lnTo>
                  <a:lnTo>
                    <a:pt x="144" y="71"/>
                  </a:lnTo>
                  <a:lnTo>
                    <a:pt x="161" y="13"/>
                  </a:lnTo>
                  <a:lnTo>
                    <a:pt x="161" y="8"/>
                  </a:lnTo>
                  <a:lnTo>
                    <a:pt x="157" y="4"/>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63"/>
            <p:cNvSpPr>
              <a:spLocks/>
            </p:cNvSpPr>
            <p:nvPr/>
          </p:nvSpPr>
          <p:spPr bwMode="auto">
            <a:xfrm>
              <a:off x="3772" y="2269"/>
              <a:ext cx="113" cy="680"/>
            </a:xfrm>
            <a:custGeom>
              <a:avLst/>
              <a:gdLst>
                <a:gd name="T0" fmla="*/ 89 w 113"/>
                <a:gd name="T1" fmla="*/ 2 h 680"/>
                <a:gd name="T2" fmla="*/ 75 w 113"/>
                <a:gd name="T3" fmla="*/ 85 h 680"/>
                <a:gd name="T4" fmla="*/ 58 w 113"/>
                <a:gd name="T5" fmla="*/ 168 h 680"/>
                <a:gd name="T6" fmla="*/ 41 w 113"/>
                <a:gd name="T7" fmla="*/ 250 h 680"/>
                <a:gd name="T8" fmla="*/ 27 w 113"/>
                <a:gd name="T9" fmla="*/ 333 h 680"/>
                <a:gd name="T10" fmla="*/ 13 w 113"/>
                <a:gd name="T11" fmla="*/ 415 h 680"/>
                <a:gd name="T12" fmla="*/ 3 w 113"/>
                <a:gd name="T13" fmla="*/ 498 h 680"/>
                <a:gd name="T14" fmla="*/ 0 w 113"/>
                <a:gd name="T15" fmla="*/ 580 h 680"/>
                <a:gd name="T16" fmla="*/ 3 w 113"/>
                <a:gd name="T17" fmla="*/ 663 h 680"/>
                <a:gd name="T18" fmla="*/ 7 w 113"/>
                <a:gd name="T19" fmla="*/ 669 h 680"/>
                <a:gd name="T20" fmla="*/ 13 w 113"/>
                <a:gd name="T21" fmla="*/ 678 h 680"/>
                <a:gd name="T22" fmla="*/ 20 w 113"/>
                <a:gd name="T23" fmla="*/ 680 h 680"/>
                <a:gd name="T24" fmla="*/ 27 w 113"/>
                <a:gd name="T25" fmla="*/ 676 h 680"/>
                <a:gd name="T26" fmla="*/ 37 w 113"/>
                <a:gd name="T27" fmla="*/ 513 h 680"/>
                <a:gd name="T28" fmla="*/ 58 w 113"/>
                <a:gd name="T29" fmla="*/ 348 h 680"/>
                <a:gd name="T30" fmla="*/ 85 w 113"/>
                <a:gd name="T31" fmla="*/ 185 h 680"/>
                <a:gd name="T32" fmla="*/ 113 w 113"/>
                <a:gd name="T33" fmla="*/ 22 h 680"/>
                <a:gd name="T34" fmla="*/ 109 w 113"/>
                <a:gd name="T35" fmla="*/ 15 h 680"/>
                <a:gd name="T36" fmla="*/ 103 w 113"/>
                <a:gd name="T37" fmla="*/ 7 h 680"/>
                <a:gd name="T38" fmla="*/ 96 w 113"/>
                <a:gd name="T39" fmla="*/ 0 h 680"/>
                <a:gd name="T40" fmla="*/ 89 w 113"/>
                <a:gd name="T41" fmla="*/ 2 h 680"/>
                <a:gd name="T42" fmla="*/ 89 w 113"/>
                <a:gd name="T43" fmla="*/ 2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680">
                  <a:moveTo>
                    <a:pt x="89" y="2"/>
                  </a:moveTo>
                  <a:lnTo>
                    <a:pt x="75" y="85"/>
                  </a:lnTo>
                  <a:lnTo>
                    <a:pt x="58" y="168"/>
                  </a:lnTo>
                  <a:lnTo>
                    <a:pt x="41" y="250"/>
                  </a:lnTo>
                  <a:lnTo>
                    <a:pt x="27" y="333"/>
                  </a:lnTo>
                  <a:lnTo>
                    <a:pt x="13" y="415"/>
                  </a:lnTo>
                  <a:lnTo>
                    <a:pt x="3" y="498"/>
                  </a:lnTo>
                  <a:lnTo>
                    <a:pt x="0" y="580"/>
                  </a:lnTo>
                  <a:lnTo>
                    <a:pt x="3" y="663"/>
                  </a:lnTo>
                  <a:lnTo>
                    <a:pt x="7" y="669"/>
                  </a:lnTo>
                  <a:lnTo>
                    <a:pt x="13" y="678"/>
                  </a:lnTo>
                  <a:lnTo>
                    <a:pt x="20" y="680"/>
                  </a:lnTo>
                  <a:lnTo>
                    <a:pt x="27" y="676"/>
                  </a:lnTo>
                  <a:lnTo>
                    <a:pt x="37" y="513"/>
                  </a:lnTo>
                  <a:lnTo>
                    <a:pt x="58" y="348"/>
                  </a:lnTo>
                  <a:lnTo>
                    <a:pt x="85" y="185"/>
                  </a:lnTo>
                  <a:lnTo>
                    <a:pt x="113" y="22"/>
                  </a:lnTo>
                  <a:lnTo>
                    <a:pt x="109" y="15"/>
                  </a:lnTo>
                  <a:lnTo>
                    <a:pt x="103" y="7"/>
                  </a:lnTo>
                  <a:lnTo>
                    <a:pt x="96" y="0"/>
                  </a:lnTo>
                  <a:lnTo>
                    <a:pt x="8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64"/>
            <p:cNvSpPr>
              <a:spLocks/>
            </p:cNvSpPr>
            <p:nvPr/>
          </p:nvSpPr>
          <p:spPr bwMode="auto">
            <a:xfrm>
              <a:off x="3782" y="2328"/>
              <a:ext cx="748" cy="28"/>
            </a:xfrm>
            <a:custGeom>
              <a:avLst/>
              <a:gdLst>
                <a:gd name="T0" fmla="*/ 724 w 748"/>
                <a:gd name="T1" fmla="*/ 11 h 28"/>
                <a:gd name="T2" fmla="*/ 679 w 748"/>
                <a:gd name="T3" fmla="*/ 11 h 28"/>
                <a:gd name="T4" fmla="*/ 634 w 748"/>
                <a:gd name="T5" fmla="*/ 9 h 28"/>
                <a:gd name="T6" fmla="*/ 590 w 748"/>
                <a:gd name="T7" fmla="*/ 9 h 28"/>
                <a:gd name="T8" fmla="*/ 545 w 748"/>
                <a:gd name="T9" fmla="*/ 6 h 28"/>
                <a:gd name="T10" fmla="*/ 497 w 748"/>
                <a:gd name="T11" fmla="*/ 6 h 28"/>
                <a:gd name="T12" fmla="*/ 453 w 748"/>
                <a:gd name="T13" fmla="*/ 4 h 28"/>
                <a:gd name="T14" fmla="*/ 408 w 748"/>
                <a:gd name="T15" fmla="*/ 4 h 28"/>
                <a:gd name="T16" fmla="*/ 364 w 748"/>
                <a:gd name="T17" fmla="*/ 2 h 28"/>
                <a:gd name="T18" fmla="*/ 319 w 748"/>
                <a:gd name="T19" fmla="*/ 2 h 28"/>
                <a:gd name="T20" fmla="*/ 274 w 748"/>
                <a:gd name="T21" fmla="*/ 2 h 28"/>
                <a:gd name="T22" fmla="*/ 230 w 748"/>
                <a:gd name="T23" fmla="*/ 2 h 28"/>
                <a:gd name="T24" fmla="*/ 185 w 748"/>
                <a:gd name="T25" fmla="*/ 0 h 28"/>
                <a:gd name="T26" fmla="*/ 137 w 748"/>
                <a:gd name="T27" fmla="*/ 2 h 28"/>
                <a:gd name="T28" fmla="*/ 93 w 748"/>
                <a:gd name="T29" fmla="*/ 2 h 28"/>
                <a:gd name="T30" fmla="*/ 48 w 748"/>
                <a:gd name="T31" fmla="*/ 2 h 28"/>
                <a:gd name="T32" fmla="*/ 3 w 748"/>
                <a:gd name="T33" fmla="*/ 4 h 28"/>
                <a:gd name="T34" fmla="*/ 0 w 748"/>
                <a:gd name="T35" fmla="*/ 6 h 28"/>
                <a:gd name="T36" fmla="*/ 7 w 748"/>
                <a:gd name="T37" fmla="*/ 13 h 28"/>
                <a:gd name="T38" fmla="*/ 17 w 748"/>
                <a:gd name="T39" fmla="*/ 19 h 28"/>
                <a:gd name="T40" fmla="*/ 27 w 748"/>
                <a:gd name="T41" fmla="*/ 22 h 28"/>
                <a:gd name="T42" fmla="*/ 72 w 748"/>
                <a:gd name="T43" fmla="*/ 24 h 28"/>
                <a:gd name="T44" fmla="*/ 117 w 748"/>
                <a:gd name="T45" fmla="*/ 26 h 28"/>
                <a:gd name="T46" fmla="*/ 161 w 748"/>
                <a:gd name="T47" fmla="*/ 26 h 28"/>
                <a:gd name="T48" fmla="*/ 206 w 748"/>
                <a:gd name="T49" fmla="*/ 26 h 28"/>
                <a:gd name="T50" fmla="*/ 254 w 748"/>
                <a:gd name="T51" fmla="*/ 28 h 28"/>
                <a:gd name="T52" fmla="*/ 298 w 748"/>
                <a:gd name="T53" fmla="*/ 28 h 28"/>
                <a:gd name="T54" fmla="*/ 343 w 748"/>
                <a:gd name="T55" fmla="*/ 28 h 28"/>
                <a:gd name="T56" fmla="*/ 388 w 748"/>
                <a:gd name="T57" fmla="*/ 28 h 28"/>
                <a:gd name="T58" fmla="*/ 432 w 748"/>
                <a:gd name="T59" fmla="*/ 26 h 28"/>
                <a:gd name="T60" fmla="*/ 477 w 748"/>
                <a:gd name="T61" fmla="*/ 26 h 28"/>
                <a:gd name="T62" fmla="*/ 521 w 748"/>
                <a:gd name="T63" fmla="*/ 26 h 28"/>
                <a:gd name="T64" fmla="*/ 566 w 748"/>
                <a:gd name="T65" fmla="*/ 26 h 28"/>
                <a:gd name="T66" fmla="*/ 610 w 748"/>
                <a:gd name="T67" fmla="*/ 24 h 28"/>
                <a:gd name="T68" fmla="*/ 655 w 748"/>
                <a:gd name="T69" fmla="*/ 24 h 28"/>
                <a:gd name="T70" fmla="*/ 700 w 748"/>
                <a:gd name="T71" fmla="*/ 22 h 28"/>
                <a:gd name="T72" fmla="*/ 744 w 748"/>
                <a:gd name="T73" fmla="*/ 22 h 28"/>
                <a:gd name="T74" fmla="*/ 748 w 748"/>
                <a:gd name="T75" fmla="*/ 19 h 28"/>
                <a:gd name="T76" fmla="*/ 741 w 748"/>
                <a:gd name="T77" fmla="*/ 15 h 28"/>
                <a:gd name="T78" fmla="*/ 730 w 748"/>
                <a:gd name="T79" fmla="*/ 13 h 28"/>
                <a:gd name="T80" fmla="*/ 724 w 748"/>
                <a:gd name="T81" fmla="*/ 11 h 28"/>
                <a:gd name="T82" fmla="*/ 724 w 748"/>
                <a:gd name="T83" fmla="*/ 11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48" h="28">
                  <a:moveTo>
                    <a:pt x="724" y="11"/>
                  </a:moveTo>
                  <a:lnTo>
                    <a:pt x="679" y="11"/>
                  </a:lnTo>
                  <a:lnTo>
                    <a:pt x="634" y="9"/>
                  </a:lnTo>
                  <a:lnTo>
                    <a:pt x="590" y="9"/>
                  </a:lnTo>
                  <a:lnTo>
                    <a:pt x="545" y="6"/>
                  </a:lnTo>
                  <a:lnTo>
                    <a:pt x="497" y="6"/>
                  </a:lnTo>
                  <a:lnTo>
                    <a:pt x="453" y="4"/>
                  </a:lnTo>
                  <a:lnTo>
                    <a:pt x="408" y="4"/>
                  </a:lnTo>
                  <a:lnTo>
                    <a:pt x="364" y="2"/>
                  </a:lnTo>
                  <a:lnTo>
                    <a:pt x="319" y="2"/>
                  </a:lnTo>
                  <a:lnTo>
                    <a:pt x="274" y="2"/>
                  </a:lnTo>
                  <a:lnTo>
                    <a:pt x="230" y="2"/>
                  </a:lnTo>
                  <a:lnTo>
                    <a:pt x="185" y="0"/>
                  </a:lnTo>
                  <a:lnTo>
                    <a:pt x="137" y="2"/>
                  </a:lnTo>
                  <a:lnTo>
                    <a:pt x="93" y="2"/>
                  </a:lnTo>
                  <a:lnTo>
                    <a:pt x="48" y="2"/>
                  </a:lnTo>
                  <a:lnTo>
                    <a:pt x="3" y="4"/>
                  </a:lnTo>
                  <a:lnTo>
                    <a:pt x="0" y="6"/>
                  </a:lnTo>
                  <a:lnTo>
                    <a:pt x="7" y="13"/>
                  </a:lnTo>
                  <a:lnTo>
                    <a:pt x="17" y="19"/>
                  </a:lnTo>
                  <a:lnTo>
                    <a:pt x="27" y="22"/>
                  </a:lnTo>
                  <a:lnTo>
                    <a:pt x="72" y="24"/>
                  </a:lnTo>
                  <a:lnTo>
                    <a:pt x="117" y="26"/>
                  </a:lnTo>
                  <a:lnTo>
                    <a:pt x="161" y="26"/>
                  </a:lnTo>
                  <a:lnTo>
                    <a:pt x="206" y="26"/>
                  </a:lnTo>
                  <a:lnTo>
                    <a:pt x="254" y="28"/>
                  </a:lnTo>
                  <a:lnTo>
                    <a:pt x="298" y="28"/>
                  </a:lnTo>
                  <a:lnTo>
                    <a:pt x="343" y="28"/>
                  </a:lnTo>
                  <a:lnTo>
                    <a:pt x="388" y="28"/>
                  </a:lnTo>
                  <a:lnTo>
                    <a:pt x="432" y="26"/>
                  </a:lnTo>
                  <a:lnTo>
                    <a:pt x="477" y="26"/>
                  </a:lnTo>
                  <a:lnTo>
                    <a:pt x="521" y="26"/>
                  </a:lnTo>
                  <a:lnTo>
                    <a:pt x="566" y="26"/>
                  </a:lnTo>
                  <a:lnTo>
                    <a:pt x="610" y="24"/>
                  </a:lnTo>
                  <a:lnTo>
                    <a:pt x="655" y="24"/>
                  </a:lnTo>
                  <a:lnTo>
                    <a:pt x="700" y="22"/>
                  </a:lnTo>
                  <a:lnTo>
                    <a:pt x="744" y="22"/>
                  </a:lnTo>
                  <a:lnTo>
                    <a:pt x="748" y="19"/>
                  </a:lnTo>
                  <a:lnTo>
                    <a:pt x="741" y="15"/>
                  </a:lnTo>
                  <a:lnTo>
                    <a:pt x="730" y="13"/>
                  </a:lnTo>
                  <a:lnTo>
                    <a:pt x="72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65"/>
            <p:cNvSpPr>
              <a:spLocks/>
            </p:cNvSpPr>
            <p:nvPr/>
          </p:nvSpPr>
          <p:spPr bwMode="auto">
            <a:xfrm>
              <a:off x="4022" y="2326"/>
              <a:ext cx="148" cy="556"/>
            </a:xfrm>
            <a:custGeom>
              <a:avLst/>
              <a:gdLst>
                <a:gd name="T0" fmla="*/ 141 w 148"/>
                <a:gd name="T1" fmla="*/ 0 h 556"/>
                <a:gd name="T2" fmla="*/ 113 w 148"/>
                <a:gd name="T3" fmla="*/ 69 h 556"/>
                <a:gd name="T4" fmla="*/ 89 w 148"/>
                <a:gd name="T5" fmla="*/ 137 h 556"/>
                <a:gd name="T6" fmla="*/ 69 w 148"/>
                <a:gd name="T7" fmla="*/ 206 h 556"/>
                <a:gd name="T8" fmla="*/ 52 w 148"/>
                <a:gd name="T9" fmla="*/ 276 h 556"/>
                <a:gd name="T10" fmla="*/ 38 w 148"/>
                <a:gd name="T11" fmla="*/ 343 h 556"/>
                <a:gd name="T12" fmla="*/ 24 w 148"/>
                <a:gd name="T13" fmla="*/ 412 h 556"/>
                <a:gd name="T14" fmla="*/ 10 w 148"/>
                <a:gd name="T15" fmla="*/ 482 h 556"/>
                <a:gd name="T16" fmla="*/ 0 w 148"/>
                <a:gd name="T17" fmla="*/ 552 h 556"/>
                <a:gd name="T18" fmla="*/ 0 w 148"/>
                <a:gd name="T19" fmla="*/ 554 h 556"/>
                <a:gd name="T20" fmla="*/ 4 w 148"/>
                <a:gd name="T21" fmla="*/ 554 h 556"/>
                <a:gd name="T22" fmla="*/ 7 w 148"/>
                <a:gd name="T23" fmla="*/ 556 h 556"/>
                <a:gd name="T24" fmla="*/ 7 w 148"/>
                <a:gd name="T25" fmla="*/ 556 h 556"/>
                <a:gd name="T26" fmla="*/ 21 w 148"/>
                <a:gd name="T27" fmla="*/ 486 h 556"/>
                <a:gd name="T28" fmla="*/ 34 w 148"/>
                <a:gd name="T29" fmla="*/ 417 h 556"/>
                <a:gd name="T30" fmla="*/ 48 w 148"/>
                <a:gd name="T31" fmla="*/ 347 h 556"/>
                <a:gd name="T32" fmla="*/ 65 w 148"/>
                <a:gd name="T33" fmla="*/ 280 h 556"/>
                <a:gd name="T34" fmla="*/ 82 w 148"/>
                <a:gd name="T35" fmla="*/ 210 h 556"/>
                <a:gd name="T36" fmla="*/ 100 w 148"/>
                <a:gd name="T37" fmla="*/ 141 h 556"/>
                <a:gd name="T38" fmla="*/ 124 w 148"/>
                <a:gd name="T39" fmla="*/ 74 h 556"/>
                <a:gd name="T40" fmla="*/ 148 w 148"/>
                <a:gd name="T41" fmla="*/ 4 h 556"/>
                <a:gd name="T42" fmla="*/ 148 w 148"/>
                <a:gd name="T43" fmla="*/ 2 h 556"/>
                <a:gd name="T44" fmla="*/ 144 w 148"/>
                <a:gd name="T45" fmla="*/ 2 h 556"/>
                <a:gd name="T46" fmla="*/ 141 w 148"/>
                <a:gd name="T47" fmla="*/ 0 h 556"/>
                <a:gd name="T48" fmla="*/ 141 w 148"/>
                <a:gd name="T49" fmla="*/ 0 h 556"/>
                <a:gd name="T50" fmla="*/ 141 w 148"/>
                <a:gd name="T51" fmla="*/ 0 h 5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8" h="556">
                  <a:moveTo>
                    <a:pt x="141" y="0"/>
                  </a:moveTo>
                  <a:lnTo>
                    <a:pt x="113" y="69"/>
                  </a:lnTo>
                  <a:lnTo>
                    <a:pt x="89" y="137"/>
                  </a:lnTo>
                  <a:lnTo>
                    <a:pt x="69" y="206"/>
                  </a:lnTo>
                  <a:lnTo>
                    <a:pt x="52" y="276"/>
                  </a:lnTo>
                  <a:lnTo>
                    <a:pt x="38" y="343"/>
                  </a:lnTo>
                  <a:lnTo>
                    <a:pt x="24" y="412"/>
                  </a:lnTo>
                  <a:lnTo>
                    <a:pt x="10" y="482"/>
                  </a:lnTo>
                  <a:lnTo>
                    <a:pt x="0" y="552"/>
                  </a:lnTo>
                  <a:lnTo>
                    <a:pt x="0" y="554"/>
                  </a:lnTo>
                  <a:lnTo>
                    <a:pt x="4" y="554"/>
                  </a:lnTo>
                  <a:lnTo>
                    <a:pt x="7" y="556"/>
                  </a:lnTo>
                  <a:lnTo>
                    <a:pt x="21" y="486"/>
                  </a:lnTo>
                  <a:lnTo>
                    <a:pt x="34" y="417"/>
                  </a:lnTo>
                  <a:lnTo>
                    <a:pt x="48" y="347"/>
                  </a:lnTo>
                  <a:lnTo>
                    <a:pt x="65" y="280"/>
                  </a:lnTo>
                  <a:lnTo>
                    <a:pt x="82" y="210"/>
                  </a:lnTo>
                  <a:lnTo>
                    <a:pt x="100" y="141"/>
                  </a:lnTo>
                  <a:lnTo>
                    <a:pt x="124" y="74"/>
                  </a:lnTo>
                  <a:lnTo>
                    <a:pt x="148" y="4"/>
                  </a:lnTo>
                  <a:lnTo>
                    <a:pt x="148" y="2"/>
                  </a:lnTo>
                  <a:lnTo>
                    <a:pt x="144" y="2"/>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Freeform 66"/>
            <p:cNvSpPr>
              <a:spLocks/>
            </p:cNvSpPr>
            <p:nvPr/>
          </p:nvSpPr>
          <p:spPr bwMode="auto">
            <a:xfrm>
              <a:off x="3683" y="2665"/>
              <a:ext cx="733" cy="32"/>
            </a:xfrm>
            <a:custGeom>
              <a:avLst/>
              <a:gdLst>
                <a:gd name="T0" fmla="*/ 716 w 733"/>
                <a:gd name="T1" fmla="*/ 0 h 32"/>
                <a:gd name="T2" fmla="*/ 672 w 733"/>
                <a:gd name="T3" fmla="*/ 2 h 32"/>
                <a:gd name="T4" fmla="*/ 627 w 733"/>
                <a:gd name="T5" fmla="*/ 2 h 32"/>
                <a:gd name="T6" fmla="*/ 583 w 733"/>
                <a:gd name="T7" fmla="*/ 4 h 32"/>
                <a:gd name="T8" fmla="*/ 538 w 733"/>
                <a:gd name="T9" fmla="*/ 4 h 32"/>
                <a:gd name="T10" fmla="*/ 493 w 733"/>
                <a:gd name="T11" fmla="*/ 6 h 32"/>
                <a:gd name="T12" fmla="*/ 449 w 733"/>
                <a:gd name="T13" fmla="*/ 6 h 32"/>
                <a:gd name="T14" fmla="*/ 404 w 733"/>
                <a:gd name="T15" fmla="*/ 6 h 32"/>
                <a:gd name="T16" fmla="*/ 360 w 733"/>
                <a:gd name="T17" fmla="*/ 6 h 32"/>
                <a:gd name="T18" fmla="*/ 315 w 733"/>
                <a:gd name="T19" fmla="*/ 6 h 32"/>
                <a:gd name="T20" fmla="*/ 270 w 733"/>
                <a:gd name="T21" fmla="*/ 6 h 32"/>
                <a:gd name="T22" fmla="*/ 226 w 733"/>
                <a:gd name="T23" fmla="*/ 6 h 32"/>
                <a:gd name="T24" fmla="*/ 178 w 733"/>
                <a:gd name="T25" fmla="*/ 6 h 32"/>
                <a:gd name="T26" fmla="*/ 133 w 733"/>
                <a:gd name="T27" fmla="*/ 6 h 32"/>
                <a:gd name="T28" fmla="*/ 89 w 733"/>
                <a:gd name="T29" fmla="*/ 8 h 32"/>
                <a:gd name="T30" fmla="*/ 44 w 733"/>
                <a:gd name="T31" fmla="*/ 8 h 32"/>
                <a:gd name="T32" fmla="*/ 0 w 733"/>
                <a:gd name="T33" fmla="*/ 10 h 32"/>
                <a:gd name="T34" fmla="*/ 0 w 733"/>
                <a:gd name="T35" fmla="*/ 13 h 32"/>
                <a:gd name="T36" fmla="*/ 3 w 733"/>
                <a:gd name="T37" fmla="*/ 19 h 32"/>
                <a:gd name="T38" fmla="*/ 6 w 733"/>
                <a:gd name="T39" fmla="*/ 26 h 32"/>
                <a:gd name="T40" fmla="*/ 13 w 733"/>
                <a:gd name="T41" fmla="*/ 28 h 32"/>
                <a:gd name="T42" fmla="*/ 58 w 733"/>
                <a:gd name="T43" fmla="*/ 30 h 32"/>
                <a:gd name="T44" fmla="*/ 102 w 733"/>
                <a:gd name="T45" fmla="*/ 32 h 32"/>
                <a:gd name="T46" fmla="*/ 147 w 733"/>
                <a:gd name="T47" fmla="*/ 32 h 32"/>
                <a:gd name="T48" fmla="*/ 195 w 733"/>
                <a:gd name="T49" fmla="*/ 32 h 32"/>
                <a:gd name="T50" fmla="*/ 240 w 733"/>
                <a:gd name="T51" fmla="*/ 32 h 32"/>
                <a:gd name="T52" fmla="*/ 284 w 733"/>
                <a:gd name="T53" fmla="*/ 32 h 32"/>
                <a:gd name="T54" fmla="*/ 329 w 733"/>
                <a:gd name="T55" fmla="*/ 32 h 32"/>
                <a:gd name="T56" fmla="*/ 373 w 733"/>
                <a:gd name="T57" fmla="*/ 32 h 32"/>
                <a:gd name="T58" fmla="*/ 421 w 733"/>
                <a:gd name="T59" fmla="*/ 32 h 32"/>
                <a:gd name="T60" fmla="*/ 466 w 733"/>
                <a:gd name="T61" fmla="*/ 30 h 32"/>
                <a:gd name="T62" fmla="*/ 511 w 733"/>
                <a:gd name="T63" fmla="*/ 28 h 32"/>
                <a:gd name="T64" fmla="*/ 555 w 733"/>
                <a:gd name="T65" fmla="*/ 26 h 32"/>
                <a:gd name="T66" fmla="*/ 600 w 733"/>
                <a:gd name="T67" fmla="*/ 24 h 32"/>
                <a:gd name="T68" fmla="*/ 644 w 733"/>
                <a:gd name="T69" fmla="*/ 21 h 32"/>
                <a:gd name="T70" fmla="*/ 689 w 733"/>
                <a:gd name="T71" fmla="*/ 19 h 32"/>
                <a:gd name="T72" fmla="*/ 733 w 733"/>
                <a:gd name="T73" fmla="*/ 17 h 32"/>
                <a:gd name="T74" fmla="*/ 733 w 733"/>
                <a:gd name="T75" fmla="*/ 15 h 32"/>
                <a:gd name="T76" fmla="*/ 730 w 733"/>
                <a:gd name="T77" fmla="*/ 8 h 32"/>
                <a:gd name="T78" fmla="*/ 723 w 733"/>
                <a:gd name="T79" fmla="*/ 2 h 32"/>
                <a:gd name="T80" fmla="*/ 716 w 733"/>
                <a:gd name="T81" fmla="*/ 0 h 32"/>
                <a:gd name="T82" fmla="*/ 716 w 733"/>
                <a:gd name="T83" fmla="*/ 0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33" h="32">
                  <a:moveTo>
                    <a:pt x="716" y="0"/>
                  </a:moveTo>
                  <a:lnTo>
                    <a:pt x="672" y="2"/>
                  </a:lnTo>
                  <a:lnTo>
                    <a:pt x="627" y="2"/>
                  </a:lnTo>
                  <a:lnTo>
                    <a:pt x="583" y="4"/>
                  </a:lnTo>
                  <a:lnTo>
                    <a:pt x="538" y="4"/>
                  </a:lnTo>
                  <a:lnTo>
                    <a:pt x="493" y="6"/>
                  </a:lnTo>
                  <a:lnTo>
                    <a:pt x="449" y="6"/>
                  </a:lnTo>
                  <a:lnTo>
                    <a:pt x="404" y="6"/>
                  </a:lnTo>
                  <a:lnTo>
                    <a:pt x="360" y="6"/>
                  </a:lnTo>
                  <a:lnTo>
                    <a:pt x="315" y="6"/>
                  </a:lnTo>
                  <a:lnTo>
                    <a:pt x="270" y="6"/>
                  </a:lnTo>
                  <a:lnTo>
                    <a:pt x="226" y="6"/>
                  </a:lnTo>
                  <a:lnTo>
                    <a:pt x="178" y="6"/>
                  </a:lnTo>
                  <a:lnTo>
                    <a:pt x="133" y="6"/>
                  </a:lnTo>
                  <a:lnTo>
                    <a:pt x="89" y="8"/>
                  </a:lnTo>
                  <a:lnTo>
                    <a:pt x="44" y="8"/>
                  </a:lnTo>
                  <a:lnTo>
                    <a:pt x="0" y="10"/>
                  </a:lnTo>
                  <a:lnTo>
                    <a:pt x="0" y="13"/>
                  </a:lnTo>
                  <a:lnTo>
                    <a:pt x="3" y="19"/>
                  </a:lnTo>
                  <a:lnTo>
                    <a:pt x="6" y="26"/>
                  </a:lnTo>
                  <a:lnTo>
                    <a:pt x="13" y="28"/>
                  </a:lnTo>
                  <a:lnTo>
                    <a:pt x="58" y="30"/>
                  </a:lnTo>
                  <a:lnTo>
                    <a:pt x="102" y="32"/>
                  </a:lnTo>
                  <a:lnTo>
                    <a:pt x="147" y="32"/>
                  </a:lnTo>
                  <a:lnTo>
                    <a:pt x="195" y="32"/>
                  </a:lnTo>
                  <a:lnTo>
                    <a:pt x="240" y="32"/>
                  </a:lnTo>
                  <a:lnTo>
                    <a:pt x="284" y="32"/>
                  </a:lnTo>
                  <a:lnTo>
                    <a:pt x="329" y="32"/>
                  </a:lnTo>
                  <a:lnTo>
                    <a:pt x="373" y="32"/>
                  </a:lnTo>
                  <a:lnTo>
                    <a:pt x="421" y="32"/>
                  </a:lnTo>
                  <a:lnTo>
                    <a:pt x="466" y="30"/>
                  </a:lnTo>
                  <a:lnTo>
                    <a:pt x="511" y="28"/>
                  </a:lnTo>
                  <a:lnTo>
                    <a:pt x="555" y="26"/>
                  </a:lnTo>
                  <a:lnTo>
                    <a:pt x="600" y="24"/>
                  </a:lnTo>
                  <a:lnTo>
                    <a:pt x="644" y="21"/>
                  </a:lnTo>
                  <a:lnTo>
                    <a:pt x="689" y="19"/>
                  </a:lnTo>
                  <a:lnTo>
                    <a:pt x="733" y="17"/>
                  </a:lnTo>
                  <a:lnTo>
                    <a:pt x="733" y="15"/>
                  </a:lnTo>
                  <a:lnTo>
                    <a:pt x="730" y="8"/>
                  </a:lnTo>
                  <a:lnTo>
                    <a:pt x="723" y="2"/>
                  </a:lnTo>
                  <a:lnTo>
                    <a:pt x="7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8" name="Freeform 67"/>
            <p:cNvSpPr>
              <a:spLocks/>
            </p:cNvSpPr>
            <p:nvPr/>
          </p:nvSpPr>
          <p:spPr bwMode="auto">
            <a:xfrm>
              <a:off x="3785" y="2480"/>
              <a:ext cx="638" cy="22"/>
            </a:xfrm>
            <a:custGeom>
              <a:avLst/>
              <a:gdLst>
                <a:gd name="T0" fmla="*/ 621 w 638"/>
                <a:gd name="T1" fmla="*/ 4 h 22"/>
                <a:gd name="T2" fmla="*/ 583 w 638"/>
                <a:gd name="T3" fmla="*/ 4 h 22"/>
                <a:gd name="T4" fmla="*/ 542 w 638"/>
                <a:gd name="T5" fmla="*/ 4 h 22"/>
                <a:gd name="T6" fmla="*/ 505 w 638"/>
                <a:gd name="T7" fmla="*/ 4 h 22"/>
                <a:gd name="T8" fmla="*/ 467 w 638"/>
                <a:gd name="T9" fmla="*/ 2 h 22"/>
                <a:gd name="T10" fmla="*/ 429 w 638"/>
                <a:gd name="T11" fmla="*/ 2 h 22"/>
                <a:gd name="T12" fmla="*/ 388 w 638"/>
                <a:gd name="T13" fmla="*/ 2 h 22"/>
                <a:gd name="T14" fmla="*/ 350 w 638"/>
                <a:gd name="T15" fmla="*/ 2 h 22"/>
                <a:gd name="T16" fmla="*/ 313 w 638"/>
                <a:gd name="T17" fmla="*/ 0 h 22"/>
                <a:gd name="T18" fmla="*/ 271 w 638"/>
                <a:gd name="T19" fmla="*/ 0 h 22"/>
                <a:gd name="T20" fmla="*/ 234 w 638"/>
                <a:gd name="T21" fmla="*/ 0 h 22"/>
                <a:gd name="T22" fmla="*/ 192 w 638"/>
                <a:gd name="T23" fmla="*/ 0 h 22"/>
                <a:gd name="T24" fmla="*/ 155 w 638"/>
                <a:gd name="T25" fmla="*/ 0 h 22"/>
                <a:gd name="T26" fmla="*/ 117 w 638"/>
                <a:gd name="T27" fmla="*/ 0 h 22"/>
                <a:gd name="T28" fmla="*/ 79 w 638"/>
                <a:gd name="T29" fmla="*/ 0 h 22"/>
                <a:gd name="T30" fmla="*/ 38 w 638"/>
                <a:gd name="T31" fmla="*/ 2 h 22"/>
                <a:gd name="T32" fmla="*/ 0 w 638"/>
                <a:gd name="T33" fmla="*/ 2 h 22"/>
                <a:gd name="T34" fmla="*/ 0 w 638"/>
                <a:gd name="T35" fmla="*/ 4 h 22"/>
                <a:gd name="T36" fmla="*/ 4 w 638"/>
                <a:gd name="T37" fmla="*/ 9 h 22"/>
                <a:gd name="T38" fmla="*/ 7 w 638"/>
                <a:gd name="T39" fmla="*/ 15 h 22"/>
                <a:gd name="T40" fmla="*/ 14 w 638"/>
                <a:gd name="T41" fmla="*/ 17 h 22"/>
                <a:gd name="T42" fmla="*/ 52 w 638"/>
                <a:gd name="T43" fmla="*/ 20 h 22"/>
                <a:gd name="T44" fmla="*/ 93 w 638"/>
                <a:gd name="T45" fmla="*/ 20 h 22"/>
                <a:gd name="T46" fmla="*/ 131 w 638"/>
                <a:gd name="T47" fmla="*/ 22 h 22"/>
                <a:gd name="T48" fmla="*/ 168 w 638"/>
                <a:gd name="T49" fmla="*/ 22 h 22"/>
                <a:gd name="T50" fmla="*/ 210 w 638"/>
                <a:gd name="T51" fmla="*/ 22 h 22"/>
                <a:gd name="T52" fmla="*/ 247 w 638"/>
                <a:gd name="T53" fmla="*/ 22 h 22"/>
                <a:gd name="T54" fmla="*/ 285 w 638"/>
                <a:gd name="T55" fmla="*/ 22 h 22"/>
                <a:gd name="T56" fmla="*/ 326 w 638"/>
                <a:gd name="T57" fmla="*/ 22 h 22"/>
                <a:gd name="T58" fmla="*/ 364 w 638"/>
                <a:gd name="T59" fmla="*/ 22 h 22"/>
                <a:gd name="T60" fmla="*/ 402 w 638"/>
                <a:gd name="T61" fmla="*/ 22 h 22"/>
                <a:gd name="T62" fmla="*/ 443 w 638"/>
                <a:gd name="T63" fmla="*/ 22 h 22"/>
                <a:gd name="T64" fmla="*/ 481 w 638"/>
                <a:gd name="T65" fmla="*/ 22 h 22"/>
                <a:gd name="T66" fmla="*/ 522 w 638"/>
                <a:gd name="T67" fmla="*/ 22 h 22"/>
                <a:gd name="T68" fmla="*/ 559 w 638"/>
                <a:gd name="T69" fmla="*/ 22 h 22"/>
                <a:gd name="T70" fmla="*/ 601 w 638"/>
                <a:gd name="T71" fmla="*/ 22 h 22"/>
                <a:gd name="T72" fmla="*/ 638 w 638"/>
                <a:gd name="T73" fmla="*/ 22 h 22"/>
                <a:gd name="T74" fmla="*/ 638 w 638"/>
                <a:gd name="T75" fmla="*/ 20 h 22"/>
                <a:gd name="T76" fmla="*/ 635 w 638"/>
                <a:gd name="T77" fmla="*/ 13 h 22"/>
                <a:gd name="T78" fmla="*/ 628 w 638"/>
                <a:gd name="T79" fmla="*/ 9 h 22"/>
                <a:gd name="T80" fmla="*/ 621 w 638"/>
                <a:gd name="T81" fmla="*/ 4 h 22"/>
                <a:gd name="T82" fmla="*/ 621 w 638"/>
                <a:gd name="T83" fmla="*/ 4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8" h="22">
                  <a:moveTo>
                    <a:pt x="621" y="4"/>
                  </a:moveTo>
                  <a:lnTo>
                    <a:pt x="583" y="4"/>
                  </a:lnTo>
                  <a:lnTo>
                    <a:pt x="542" y="4"/>
                  </a:lnTo>
                  <a:lnTo>
                    <a:pt x="505" y="4"/>
                  </a:lnTo>
                  <a:lnTo>
                    <a:pt x="467" y="2"/>
                  </a:lnTo>
                  <a:lnTo>
                    <a:pt x="429" y="2"/>
                  </a:lnTo>
                  <a:lnTo>
                    <a:pt x="388" y="2"/>
                  </a:lnTo>
                  <a:lnTo>
                    <a:pt x="350" y="2"/>
                  </a:lnTo>
                  <a:lnTo>
                    <a:pt x="313" y="0"/>
                  </a:lnTo>
                  <a:lnTo>
                    <a:pt x="271" y="0"/>
                  </a:lnTo>
                  <a:lnTo>
                    <a:pt x="234" y="0"/>
                  </a:lnTo>
                  <a:lnTo>
                    <a:pt x="192" y="0"/>
                  </a:lnTo>
                  <a:lnTo>
                    <a:pt x="155" y="0"/>
                  </a:lnTo>
                  <a:lnTo>
                    <a:pt x="117" y="0"/>
                  </a:lnTo>
                  <a:lnTo>
                    <a:pt x="79" y="0"/>
                  </a:lnTo>
                  <a:lnTo>
                    <a:pt x="38" y="2"/>
                  </a:lnTo>
                  <a:lnTo>
                    <a:pt x="0" y="2"/>
                  </a:lnTo>
                  <a:lnTo>
                    <a:pt x="0" y="4"/>
                  </a:lnTo>
                  <a:lnTo>
                    <a:pt x="4" y="9"/>
                  </a:lnTo>
                  <a:lnTo>
                    <a:pt x="7" y="15"/>
                  </a:lnTo>
                  <a:lnTo>
                    <a:pt x="14" y="17"/>
                  </a:lnTo>
                  <a:lnTo>
                    <a:pt x="52" y="20"/>
                  </a:lnTo>
                  <a:lnTo>
                    <a:pt x="93" y="20"/>
                  </a:lnTo>
                  <a:lnTo>
                    <a:pt x="131" y="22"/>
                  </a:lnTo>
                  <a:lnTo>
                    <a:pt x="168" y="22"/>
                  </a:lnTo>
                  <a:lnTo>
                    <a:pt x="210" y="22"/>
                  </a:lnTo>
                  <a:lnTo>
                    <a:pt x="247" y="22"/>
                  </a:lnTo>
                  <a:lnTo>
                    <a:pt x="285" y="22"/>
                  </a:lnTo>
                  <a:lnTo>
                    <a:pt x="326" y="22"/>
                  </a:lnTo>
                  <a:lnTo>
                    <a:pt x="364" y="22"/>
                  </a:lnTo>
                  <a:lnTo>
                    <a:pt x="402" y="22"/>
                  </a:lnTo>
                  <a:lnTo>
                    <a:pt x="443" y="22"/>
                  </a:lnTo>
                  <a:lnTo>
                    <a:pt x="481" y="22"/>
                  </a:lnTo>
                  <a:lnTo>
                    <a:pt x="522" y="22"/>
                  </a:lnTo>
                  <a:lnTo>
                    <a:pt x="559" y="22"/>
                  </a:lnTo>
                  <a:lnTo>
                    <a:pt x="601" y="22"/>
                  </a:lnTo>
                  <a:lnTo>
                    <a:pt x="638" y="22"/>
                  </a:lnTo>
                  <a:lnTo>
                    <a:pt x="638" y="20"/>
                  </a:lnTo>
                  <a:lnTo>
                    <a:pt x="635" y="13"/>
                  </a:lnTo>
                  <a:lnTo>
                    <a:pt x="628" y="9"/>
                  </a:lnTo>
                  <a:lnTo>
                    <a:pt x="6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68"/>
            <p:cNvSpPr>
              <a:spLocks/>
            </p:cNvSpPr>
            <p:nvPr/>
          </p:nvSpPr>
          <p:spPr bwMode="auto">
            <a:xfrm>
              <a:off x="4471" y="2793"/>
              <a:ext cx="69" cy="119"/>
            </a:xfrm>
            <a:custGeom>
              <a:avLst/>
              <a:gdLst>
                <a:gd name="T0" fmla="*/ 38 w 69"/>
                <a:gd name="T1" fmla="*/ 0 h 119"/>
                <a:gd name="T2" fmla="*/ 21 w 69"/>
                <a:gd name="T3" fmla="*/ 24 h 119"/>
                <a:gd name="T4" fmla="*/ 7 w 69"/>
                <a:gd name="T5" fmla="*/ 48 h 119"/>
                <a:gd name="T6" fmla="*/ 0 w 69"/>
                <a:gd name="T7" fmla="*/ 71 h 119"/>
                <a:gd name="T8" fmla="*/ 0 w 69"/>
                <a:gd name="T9" fmla="*/ 98 h 119"/>
                <a:gd name="T10" fmla="*/ 4 w 69"/>
                <a:gd name="T11" fmla="*/ 104 h 119"/>
                <a:gd name="T12" fmla="*/ 11 w 69"/>
                <a:gd name="T13" fmla="*/ 113 h 119"/>
                <a:gd name="T14" fmla="*/ 21 w 69"/>
                <a:gd name="T15" fmla="*/ 119 h 119"/>
                <a:gd name="T16" fmla="*/ 28 w 69"/>
                <a:gd name="T17" fmla="*/ 117 h 119"/>
                <a:gd name="T18" fmla="*/ 38 w 69"/>
                <a:gd name="T19" fmla="*/ 95 h 119"/>
                <a:gd name="T20" fmla="*/ 45 w 69"/>
                <a:gd name="T21" fmla="*/ 74 h 119"/>
                <a:gd name="T22" fmla="*/ 55 w 69"/>
                <a:gd name="T23" fmla="*/ 52 h 119"/>
                <a:gd name="T24" fmla="*/ 69 w 69"/>
                <a:gd name="T25" fmla="*/ 30 h 119"/>
                <a:gd name="T26" fmla="*/ 69 w 69"/>
                <a:gd name="T27" fmla="*/ 19 h 119"/>
                <a:gd name="T28" fmla="*/ 59 w 69"/>
                <a:gd name="T29" fmla="*/ 8 h 119"/>
                <a:gd name="T30" fmla="*/ 48 w 69"/>
                <a:gd name="T31" fmla="*/ 0 h 119"/>
                <a:gd name="T32" fmla="*/ 38 w 69"/>
                <a:gd name="T33" fmla="*/ 0 h 119"/>
                <a:gd name="T34" fmla="*/ 38 w 69"/>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9" h="119">
                  <a:moveTo>
                    <a:pt x="38" y="0"/>
                  </a:moveTo>
                  <a:lnTo>
                    <a:pt x="21" y="24"/>
                  </a:lnTo>
                  <a:lnTo>
                    <a:pt x="7" y="48"/>
                  </a:lnTo>
                  <a:lnTo>
                    <a:pt x="0" y="71"/>
                  </a:lnTo>
                  <a:lnTo>
                    <a:pt x="0" y="98"/>
                  </a:lnTo>
                  <a:lnTo>
                    <a:pt x="4" y="104"/>
                  </a:lnTo>
                  <a:lnTo>
                    <a:pt x="11" y="113"/>
                  </a:lnTo>
                  <a:lnTo>
                    <a:pt x="21" y="119"/>
                  </a:lnTo>
                  <a:lnTo>
                    <a:pt x="28" y="117"/>
                  </a:lnTo>
                  <a:lnTo>
                    <a:pt x="38" y="95"/>
                  </a:lnTo>
                  <a:lnTo>
                    <a:pt x="45" y="74"/>
                  </a:lnTo>
                  <a:lnTo>
                    <a:pt x="55" y="52"/>
                  </a:lnTo>
                  <a:lnTo>
                    <a:pt x="69" y="30"/>
                  </a:lnTo>
                  <a:lnTo>
                    <a:pt x="69" y="19"/>
                  </a:lnTo>
                  <a:lnTo>
                    <a:pt x="59" y="8"/>
                  </a:lnTo>
                  <a:lnTo>
                    <a:pt x="4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69"/>
            <p:cNvSpPr>
              <a:spLocks/>
            </p:cNvSpPr>
            <p:nvPr/>
          </p:nvSpPr>
          <p:spPr bwMode="auto">
            <a:xfrm>
              <a:off x="3542" y="2808"/>
              <a:ext cx="51" cy="109"/>
            </a:xfrm>
            <a:custGeom>
              <a:avLst/>
              <a:gdLst>
                <a:gd name="T0" fmla="*/ 14 w 51"/>
                <a:gd name="T1" fmla="*/ 2 h 109"/>
                <a:gd name="T2" fmla="*/ 10 w 51"/>
                <a:gd name="T3" fmla="*/ 24 h 109"/>
                <a:gd name="T4" fmla="*/ 7 w 51"/>
                <a:gd name="T5" fmla="*/ 46 h 109"/>
                <a:gd name="T6" fmla="*/ 3 w 51"/>
                <a:gd name="T7" fmla="*/ 70 h 109"/>
                <a:gd name="T8" fmla="*/ 0 w 51"/>
                <a:gd name="T9" fmla="*/ 91 h 109"/>
                <a:gd name="T10" fmla="*/ 3 w 51"/>
                <a:gd name="T11" fmla="*/ 98 h 109"/>
                <a:gd name="T12" fmla="*/ 17 w 51"/>
                <a:gd name="T13" fmla="*/ 104 h 109"/>
                <a:gd name="T14" fmla="*/ 27 w 51"/>
                <a:gd name="T15" fmla="*/ 109 h 109"/>
                <a:gd name="T16" fmla="*/ 34 w 51"/>
                <a:gd name="T17" fmla="*/ 106 h 109"/>
                <a:gd name="T18" fmla="*/ 41 w 51"/>
                <a:gd name="T19" fmla="*/ 85 h 109"/>
                <a:gd name="T20" fmla="*/ 45 w 51"/>
                <a:gd name="T21" fmla="*/ 61 h 109"/>
                <a:gd name="T22" fmla="*/ 48 w 51"/>
                <a:gd name="T23" fmla="*/ 39 h 109"/>
                <a:gd name="T24" fmla="*/ 51 w 51"/>
                <a:gd name="T25" fmla="*/ 17 h 109"/>
                <a:gd name="T26" fmla="*/ 45 w 51"/>
                <a:gd name="T27" fmla="*/ 11 h 109"/>
                <a:gd name="T28" fmla="*/ 34 w 51"/>
                <a:gd name="T29" fmla="*/ 4 h 109"/>
                <a:gd name="T30" fmla="*/ 21 w 51"/>
                <a:gd name="T31" fmla="*/ 0 h 109"/>
                <a:gd name="T32" fmla="*/ 14 w 51"/>
                <a:gd name="T33" fmla="*/ 2 h 109"/>
                <a:gd name="T34" fmla="*/ 14 w 51"/>
                <a:gd name="T35" fmla="*/ 2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109">
                  <a:moveTo>
                    <a:pt x="14" y="2"/>
                  </a:moveTo>
                  <a:lnTo>
                    <a:pt x="10" y="24"/>
                  </a:lnTo>
                  <a:lnTo>
                    <a:pt x="7" y="46"/>
                  </a:lnTo>
                  <a:lnTo>
                    <a:pt x="3" y="70"/>
                  </a:lnTo>
                  <a:lnTo>
                    <a:pt x="0" y="91"/>
                  </a:lnTo>
                  <a:lnTo>
                    <a:pt x="3" y="98"/>
                  </a:lnTo>
                  <a:lnTo>
                    <a:pt x="17" y="104"/>
                  </a:lnTo>
                  <a:lnTo>
                    <a:pt x="27" y="109"/>
                  </a:lnTo>
                  <a:lnTo>
                    <a:pt x="34" y="106"/>
                  </a:lnTo>
                  <a:lnTo>
                    <a:pt x="41" y="85"/>
                  </a:lnTo>
                  <a:lnTo>
                    <a:pt x="45" y="61"/>
                  </a:lnTo>
                  <a:lnTo>
                    <a:pt x="48" y="39"/>
                  </a:lnTo>
                  <a:lnTo>
                    <a:pt x="51" y="17"/>
                  </a:lnTo>
                  <a:lnTo>
                    <a:pt x="45" y="11"/>
                  </a:lnTo>
                  <a:lnTo>
                    <a:pt x="34" y="4"/>
                  </a:lnTo>
                  <a:lnTo>
                    <a:pt x="21"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Freeform 70"/>
            <p:cNvSpPr>
              <a:spLocks/>
            </p:cNvSpPr>
            <p:nvPr/>
          </p:nvSpPr>
          <p:spPr bwMode="auto">
            <a:xfrm>
              <a:off x="3463" y="2901"/>
              <a:ext cx="1087" cy="55"/>
            </a:xfrm>
            <a:custGeom>
              <a:avLst/>
              <a:gdLst>
                <a:gd name="T0" fmla="*/ 1053 w 1087"/>
                <a:gd name="T1" fmla="*/ 11 h 55"/>
                <a:gd name="T2" fmla="*/ 988 w 1087"/>
                <a:gd name="T3" fmla="*/ 11 h 55"/>
                <a:gd name="T4" fmla="*/ 923 w 1087"/>
                <a:gd name="T5" fmla="*/ 9 h 55"/>
                <a:gd name="T6" fmla="*/ 857 w 1087"/>
                <a:gd name="T7" fmla="*/ 7 h 55"/>
                <a:gd name="T8" fmla="*/ 792 w 1087"/>
                <a:gd name="T9" fmla="*/ 7 h 55"/>
                <a:gd name="T10" fmla="*/ 727 w 1087"/>
                <a:gd name="T11" fmla="*/ 5 h 55"/>
                <a:gd name="T12" fmla="*/ 659 w 1087"/>
                <a:gd name="T13" fmla="*/ 5 h 55"/>
                <a:gd name="T14" fmla="*/ 593 w 1087"/>
                <a:gd name="T15" fmla="*/ 3 h 55"/>
                <a:gd name="T16" fmla="*/ 528 w 1087"/>
                <a:gd name="T17" fmla="*/ 0 h 55"/>
                <a:gd name="T18" fmla="*/ 463 w 1087"/>
                <a:gd name="T19" fmla="*/ 0 h 55"/>
                <a:gd name="T20" fmla="*/ 398 w 1087"/>
                <a:gd name="T21" fmla="*/ 0 h 55"/>
                <a:gd name="T22" fmla="*/ 333 w 1087"/>
                <a:gd name="T23" fmla="*/ 0 h 55"/>
                <a:gd name="T24" fmla="*/ 268 w 1087"/>
                <a:gd name="T25" fmla="*/ 0 h 55"/>
                <a:gd name="T26" fmla="*/ 202 w 1087"/>
                <a:gd name="T27" fmla="*/ 0 h 55"/>
                <a:gd name="T28" fmla="*/ 137 w 1087"/>
                <a:gd name="T29" fmla="*/ 0 h 55"/>
                <a:gd name="T30" fmla="*/ 72 w 1087"/>
                <a:gd name="T31" fmla="*/ 3 h 55"/>
                <a:gd name="T32" fmla="*/ 7 w 1087"/>
                <a:gd name="T33" fmla="*/ 5 h 55"/>
                <a:gd name="T34" fmla="*/ 0 w 1087"/>
                <a:gd name="T35" fmla="*/ 9 h 55"/>
                <a:gd name="T36" fmla="*/ 7 w 1087"/>
                <a:gd name="T37" fmla="*/ 20 h 55"/>
                <a:gd name="T38" fmla="*/ 21 w 1087"/>
                <a:gd name="T39" fmla="*/ 31 h 55"/>
                <a:gd name="T40" fmla="*/ 31 w 1087"/>
                <a:gd name="T41" fmla="*/ 37 h 55"/>
                <a:gd name="T42" fmla="*/ 62 w 1087"/>
                <a:gd name="T43" fmla="*/ 44 h 55"/>
                <a:gd name="T44" fmla="*/ 96 w 1087"/>
                <a:gd name="T45" fmla="*/ 48 h 55"/>
                <a:gd name="T46" fmla="*/ 127 w 1087"/>
                <a:gd name="T47" fmla="*/ 50 h 55"/>
                <a:gd name="T48" fmla="*/ 161 w 1087"/>
                <a:gd name="T49" fmla="*/ 53 h 55"/>
                <a:gd name="T50" fmla="*/ 196 w 1087"/>
                <a:gd name="T51" fmla="*/ 55 h 55"/>
                <a:gd name="T52" fmla="*/ 233 w 1087"/>
                <a:gd name="T53" fmla="*/ 55 h 55"/>
                <a:gd name="T54" fmla="*/ 268 w 1087"/>
                <a:gd name="T55" fmla="*/ 55 h 55"/>
                <a:gd name="T56" fmla="*/ 302 w 1087"/>
                <a:gd name="T57" fmla="*/ 55 h 55"/>
                <a:gd name="T58" fmla="*/ 340 w 1087"/>
                <a:gd name="T59" fmla="*/ 55 h 55"/>
                <a:gd name="T60" fmla="*/ 374 w 1087"/>
                <a:gd name="T61" fmla="*/ 53 h 55"/>
                <a:gd name="T62" fmla="*/ 408 w 1087"/>
                <a:gd name="T63" fmla="*/ 53 h 55"/>
                <a:gd name="T64" fmla="*/ 446 w 1087"/>
                <a:gd name="T65" fmla="*/ 50 h 55"/>
                <a:gd name="T66" fmla="*/ 480 w 1087"/>
                <a:gd name="T67" fmla="*/ 50 h 55"/>
                <a:gd name="T68" fmla="*/ 514 w 1087"/>
                <a:gd name="T69" fmla="*/ 48 h 55"/>
                <a:gd name="T70" fmla="*/ 545 w 1087"/>
                <a:gd name="T71" fmla="*/ 48 h 55"/>
                <a:gd name="T72" fmla="*/ 580 w 1087"/>
                <a:gd name="T73" fmla="*/ 48 h 55"/>
                <a:gd name="T74" fmla="*/ 641 w 1087"/>
                <a:gd name="T75" fmla="*/ 48 h 55"/>
                <a:gd name="T76" fmla="*/ 703 w 1087"/>
                <a:gd name="T77" fmla="*/ 46 h 55"/>
                <a:gd name="T78" fmla="*/ 765 w 1087"/>
                <a:gd name="T79" fmla="*/ 46 h 55"/>
                <a:gd name="T80" fmla="*/ 830 w 1087"/>
                <a:gd name="T81" fmla="*/ 44 h 55"/>
                <a:gd name="T82" fmla="*/ 892 w 1087"/>
                <a:gd name="T83" fmla="*/ 44 h 55"/>
                <a:gd name="T84" fmla="*/ 953 w 1087"/>
                <a:gd name="T85" fmla="*/ 44 h 55"/>
                <a:gd name="T86" fmla="*/ 1019 w 1087"/>
                <a:gd name="T87" fmla="*/ 42 h 55"/>
                <a:gd name="T88" fmla="*/ 1080 w 1087"/>
                <a:gd name="T89" fmla="*/ 42 h 55"/>
                <a:gd name="T90" fmla="*/ 1087 w 1087"/>
                <a:gd name="T91" fmla="*/ 37 h 55"/>
                <a:gd name="T92" fmla="*/ 1080 w 1087"/>
                <a:gd name="T93" fmla="*/ 26 h 55"/>
                <a:gd name="T94" fmla="*/ 1067 w 1087"/>
                <a:gd name="T95" fmla="*/ 16 h 55"/>
                <a:gd name="T96" fmla="*/ 1053 w 1087"/>
                <a:gd name="T97" fmla="*/ 11 h 55"/>
                <a:gd name="T98" fmla="*/ 1053 w 1087"/>
                <a:gd name="T99" fmla="*/ 11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7" h="55">
                  <a:moveTo>
                    <a:pt x="1053" y="11"/>
                  </a:moveTo>
                  <a:lnTo>
                    <a:pt x="988" y="11"/>
                  </a:lnTo>
                  <a:lnTo>
                    <a:pt x="923" y="9"/>
                  </a:lnTo>
                  <a:lnTo>
                    <a:pt x="857" y="7"/>
                  </a:lnTo>
                  <a:lnTo>
                    <a:pt x="792" y="7"/>
                  </a:lnTo>
                  <a:lnTo>
                    <a:pt x="727" y="5"/>
                  </a:lnTo>
                  <a:lnTo>
                    <a:pt x="659" y="5"/>
                  </a:lnTo>
                  <a:lnTo>
                    <a:pt x="593" y="3"/>
                  </a:lnTo>
                  <a:lnTo>
                    <a:pt x="528" y="0"/>
                  </a:lnTo>
                  <a:lnTo>
                    <a:pt x="463" y="0"/>
                  </a:lnTo>
                  <a:lnTo>
                    <a:pt x="398" y="0"/>
                  </a:lnTo>
                  <a:lnTo>
                    <a:pt x="333" y="0"/>
                  </a:lnTo>
                  <a:lnTo>
                    <a:pt x="268" y="0"/>
                  </a:lnTo>
                  <a:lnTo>
                    <a:pt x="202" y="0"/>
                  </a:lnTo>
                  <a:lnTo>
                    <a:pt x="137" y="0"/>
                  </a:lnTo>
                  <a:lnTo>
                    <a:pt x="72" y="3"/>
                  </a:lnTo>
                  <a:lnTo>
                    <a:pt x="7" y="5"/>
                  </a:lnTo>
                  <a:lnTo>
                    <a:pt x="0" y="9"/>
                  </a:lnTo>
                  <a:lnTo>
                    <a:pt x="7" y="20"/>
                  </a:lnTo>
                  <a:lnTo>
                    <a:pt x="21" y="31"/>
                  </a:lnTo>
                  <a:lnTo>
                    <a:pt x="31" y="37"/>
                  </a:lnTo>
                  <a:lnTo>
                    <a:pt x="62" y="44"/>
                  </a:lnTo>
                  <a:lnTo>
                    <a:pt x="96" y="48"/>
                  </a:lnTo>
                  <a:lnTo>
                    <a:pt x="127" y="50"/>
                  </a:lnTo>
                  <a:lnTo>
                    <a:pt x="161" y="53"/>
                  </a:lnTo>
                  <a:lnTo>
                    <a:pt x="196" y="55"/>
                  </a:lnTo>
                  <a:lnTo>
                    <a:pt x="233" y="55"/>
                  </a:lnTo>
                  <a:lnTo>
                    <a:pt x="268" y="55"/>
                  </a:lnTo>
                  <a:lnTo>
                    <a:pt x="302" y="55"/>
                  </a:lnTo>
                  <a:lnTo>
                    <a:pt x="340" y="55"/>
                  </a:lnTo>
                  <a:lnTo>
                    <a:pt x="374" y="53"/>
                  </a:lnTo>
                  <a:lnTo>
                    <a:pt x="408" y="53"/>
                  </a:lnTo>
                  <a:lnTo>
                    <a:pt x="446" y="50"/>
                  </a:lnTo>
                  <a:lnTo>
                    <a:pt x="480" y="50"/>
                  </a:lnTo>
                  <a:lnTo>
                    <a:pt x="514" y="48"/>
                  </a:lnTo>
                  <a:lnTo>
                    <a:pt x="545" y="48"/>
                  </a:lnTo>
                  <a:lnTo>
                    <a:pt x="580" y="48"/>
                  </a:lnTo>
                  <a:lnTo>
                    <a:pt x="641" y="48"/>
                  </a:lnTo>
                  <a:lnTo>
                    <a:pt x="703" y="46"/>
                  </a:lnTo>
                  <a:lnTo>
                    <a:pt x="765" y="46"/>
                  </a:lnTo>
                  <a:lnTo>
                    <a:pt x="830" y="44"/>
                  </a:lnTo>
                  <a:lnTo>
                    <a:pt x="892" y="44"/>
                  </a:lnTo>
                  <a:lnTo>
                    <a:pt x="953" y="44"/>
                  </a:lnTo>
                  <a:lnTo>
                    <a:pt x="1019" y="42"/>
                  </a:lnTo>
                  <a:lnTo>
                    <a:pt x="1080" y="42"/>
                  </a:lnTo>
                  <a:lnTo>
                    <a:pt x="1087" y="37"/>
                  </a:lnTo>
                  <a:lnTo>
                    <a:pt x="1080" y="26"/>
                  </a:lnTo>
                  <a:lnTo>
                    <a:pt x="1067" y="16"/>
                  </a:lnTo>
                  <a:lnTo>
                    <a:pt x="105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2" name="Freeform 71"/>
            <p:cNvSpPr>
              <a:spLocks/>
            </p:cNvSpPr>
            <p:nvPr/>
          </p:nvSpPr>
          <p:spPr bwMode="auto">
            <a:xfrm>
              <a:off x="3377" y="2825"/>
              <a:ext cx="1252" cy="24"/>
            </a:xfrm>
            <a:custGeom>
              <a:avLst/>
              <a:gdLst>
                <a:gd name="T0" fmla="*/ 1238 w 1252"/>
                <a:gd name="T1" fmla="*/ 7 h 24"/>
                <a:gd name="T2" fmla="*/ 1159 w 1252"/>
                <a:gd name="T3" fmla="*/ 9 h 24"/>
                <a:gd name="T4" fmla="*/ 1084 w 1252"/>
                <a:gd name="T5" fmla="*/ 11 h 24"/>
                <a:gd name="T6" fmla="*/ 1005 w 1252"/>
                <a:gd name="T7" fmla="*/ 11 h 24"/>
                <a:gd name="T8" fmla="*/ 930 w 1252"/>
                <a:gd name="T9" fmla="*/ 11 h 24"/>
                <a:gd name="T10" fmla="*/ 851 w 1252"/>
                <a:gd name="T11" fmla="*/ 13 h 24"/>
                <a:gd name="T12" fmla="*/ 775 w 1252"/>
                <a:gd name="T13" fmla="*/ 13 h 24"/>
                <a:gd name="T14" fmla="*/ 697 w 1252"/>
                <a:gd name="T15" fmla="*/ 11 h 24"/>
                <a:gd name="T16" fmla="*/ 621 w 1252"/>
                <a:gd name="T17" fmla="*/ 11 h 24"/>
                <a:gd name="T18" fmla="*/ 542 w 1252"/>
                <a:gd name="T19" fmla="*/ 11 h 24"/>
                <a:gd name="T20" fmla="*/ 463 w 1252"/>
                <a:gd name="T21" fmla="*/ 9 h 24"/>
                <a:gd name="T22" fmla="*/ 388 w 1252"/>
                <a:gd name="T23" fmla="*/ 9 h 24"/>
                <a:gd name="T24" fmla="*/ 309 w 1252"/>
                <a:gd name="T25" fmla="*/ 7 h 24"/>
                <a:gd name="T26" fmla="*/ 234 w 1252"/>
                <a:gd name="T27" fmla="*/ 7 h 24"/>
                <a:gd name="T28" fmla="*/ 155 w 1252"/>
                <a:gd name="T29" fmla="*/ 5 h 24"/>
                <a:gd name="T30" fmla="*/ 79 w 1252"/>
                <a:gd name="T31" fmla="*/ 3 h 24"/>
                <a:gd name="T32" fmla="*/ 0 w 1252"/>
                <a:gd name="T33" fmla="*/ 0 h 24"/>
                <a:gd name="T34" fmla="*/ 0 w 1252"/>
                <a:gd name="T35" fmla="*/ 0 h 24"/>
                <a:gd name="T36" fmla="*/ 0 w 1252"/>
                <a:gd name="T37" fmla="*/ 3 h 24"/>
                <a:gd name="T38" fmla="*/ 4 w 1252"/>
                <a:gd name="T39" fmla="*/ 7 h 24"/>
                <a:gd name="T40" fmla="*/ 7 w 1252"/>
                <a:gd name="T41" fmla="*/ 7 h 24"/>
                <a:gd name="T42" fmla="*/ 86 w 1252"/>
                <a:gd name="T43" fmla="*/ 11 h 24"/>
                <a:gd name="T44" fmla="*/ 162 w 1252"/>
                <a:gd name="T45" fmla="*/ 13 h 24"/>
                <a:gd name="T46" fmla="*/ 240 w 1252"/>
                <a:gd name="T47" fmla="*/ 18 h 24"/>
                <a:gd name="T48" fmla="*/ 319 w 1252"/>
                <a:gd name="T49" fmla="*/ 20 h 24"/>
                <a:gd name="T50" fmla="*/ 395 w 1252"/>
                <a:gd name="T51" fmla="*/ 22 h 24"/>
                <a:gd name="T52" fmla="*/ 474 w 1252"/>
                <a:gd name="T53" fmla="*/ 22 h 24"/>
                <a:gd name="T54" fmla="*/ 552 w 1252"/>
                <a:gd name="T55" fmla="*/ 24 h 24"/>
                <a:gd name="T56" fmla="*/ 631 w 1252"/>
                <a:gd name="T57" fmla="*/ 24 h 24"/>
                <a:gd name="T58" fmla="*/ 707 w 1252"/>
                <a:gd name="T59" fmla="*/ 24 h 24"/>
                <a:gd name="T60" fmla="*/ 786 w 1252"/>
                <a:gd name="T61" fmla="*/ 24 h 24"/>
                <a:gd name="T62" fmla="*/ 865 w 1252"/>
                <a:gd name="T63" fmla="*/ 24 h 24"/>
                <a:gd name="T64" fmla="*/ 940 w 1252"/>
                <a:gd name="T65" fmla="*/ 22 h 24"/>
                <a:gd name="T66" fmla="*/ 1019 w 1252"/>
                <a:gd name="T67" fmla="*/ 22 h 24"/>
                <a:gd name="T68" fmla="*/ 1098 w 1252"/>
                <a:gd name="T69" fmla="*/ 20 h 24"/>
                <a:gd name="T70" fmla="*/ 1173 w 1252"/>
                <a:gd name="T71" fmla="*/ 18 h 24"/>
                <a:gd name="T72" fmla="*/ 1252 w 1252"/>
                <a:gd name="T73" fmla="*/ 16 h 24"/>
                <a:gd name="T74" fmla="*/ 1252 w 1252"/>
                <a:gd name="T75" fmla="*/ 13 h 24"/>
                <a:gd name="T76" fmla="*/ 1249 w 1252"/>
                <a:gd name="T77" fmla="*/ 11 h 24"/>
                <a:gd name="T78" fmla="*/ 1245 w 1252"/>
                <a:gd name="T79" fmla="*/ 7 h 24"/>
                <a:gd name="T80" fmla="*/ 1238 w 1252"/>
                <a:gd name="T81" fmla="*/ 7 h 24"/>
                <a:gd name="T82" fmla="*/ 1238 w 1252"/>
                <a:gd name="T83" fmla="*/ 7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2" h="24">
                  <a:moveTo>
                    <a:pt x="1238" y="7"/>
                  </a:moveTo>
                  <a:lnTo>
                    <a:pt x="1159" y="9"/>
                  </a:lnTo>
                  <a:lnTo>
                    <a:pt x="1084" y="11"/>
                  </a:lnTo>
                  <a:lnTo>
                    <a:pt x="1005" y="11"/>
                  </a:lnTo>
                  <a:lnTo>
                    <a:pt x="930" y="11"/>
                  </a:lnTo>
                  <a:lnTo>
                    <a:pt x="851" y="13"/>
                  </a:lnTo>
                  <a:lnTo>
                    <a:pt x="775" y="13"/>
                  </a:lnTo>
                  <a:lnTo>
                    <a:pt x="697" y="11"/>
                  </a:lnTo>
                  <a:lnTo>
                    <a:pt x="621" y="11"/>
                  </a:lnTo>
                  <a:lnTo>
                    <a:pt x="542" y="11"/>
                  </a:lnTo>
                  <a:lnTo>
                    <a:pt x="463" y="9"/>
                  </a:lnTo>
                  <a:lnTo>
                    <a:pt x="388" y="9"/>
                  </a:lnTo>
                  <a:lnTo>
                    <a:pt x="309" y="7"/>
                  </a:lnTo>
                  <a:lnTo>
                    <a:pt x="234" y="7"/>
                  </a:lnTo>
                  <a:lnTo>
                    <a:pt x="155" y="5"/>
                  </a:lnTo>
                  <a:lnTo>
                    <a:pt x="79" y="3"/>
                  </a:lnTo>
                  <a:lnTo>
                    <a:pt x="0" y="0"/>
                  </a:lnTo>
                  <a:lnTo>
                    <a:pt x="0" y="3"/>
                  </a:lnTo>
                  <a:lnTo>
                    <a:pt x="4" y="7"/>
                  </a:lnTo>
                  <a:lnTo>
                    <a:pt x="7" y="7"/>
                  </a:lnTo>
                  <a:lnTo>
                    <a:pt x="86" y="11"/>
                  </a:lnTo>
                  <a:lnTo>
                    <a:pt x="162" y="13"/>
                  </a:lnTo>
                  <a:lnTo>
                    <a:pt x="240" y="18"/>
                  </a:lnTo>
                  <a:lnTo>
                    <a:pt x="319" y="20"/>
                  </a:lnTo>
                  <a:lnTo>
                    <a:pt x="395" y="22"/>
                  </a:lnTo>
                  <a:lnTo>
                    <a:pt x="474" y="22"/>
                  </a:lnTo>
                  <a:lnTo>
                    <a:pt x="552" y="24"/>
                  </a:lnTo>
                  <a:lnTo>
                    <a:pt x="631" y="24"/>
                  </a:lnTo>
                  <a:lnTo>
                    <a:pt x="707" y="24"/>
                  </a:lnTo>
                  <a:lnTo>
                    <a:pt x="786" y="24"/>
                  </a:lnTo>
                  <a:lnTo>
                    <a:pt x="865" y="24"/>
                  </a:lnTo>
                  <a:lnTo>
                    <a:pt x="940" y="22"/>
                  </a:lnTo>
                  <a:lnTo>
                    <a:pt x="1019" y="22"/>
                  </a:lnTo>
                  <a:lnTo>
                    <a:pt x="1098" y="20"/>
                  </a:lnTo>
                  <a:lnTo>
                    <a:pt x="1173" y="18"/>
                  </a:lnTo>
                  <a:lnTo>
                    <a:pt x="1252" y="16"/>
                  </a:lnTo>
                  <a:lnTo>
                    <a:pt x="1252" y="13"/>
                  </a:lnTo>
                  <a:lnTo>
                    <a:pt x="1249" y="11"/>
                  </a:lnTo>
                  <a:lnTo>
                    <a:pt x="1245" y="7"/>
                  </a:lnTo>
                  <a:lnTo>
                    <a:pt x="123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72"/>
            <p:cNvSpPr>
              <a:spLocks/>
            </p:cNvSpPr>
            <p:nvPr/>
          </p:nvSpPr>
          <p:spPr bwMode="auto">
            <a:xfrm>
              <a:off x="2643" y="2680"/>
              <a:ext cx="134" cy="111"/>
            </a:xfrm>
            <a:custGeom>
              <a:avLst/>
              <a:gdLst>
                <a:gd name="T0" fmla="*/ 21 w 134"/>
                <a:gd name="T1" fmla="*/ 17 h 111"/>
                <a:gd name="T2" fmla="*/ 38 w 134"/>
                <a:gd name="T3" fmla="*/ 13 h 111"/>
                <a:gd name="T4" fmla="*/ 55 w 134"/>
                <a:gd name="T5" fmla="*/ 9 h 111"/>
                <a:gd name="T6" fmla="*/ 72 w 134"/>
                <a:gd name="T7" fmla="*/ 9 h 111"/>
                <a:gd name="T8" fmla="*/ 90 w 134"/>
                <a:gd name="T9" fmla="*/ 9 h 111"/>
                <a:gd name="T10" fmla="*/ 103 w 134"/>
                <a:gd name="T11" fmla="*/ 17 h 111"/>
                <a:gd name="T12" fmla="*/ 110 w 134"/>
                <a:gd name="T13" fmla="*/ 35 h 111"/>
                <a:gd name="T14" fmla="*/ 107 w 134"/>
                <a:gd name="T15" fmla="*/ 54 h 111"/>
                <a:gd name="T16" fmla="*/ 103 w 134"/>
                <a:gd name="T17" fmla="*/ 67 h 111"/>
                <a:gd name="T18" fmla="*/ 96 w 134"/>
                <a:gd name="T19" fmla="*/ 80 h 111"/>
                <a:gd name="T20" fmla="*/ 83 w 134"/>
                <a:gd name="T21" fmla="*/ 89 h 111"/>
                <a:gd name="T22" fmla="*/ 62 w 134"/>
                <a:gd name="T23" fmla="*/ 95 h 111"/>
                <a:gd name="T24" fmla="*/ 42 w 134"/>
                <a:gd name="T25" fmla="*/ 98 h 111"/>
                <a:gd name="T26" fmla="*/ 24 w 134"/>
                <a:gd name="T27" fmla="*/ 91 h 111"/>
                <a:gd name="T28" fmla="*/ 24 w 134"/>
                <a:gd name="T29" fmla="*/ 78 h 111"/>
                <a:gd name="T30" fmla="*/ 38 w 134"/>
                <a:gd name="T31" fmla="*/ 67 h 111"/>
                <a:gd name="T32" fmla="*/ 59 w 134"/>
                <a:gd name="T33" fmla="*/ 65 h 111"/>
                <a:gd name="T34" fmla="*/ 62 w 134"/>
                <a:gd name="T35" fmla="*/ 65 h 111"/>
                <a:gd name="T36" fmla="*/ 66 w 134"/>
                <a:gd name="T37" fmla="*/ 65 h 111"/>
                <a:gd name="T38" fmla="*/ 66 w 134"/>
                <a:gd name="T39" fmla="*/ 65 h 111"/>
                <a:gd name="T40" fmla="*/ 62 w 134"/>
                <a:gd name="T41" fmla="*/ 63 h 111"/>
                <a:gd name="T42" fmla="*/ 55 w 134"/>
                <a:gd name="T43" fmla="*/ 56 h 111"/>
                <a:gd name="T44" fmla="*/ 48 w 134"/>
                <a:gd name="T45" fmla="*/ 54 h 111"/>
                <a:gd name="T46" fmla="*/ 38 w 134"/>
                <a:gd name="T47" fmla="*/ 52 h 111"/>
                <a:gd name="T48" fmla="*/ 24 w 134"/>
                <a:gd name="T49" fmla="*/ 52 h 111"/>
                <a:gd name="T50" fmla="*/ 14 w 134"/>
                <a:gd name="T51" fmla="*/ 56 h 111"/>
                <a:gd name="T52" fmla="*/ 4 w 134"/>
                <a:gd name="T53" fmla="*/ 63 h 111"/>
                <a:gd name="T54" fmla="*/ 0 w 134"/>
                <a:gd name="T55" fmla="*/ 74 h 111"/>
                <a:gd name="T56" fmla="*/ 0 w 134"/>
                <a:gd name="T57" fmla="*/ 82 h 111"/>
                <a:gd name="T58" fmla="*/ 7 w 134"/>
                <a:gd name="T59" fmla="*/ 91 h 111"/>
                <a:gd name="T60" fmla="*/ 18 w 134"/>
                <a:gd name="T61" fmla="*/ 100 h 111"/>
                <a:gd name="T62" fmla="*/ 31 w 134"/>
                <a:gd name="T63" fmla="*/ 104 h 111"/>
                <a:gd name="T64" fmla="*/ 45 w 134"/>
                <a:gd name="T65" fmla="*/ 108 h 111"/>
                <a:gd name="T66" fmla="*/ 59 w 134"/>
                <a:gd name="T67" fmla="*/ 111 h 111"/>
                <a:gd name="T68" fmla="*/ 76 w 134"/>
                <a:gd name="T69" fmla="*/ 111 h 111"/>
                <a:gd name="T70" fmla="*/ 90 w 134"/>
                <a:gd name="T71" fmla="*/ 108 h 111"/>
                <a:gd name="T72" fmla="*/ 103 w 134"/>
                <a:gd name="T73" fmla="*/ 104 h 111"/>
                <a:gd name="T74" fmla="*/ 127 w 134"/>
                <a:gd name="T75" fmla="*/ 85 h 111"/>
                <a:gd name="T76" fmla="*/ 134 w 134"/>
                <a:gd name="T77" fmla="*/ 58 h 111"/>
                <a:gd name="T78" fmla="*/ 127 w 134"/>
                <a:gd name="T79" fmla="*/ 35 h 111"/>
                <a:gd name="T80" fmla="*/ 110 w 134"/>
                <a:gd name="T81" fmla="*/ 13 h 111"/>
                <a:gd name="T82" fmla="*/ 100 w 134"/>
                <a:gd name="T83" fmla="*/ 6 h 111"/>
                <a:gd name="T84" fmla="*/ 86 w 134"/>
                <a:gd name="T85" fmla="*/ 2 h 111"/>
                <a:gd name="T86" fmla="*/ 72 w 134"/>
                <a:gd name="T87" fmla="*/ 0 h 111"/>
                <a:gd name="T88" fmla="*/ 59 w 134"/>
                <a:gd name="T89" fmla="*/ 0 h 111"/>
                <a:gd name="T90" fmla="*/ 45 w 134"/>
                <a:gd name="T91" fmla="*/ 2 h 111"/>
                <a:gd name="T92" fmla="*/ 31 w 134"/>
                <a:gd name="T93" fmla="*/ 4 h 111"/>
                <a:gd name="T94" fmla="*/ 18 w 134"/>
                <a:gd name="T95" fmla="*/ 6 h 111"/>
                <a:gd name="T96" fmla="*/ 4 w 134"/>
                <a:gd name="T97" fmla="*/ 11 h 111"/>
                <a:gd name="T98" fmla="*/ 4 w 134"/>
                <a:gd name="T99" fmla="*/ 13 h 111"/>
                <a:gd name="T100" fmla="*/ 11 w 134"/>
                <a:gd name="T101" fmla="*/ 15 h 111"/>
                <a:gd name="T102" fmla="*/ 18 w 134"/>
                <a:gd name="T103" fmla="*/ 17 h 111"/>
                <a:gd name="T104" fmla="*/ 21 w 134"/>
                <a:gd name="T105" fmla="*/ 17 h 111"/>
                <a:gd name="T106" fmla="*/ 21 w 134"/>
                <a:gd name="T107" fmla="*/ 1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4" h="111">
                  <a:moveTo>
                    <a:pt x="21" y="17"/>
                  </a:moveTo>
                  <a:lnTo>
                    <a:pt x="38" y="13"/>
                  </a:lnTo>
                  <a:lnTo>
                    <a:pt x="55" y="9"/>
                  </a:lnTo>
                  <a:lnTo>
                    <a:pt x="72" y="9"/>
                  </a:lnTo>
                  <a:lnTo>
                    <a:pt x="90" y="9"/>
                  </a:lnTo>
                  <a:lnTo>
                    <a:pt x="103" y="17"/>
                  </a:lnTo>
                  <a:lnTo>
                    <a:pt x="110" y="35"/>
                  </a:lnTo>
                  <a:lnTo>
                    <a:pt x="107" y="54"/>
                  </a:lnTo>
                  <a:lnTo>
                    <a:pt x="103" y="67"/>
                  </a:lnTo>
                  <a:lnTo>
                    <a:pt x="96" y="80"/>
                  </a:lnTo>
                  <a:lnTo>
                    <a:pt x="83" y="89"/>
                  </a:lnTo>
                  <a:lnTo>
                    <a:pt x="62" y="95"/>
                  </a:lnTo>
                  <a:lnTo>
                    <a:pt x="42" y="98"/>
                  </a:lnTo>
                  <a:lnTo>
                    <a:pt x="24" y="91"/>
                  </a:lnTo>
                  <a:lnTo>
                    <a:pt x="24" y="78"/>
                  </a:lnTo>
                  <a:lnTo>
                    <a:pt x="38" y="67"/>
                  </a:lnTo>
                  <a:lnTo>
                    <a:pt x="59" y="65"/>
                  </a:lnTo>
                  <a:lnTo>
                    <a:pt x="62" y="65"/>
                  </a:lnTo>
                  <a:lnTo>
                    <a:pt x="66" y="65"/>
                  </a:lnTo>
                  <a:lnTo>
                    <a:pt x="62" y="63"/>
                  </a:lnTo>
                  <a:lnTo>
                    <a:pt x="55" y="56"/>
                  </a:lnTo>
                  <a:lnTo>
                    <a:pt x="48" y="54"/>
                  </a:lnTo>
                  <a:lnTo>
                    <a:pt x="38" y="52"/>
                  </a:lnTo>
                  <a:lnTo>
                    <a:pt x="24" y="52"/>
                  </a:lnTo>
                  <a:lnTo>
                    <a:pt x="14" y="56"/>
                  </a:lnTo>
                  <a:lnTo>
                    <a:pt x="4" y="63"/>
                  </a:lnTo>
                  <a:lnTo>
                    <a:pt x="0" y="74"/>
                  </a:lnTo>
                  <a:lnTo>
                    <a:pt x="0" y="82"/>
                  </a:lnTo>
                  <a:lnTo>
                    <a:pt x="7" y="91"/>
                  </a:lnTo>
                  <a:lnTo>
                    <a:pt x="18" y="100"/>
                  </a:lnTo>
                  <a:lnTo>
                    <a:pt x="31" y="104"/>
                  </a:lnTo>
                  <a:lnTo>
                    <a:pt x="45" y="108"/>
                  </a:lnTo>
                  <a:lnTo>
                    <a:pt x="59" y="111"/>
                  </a:lnTo>
                  <a:lnTo>
                    <a:pt x="76" y="111"/>
                  </a:lnTo>
                  <a:lnTo>
                    <a:pt x="90" y="108"/>
                  </a:lnTo>
                  <a:lnTo>
                    <a:pt x="103" y="104"/>
                  </a:lnTo>
                  <a:lnTo>
                    <a:pt x="127" y="85"/>
                  </a:lnTo>
                  <a:lnTo>
                    <a:pt x="134" y="58"/>
                  </a:lnTo>
                  <a:lnTo>
                    <a:pt x="127" y="35"/>
                  </a:lnTo>
                  <a:lnTo>
                    <a:pt x="110" y="13"/>
                  </a:lnTo>
                  <a:lnTo>
                    <a:pt x="100" y="6"/>
                  </a:lnTo>
                  <a:lnTo>
                    <a:pt x="86" y="2"/>
                  </a:lnTo>
                  <a:lnTo>
                    <a:pt x="72" y="0"/>
                  </a:lnTo>
                  <a:lnTo>
                    <a:pt x="59" y="0"/>
                  </a:lnTo>
                  <a:lnTo>
                    <a:pt x="45" y="2"/>
                  </a:lnTo>
                  <a:lnTo>
                    <a:pt x="31" y="4"/>
                  </a:lnTo>
                  <a:lnTo>
                    <a:pt x="18" y="6"/>
                  </a:lnTo>
                  <a:lnTo>
                    <a:pt x="4" y="11"/>
                  </a:lnTo>
                  <a:lnTo>
                    <a:pt x="4" y="13"/>
                  </a:lnTo>
                  <a:lnTo>
                    <a:pt x="11" y="15"/>
                  </a:lnTo>
                  <a:lnTo>
                    <a:pt x="18"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73"/>
            <p:cNvSpPr>
              <a:spLocks/>
            </p:cNvSpPr>
            <p:nvPr/>
          </p:nvSpPr>
          <p:spPr bwMode="auto">
            <a:xfrm>
              <a:off x="2860" y="2682"/>
              <a:ext cx="133" cy="113"/>
            </a:xfrm>
            <a:custGeom>
              <a:avLst/>
              <a:gdLst>
                <a:gd name="T0" fmla="*/ 20 w 133"/>
                <a:gd name="T1" fmla="*/ 20 h 113"/>
                <a:gd name="T2" fmla="*/ 37 w 133"/>
                <a:gd name="T3" fmla="*/ 15 h 113"/>
                <a:gd name="T4" fmla="*/ 54 w 133"/>
                <a:gd name="T5" fmla="*/ 11 h 113"/>
                <a:gd name="T6" fmla="*/ 75 w 133"/>
                <a:gd name="T7" fmla="*/ 9 h 113"/>
                <a:gd name="T8" fmla="*/ 92 w 133"/>
                <a:gd name="T9" fmla="*/ 11 h 113"/>
                <a:gd name="T10" fmla="*/ 106 w 133"/>
                <a:gd name="T11" fmla="*/ 20 h 113"/>
                <a:gd name="T12" fmla="*/ 113 w 133"/>
                <a:gd name="T13" fmla="*/ 37 h 113"/>
                <a:gd name="T14" fmla="*/ 109 w 133"/>
                <a:gd name="T15" fmla="*/ 54 h 113"/>
                <a:gd name="T16" fmla="*/ 106 w 133"/>
                <a:gd name="T17" fmla="*/ 67 h 113"/>
                <a:gd name="T18" fmla="*/ 96 w 133"/>
                <a:gd name="T19" fmla="*/ 80 h 113"/>
                <a:gd name="T20" fmla="*/ 82 w 133"/>
                <a:gd name="T21" fmla="*/ 89 h 113"/>
                <a:gd name="T22" fmla="*/ 65 w 133"/>
                <a:gd name="T23" fmla="*/ 96 h 113"/>
                <a:gd name="T24" fmla="*/ 41 w 133"/>
                <a:gd name="T25" fmla="*/ 98 h 113"/>
                <a:gd name="T26" fmla="*/ 24 w 133"/>
                <a:gd name="T27" fmla="*/ 91 h 113"/>
                <a:gd name="T28" fmla="*/ 27 w 133"/>
                <a:gd name="T29" fmla="*/ 78 h 113"/>
                <a:gd name="T30" fmla="*/ 37 w 133"/>
                <a:gd name="T31" fmla="*/ 67 h 113"/>
                <a:gd name="T32" fmla="*/ 58 w 133"/>
                <a:gd name="T33" fmla="*/ 65 h 113"/>
                <a:gd name="T34" fmla="*/ 61 w 133"/>
                <a:gd name="T35" fmla="*/ 67 h 113"/>
                <a:gd name="T36" fmla="*/ 65 w 133"/>
                <a:gd name="T37" fmla="*/ 67 h 113"/>
                <a:gd name="T38" fmla="*/ 65 w 133"/>
                <a:gd name="T39" fmla="*/ 65 h 113"/>
                <a:gd name="T40" fmla="*/ 65 w 133"/>
                <a:gd name="T41" fmla="*/ 63 h 113"/>
                <a:gd name="T42" fmla="*/ 58 w 133"/>
                <a:gd name="T43" fmla="*/ 59 h 113"/>
                <a:gd name="T44" fmla="*/ 48 w 133"/>
                <a:gd name="T45" fmla="*/ 54 h 113"/>
                <a:gd name="T46" fmla="*/ 37 w 133"/>
                <a:gd name="T47" fmla="*/ 52 h 113"/>
                <a:gd name="T48" fmla="*/ 27 w 133"/>
                <a:gd name="T49" fmla="*/ 52 h 113"/>
                <a:gd name="T50" fmla="*/ 13 w 133"/>
                <a:gd name="T51" fmla="*/ 56 h 113"/>
                <a:gd name="T52" fmla="*/ 3 w 133"/>
                <a:gd name="T53" fmla="*/ 63 h 113"/>
                <a:gd name="T54" fmla="*/ 0 w 133"/>
                <a:gd name="T55" fmla="*/ 74 h 113"/>
                <a:gd name="T56" fmla="*/ 0 w 133"/>
                <a:gd name="T57" fmla="*/ 83 h 113"/>
                <a:gd name="T58" fmla="*/ 6 w 133"/>
                <a:gd name="T59" fmla="*/ 91 h 113"/>
                <a:gd name="T60" fmla="*/ 17 w 133"/>
                <a:gd name="T61" fmla="*/ 100 h 113"/>
                <a:gd name="T62" fmla="*/ 30 w 133"/>
                <a:gd name="T63" fmla="*/ 106 h 113"/>
                <a:gd name="T64" fmla="*/ 44 w 133"/>
                <a:gd name="T65" fmla="*/ 109 h 113"/>
                <a:gd name="T66" fmla="*/ 61 w 133"/>
                <a:gd name="T67" fmla="*/ 113 h 113"/>
                <a:gd name="T68" fmla="*/ 78 w 133"/>
                <a:gd name="T69" fmla="*/ 111 h 113"/>
                <a:gd name="T70" fmla="*/ 92 w 133"/>
                <a:gd name="T71" fmla="*/ 109 h 113"/>
                <a:gd name="T72" fmla="*/ 106 w 133"/>
                <a:gd name="T73" fmla="*/ 104 h 113"/>
                <a:gd name="T74" fmla="*/ 126 w 133"/>
                <a:gd name="T75" fmla="*/ 85 h 113"/>
                <a:gd name="T76" fmla="*/ 133 w 133"/>
                <a:gd name="T77" fmla="*/ 61 h 113"/>
                <a:gd name="T78" fmla="*/ 126 w 133"/>
                <a:gd name="T79" fmla="*/ 35 h 113"/>
                <a:gd name="T80" fmla="*/ 109 w 133"/>
                <a:gd name="T81" fmla="*/ 13 h 113"/>
                <a:gd name="T82" fmla="*/ 99 w 133"/>
                <a:gd name="T83" fmla="*/ 7 h 113"/>
                <a:gd name="T84" fmla="*/ 85 w 133"/>
                <a:gd name="T85" fmla="*/ 2 h 113"/>
                <a:gd name="T86" fmla="*/ 75 w 133"/>
                <a:gd name="T87" fmla="*/ 0 h 113"/>
                <a:gd name="T88" fmla="*/ 61 w 133"/>
                <a:gd name="T89" fmla="*/ 0 h 113"/>
                <a:gd name="T90" fmla="*/ 48 w 133"/>
                <a:gd name="T91" fmla="*/ 2 h 113"/>
                <a:gd name="T92" fmla="*/ 34 w 133"/>
                <a:gd name="T93" fmla="*/ 4 h 113"/>
                <a:gd name="T94" fmla="*/ 20 w 133"/>
                <a:gd name="T95" fmla="*/ 7 h 113"/>
                <a:gd name="T96" fmla="*/ 6 w 133"/>
                <a:gd name="T97" fmla="*/ 11 h 113"/>
                <a:gd name="T98" fmla="*/ 6 w 133"/>
                <a:gd name="T99" fmla="*/ 13 h 113"/>
                <a:gd name="T100" fmla="*/ 10 w 133"/>
                <a:gd name="T101" fmla="*/ 15 h 113"/>
                <a:gd name="T102" fmla="*/ 17 w 133"/>
                <a:gd name="T103" fmla="*/ 17 h 113"/>
                <a:gd name="T104" fmla="*/ 20 w 133"/>
                <a:gd name="T105" fmla="*/ 20 h 113"/>
                <a:gd name="T106" fmla="*/ 20 w 133"/>
                <a:gd name="T107" fmla="*/ 20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3" h="113">
                  <a:moveTo>
                    <a:pt x="20" y="20"/>
                  </a:moveTo>
                  <a:lnTo>
                    <a:pt x="37" y="15"/>
                  </a:lnTo>
                  <a:lnTo>
                    <a:pt x="54" y="11"/>
                  </a:lnTo>
                  <a:lnTo>
                    <a:pt x="75" y="9"/>
                  </a:lnTo>
                  <a:lnTo>
                    <a:pt x="92" y="11"/>
                  </a:lnTo>
                  <a:lnTo>
                    <a:pt x="106" y="20"/>
                  </a:lnTo>
                  <a:lnTo>
                    <a:pt x="113" y="37"/>
                  </a:lnTo>
                  <a:lnTo>
                    <a:pt x="109" y="54"/>
                  </a:lnTo>
                  <a:lnTo>
                    <a:pt x="106" y="67"/>
                  </a:lnTo>
                  <a:lnTo>
                    <a:pt x="96" y="80"/>
                  </a:lnTo>
                  <a:lnTo>
                    <a:pt x="82" y="89"/>
                  </a:lnTo>
                  <a:lnTo>
                    <a:pt x="65" y="96"/>
                  </a:lnTo>
                  <a:lnTo>
                    <a:pt x="41" y="98"/>
                  </a:lnTo>
                  <a:lnTo>
                    <a:pt x="24" y="91"/>
                  </a:lnTo>
                  <a:lnTo>
                    <a:pt x="27" y="78"/>
                  </a:lnTo>
                  <a:lnTo>
                    <a:pt x="37" y="67"/>
                  </a:lnTo>
                  <a:lnTo>
                    <a:pt x="58" y="65"/>
                  </a:lnTo>
                  <a:lnTo>
                    <a:pt x="61" y="67"/>
                  </a:lnTo>
                  <a:lnTo>
                    <a:pt x="65" y="67"/>
                  </a:lnTo>
                  <a:lnTo>
                    <a:pt x="65" y="65"/>
                  </a:lnTo>
                  <a:lnTo>
                    <a:pt x="65" y="63"/>
                  </a:lnTo>
                  <a:lnTo>
                    <a:pt x="58" y="59"/>
                  </a:lnTo>
                  <a:lnTo>
                    <a:pt x="48" y="54"/>
                  </a:lnTo>
                  <a:lnTo>
                    <a:pt x="37" y="52"/>
                  </a:lnTo>
                  <a:lnTo>
                    <a:pt x="27" y="52"/>
                  </a:lnTo>
                  <a:lnTo>
                    <a:pt x="13" y="56"/>
                  </a:lnTo>
                  <a:lnTo>
                    <a:pt x="3" y="63"/>
                  </a:lnTo>
                  <a:lnTo>
                    <a:pt x="0" y="74"/>
                  </a:lnTo>
                  <a:lnTo>
                    <a:pt x="0" y="83"/>
                  </a:lnTo>
                  <a:lnTo>
                    <a:pt x="6" y="91"/>
                  </a:lnTo>
                  <a:lnTo>
                    <a:pt x="17" y="100"/>
                  </a:lnTo>
                  <a:lnTo>
                    <a:pt x="30" y="106"/>
                  </a:lnTo>
                  <a:lnTo>
                    <a:pt x="44" y="109"/>
                  </a:lnTo>
                  <a:lnTo>
                    <a:pt x="61" y="113"/>
                  </a:lnTo>
                  <a:lnTo>
                    <a:pt x="78" y="111"/>
                  </a:lnTo>
                  <a:lnTo>
                    <a:pt x="92" y="109"/>
                  </a:lnTo>
                  <a:lnTo>
                    <a:pt x="106" y="104"/>
                  </a:lnTo>
                  <a:lnTo>
                    <a:pt x="126" y="85"/>
                  </a:lnTo>
                  <a:lnTo>
                    <a:pt x="133" y="61"/>
                  </a:lnTo>
                  <a:lnTo>
                    <a:pt x="126" y="35"/>
                  </a:lnTo>
                  <a:lnTo>
                    <a:pt x="109" y="13"/>
                  </a:lnTo>
                  <a:lnTo>
                    <a:pt x="99" y="7"/>
                  </a:lnTo>
                  <a:lnTo>
                    <a:pt x="85" y="2"/>
                  </a:lnTo>
                  <a:lnTo>
                    <a:pt x="75" y="0"/>
                  </a:lnTo>
                  <a:lnTo>
                    <a:pt x="61" y="0"/>
                  </a:lnTo>
                  <a:lnTo>
                    <a:pt x="48" y="2"/>
                  </a:lnTo>
                  <a:lnTo>
                    <a:pt x="34" y="4"/>
                  </a:lnTo>
                  <a:lnTo>
                    <a:pt x="20" y="7"/>
                  </a:lnTo>
                  <a:lnTo>
                    <a:pt x="6" y="11"/>
                  </a:lnTo>
                  <a:lnTo>
                    <a:pt x="6" y="13"/>
                  </a:lnTo>
                  <a:lnTo>
                    <a:pt x="10" y="15"/>
                  </a:lnTo>
                  <a:lnTo>
                    <a:pt x="17" y="17"/>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74"/>
            <p:cNvSpPr>
              <a:spLocks/>
            </p:cNvSpPr>
            <p:nvPr/>
          </p:nvSpPr>
          <p:spPr bwMode="auto">
            <a:xfrm>
              <a:off x="2448" y="2391"/>
              <a:ext cx="267" cy="19"/>
            </a:xfrm>
            <a:custGeom>
              <a:avLst/>
              <a:gdLst>
                <a:gd name="T0" fmla="*/ 17 w 267"/>
                <a:gd name="T1" fmla="*/ 13 h 19"/>
                <a:gd name="T2" fmla="*/ 48 w 267"/>
                <a:gd name="T3" fmla="*/ 15 h 19"/>
                <a:gd name="T4" fmla="*/ 79 w 267"/>
                <a:gd name="T5" fmla="*/ 17 h 19"/>
                <a:gd name="T6" fmla="*/ 110 w 267"/>
                <a:gd name="T7" fmla="*/ 19 h 19"/>
                <a:gd name="T8" fmla="*/ 141 w 267"/>
                <a:gd name="T9" fmla="*/ 19 h 19"/>
                <a:gd name="T10" fmla="*/ 171 w 267"/>
                <a:gd name="T11" fmla="*/ 17 h 19"/>
                <a:gd name="T12" fmla="*/ 202 w 267"/>
                <a:gd name="T13" fmla="*/ 17 h 19"/>
                <a:gd name="T14" fmla="*/ 233 w 267"/>
                <a:gd name="T15" fmla="*/ 15 h 19"/>
                <a:gd name="T16" fmla="*/ 264 w 267"/>
                <a:gd name="T17" fmla="*/ 13 h 19"/>
                <a:gd name="T18" fmla="*/ 267 w 267"/>
                <a:gd name="T19" fmla="*/ 11 h 19"/>
                <a:gd name="T20" fmla="*/ 264 w 267"/>
                <a:gd name="T21" fmla="*/ 6 h 19"/>
                <a:gd name="T22" fmla="*/ 257 w 267"/>
                <a:gd name="T23" fmla="*/ 4 h 19"/>
                <a:gd name="T24" fmla="*/ 250 w 267"/>
                <a:gd name="T25" fmla="*/ 2 h 19"/>
                <a:gd name="T26" fmla="*/ 219 w 267"/>
                <a:gd name="T27" fmla="*/ 0 h 19"/>
                <a:gd name="T28" fmla="*/ 189 w 267"/>
                <a:gd name="T29" fmla="*/ 0 h 19"/>
                <a:gd name="T30" fmla="*/ 158 w 267"/>
                <a:gd name="T31" fmla="*/ 0 h 19"/>
                <a:gd name="T32" fmla="*/ 127 w 267"/>
                <a:gd name="T33" fmla="*/ 0 h 19"/>
                <a:gd name="T34" fmla="*/ 96 w 267"/>
                <a:gd name="T35" fmla="*/ 2 h 19"/>
                <a:gd name="T36" fmla="*/ 65 w 267"/>
                <a:gd name="T37" fmla="*/ 2 h 19"/>
                <a:gd name="T38" fmla="*/ 31 w 267"/>
                <a:gd name="T39" fmla="*/ 2 h 19"/>
                <a:gd name="T40" fmla="*/ 0 w 267"/>
                <a:gd name="T41" fmla="*/ 0 h 19"/>
                <a:gd name="T42" fmla="*/ 0 w 267"/>
                <a:gd name="T43" fmla="*/ 2 h 19"/>
                <a:gd name="T44" fmla="*/ 3 w 267"/>
                <a:gd name="T45" fmla="*/ 6 h 19"/>
                <a:gd name="T46" fmla="*/ 10 w 267"/>
                <a:gd name="T47" fmla="*/ 11 h 19"/>
                <a:gd name="T48" fmla="*/ 17 w 267"/>
                <a:gd name="T49" fmla="*/ 13 h 19"/>
                <a:gd name="T50" fmla="*/ 17 w 267"/>
                <a:gd name="T51" fmla="*/ 13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19">
                  <a:moveTo>
                    <a:pt x="17" y="13"/>
                  </a:moveTo>
                  <a:lnTo>
                    <a:pt x="48" y="15"/>
                  </a:lnTo>
                  <a:lnTo>
                    <a:pt x="79" y="17"/>
                  </a:lnTo>
                  <a:lnTo>
                    <a:pt x="110" y="19"/>
                  </a:lnTo>
                  <a:lnTo>
                    <a:pt x="141" y="19"/>
                  </a:lnTo>
                  <a:lnTo>
                    <a:pt x="171" y="17"/>
                  </a:lnTo>
                  <a:lnTo>
                    <a:pt x="202" y="17"/>
                  </a:lnTo>
                  <a:lnTo>
                    <a:pt x="233" y="15"/>
                  </a:lnTo>
                  <a:lnTo>
                    <a:pt x="264" y="13"/>
                  </a:lnTo>
                  <a:lnTo>
                    <a:pt x="267" y="11"/>
                  </a:lnTo>
                  <a:lnTo>
                    <a:pt x="264" y="6"/>
                  </a:lnTo>
                  <a:lnTo>
                    <a:pt x="257" y="4"/>
                  </a:lnTo>
                  <a:lnTo>
                    <a:pt x="250" y="2"/>
                  </a:lnTo>
                  <a:lnTo>
                    <a:pt x="219" y="0"/>
                  </a:lnTo>
                  <a:lnTo>
                    <a:pt x="189" y="0"/>
                  </a:lnTo>
                  <a:lnTo>
                    <a:pt x="158" y="0"/>
                  </a:lnTo>
                  <a:lnTo>
                    <a:pt x="127" y="0"/>
                  </a:lnTo>
                  <a:lnTo>
                    <a:pt x="96" y="2"/>
                  </a:lnTo>
                  <a:lnTo>
                    <a:pt x="65" y="2"/>
                  </a:lnTo>
                  <a:lnTo>
                    <a:pt x="31" y="2"/>
                  </a:lnTo>
                  <a:lnTo>
                    <a:pt x="0" y="0"/>
                  </a:lnTo>
                  <a:lnTo>
                    <a:pt x="0" y="2"/>
                  </a:lnTo>
                  <a:lnTo>
                    <a:pt x="3" y="6"/>
                  </a:lnTo>
                  <a:lnTo>
                    <a:pt x="10" y="11"/>
                  </a:lnTo>
                  <a:lnTo>
                    <a:pt x="1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75"/>
            <p:cNvSpPr>
              <a:spLocks/>
            </p:cNvSpPr>
            <p:nvPr/>
          </p:nvSpPr>
          <p:spPr bwMode="auto">
            <a:xfrm>
              <a:off x="2691" y="2295"/>
              <a:ext cx="52" cy="124"/>
            </a:xfrm>
            <a:custGeom>
              <a:avLst/>
              <a:gdLst>
                <a:gd name="T0" fmla="*/ 0 w 52"/>
                <a:gd name="T1" fmla="*/ 2 h 124"/>
                <a:gd name="T2" fmla="*/ 0 w 52"/>
                <a:gd name="T3" fmla="*/ 31 h 124"/>
                <a:gd name="T4" fmla="*/ 7 w 52"/>
                <a:gd name="T5" fmla="*/ 59 h 124"/>
                <a:gd name="T6" fmla="*/ 14 w 52"/>
                <a:gd name="T7" fmla="*/ 89 h 124"/>
                <a:gd name="T8" fmla="*/ 28 w 52"/>
                <a:gd name="T9" fmla="*/ 115 h 124"/>
                <a:gd name="T10" fmla="*/ 35 w 52"/>
                <a:gd name="T11" fmla="*/ 120 h 124"/>
                <a:gd name="T12" fmla="*/ 42 w 52"/>
                <a:gd name="T13" fmla="*/ 122 h 124"/>
                <a:gd name="T14" fmla="*/ 48 w 52"/>
                <a:gd name="T15" fmla="*/ 124 h 124"/>
                <a:gd name="T16" fmla="*/ 52 w 52"/>
                <a:gd name="T17" fmla="*/ 124 h 124"/>
                <a:gd name="T18" fmla="*/ 48 w 52"/>
                <a:gd name="T19" fmla="*/ 96 h 124"/>
                <a:gd name="T20" fmla="*/ 42 w 52"/>
                <a:gd name="T21" fmla="*/ 68 h 124"/>
                <a:gd name="T22" fmla="*/ 35 w 52"/>
                <a:gd name="T23" fmla="*/ 39 h 124"/>
                <a:gd name="T24" fmla="*/ 28 w 52"/>
                <a:gd name="T25" fmla="*/ 11 h 124"/>
                <a:gd name="T26" fmla="*/ 24 w 52"/>
                <a:gd name="T27" fmla="*/ 7 h 124"/>
                <a:gd name="T28" fmla="*/ 14 w 52"/>
                <a:gd name="T29" fmla="*/ 2 h 124"/>
                <a:gd name="T30" fmla="*/ 4 w 52"/>
                <a:gd name="T31" fmla="*/ 0 h 124"/>
                <a:gd name="T32" fmla="*/ 0 w 52"/>
                <a:gd name="T33" fmla="*/ 2 h 124"/>
                <a:gd name="T34" fmla="*/ 0 w 52"/>
                <a:gd name="T35" fmla="*/ 2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 h="124">
                  <a:moveTo>
                    <a:pt x="0" y="2"/>
                  </a:moveTo>
                  <a:lnTo>
                    <a:pt x="0" y="31"/>
                  </a:lnTo>
                  <a:lnTo>
                    <a:pt x="7" y="59"/>
                  </a:lnTo>
                  <a:lnTo>
                    <a:pt x="14" y="89"/>
                  </a:lnTo>
                  <a:lnTo>
                    <a:pt x="28" y="115"/>
                  </a:lnTo>
                  <a:lnTo>
                    <a:pt x="35" y="120"/>
                  </a:lnTo>
                  <a:lnTo>
                    <a:pt x="42" y="122"/>
                  </a:lnTo>
                  <a:lnTo>
                    <a:pt x="48" y="124"/>
                  </a:lnTo>
                  <a:lnTo>
                    <a:pt x="52" y="124"/>
                  </a:lnTo>
                  <a:lnTo>
                    <a:pt x="48" y="96"/>
                  </a:lnTo>
                  <a:lnTo>
                    <a:pt x="42" y="68"/>
                  </a:lnTo>
                  <a:lnTo>
                    <a:pt x="35" y="39"/>
                  </a:lnTo>
                  <a:lnTo>
                    <a:pt x="28" y="11"/>
                  </a:lnTo>
                  <a:lnTo>
                    <a:pt x="24" y="7"/>
                  </a:lnTo>
                  <a:lnTo>
                    <a:pt x="14" y="2"/>
                  </a:lnTo>
                  <a:lnTo>
                    <a:pt x="4"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7" name="Freeform 76"/>
            <p:cNvSpPr>
              <a:spLocks/>
            </p:cNvSpPr>
            <p:nvPr/>
          </p:nvSpPr>
          <p:spPr bwMode="auto">
            <a:xfrm>
              <a:off x="2475" y="2297"/>
              <a:ext cx="14" cy="90"/>
            </a:xfrm>
            <a:custGeom>
              <a:avLst/>
              <a:gdLst>
                <a:gd name="T0" fmla="*/ 0 w 14"/>
                <a:gd name="T1" fmla="*/ 0 h 90"/>
                <a:gd name="T2" fmla="*/ 0 w 14"/>
                <a:gd name="T3" fmla="*/ 20 h 90"/>
                <a:gd name="T4" fmla="*/ 0 w 14"/>
                <a:gd name="T5" fmla="*/ 40 h 90"/>
                <a:gd name="T6" fmla="*/ 0 w 14"/>
                <a:gd name="T7" fmla="*/ 61 h 90"/>
                <a:gd name="T8" fmla="*/ 0 w 14"/>
                <a:gd name="T9" fmla="*/ 81 h 90"/>
                <a:gd name="T10" fmla="*/ 0 w 14"/>
                <a:gd name="T11" fmla="*/ 83 h 90"/>
                <a:gd name="T12" fmla="*/ 7 w 14"/>
                <a:gd name="T13" fmla="*/ 87 h 90"/>
                <a:gd name="T14" fmla="*/ 11 w 14"/>
                <a:gd name="T15" fmla="*/ 90 h 90"/>
                <a:gd name="T16" fmla="*/ 11 w 14"/>
                <a:gd name="T17" fmla="*/ 90 h 90"/>
                <a:gd name="T18" fmla="*/ 14 w 14"/>
                <a:gd name="T19" fmla="*/ 70 h 90"/>
                <a:gd name="T20" fmla="*/ 14 w 14"/>
                <a:gd name="T21" fmla="*/ 48 h 90"/>
                <a:gd name="T22" fmla="*/ 14 w 14"/>
                <a:gd name="T23" fmla="*/ 29 h 90"/>
                <a:gd name="T24" fmla="*/ 14 w 14"/>
                <a:gd name="T25" fmla="*/ 9 h 90"/>
                <a:gd name="T26" fmla="*/ 11 w 14"/>
                <a:gd name="T27" fmla="*/ 7 h 90"/>
                <a:gd name="T28" fmla="*/ 7 w 14"/>
                <a:gd name="T29" fmla="*/ 3 h 90"/>
                <a:gd name="T30" fmla="*/ 4 w 14"/>
                <a:gd name="T31" fmla="*/ 0 h 90"/>
                <a:gd name="T32" fmla="*/ 0 w 14"/>
                <a:gd name="T33" fmla="*/ 0 h 90"/>
                <a:gd name="T34" fmla="*/ 0 w 14"/>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90">
                  <a:moveTo>
                    <a:pt x="0" y="0"/>
                  </a:moveTo>
                  <a:lnTo>
                    <a:pt x="0" y="20"/>
                  </a:lnTo>
                  <a:lnTo>
                    <a:pt x="0" y="40"/>
                  </a:lnTo>
                  <a:lnTo>
                    <a:pt x="0" y="61"/>
                  </a:lnTo>
                  <a:lnTo>
                    <a:pt x="0" y="81"/>
                  </a:lnTo>
                  <a:lnTo>
                    <a:pt x="0" y="83"/>
                  </a:lnTo>
                  <a:lnTo>
                    <a:pt x="7" y="87"/>
                  </a:lnTo>
                  <a:lnTo>
                    <a:pt x="11" y="90"/>
                  </a:lnTo>
                  <a:lnTo>
                    <a:pt x="14" y="70"/>
                  </a:lnTo>
                  <a:lnTo>
                    <a:pt x="14" y="48"/>
                  </a:lnTo>
                  <a:lnTo>
                    <a:pt x="14" y="29"/>
                  </a:lnTo>
                  <a:lnTo>
                    <a:pt x="14" y="9"/>
                  </a:lnTo>
                  <a:lnTo>
                    <a:pt x="11" y="7"/>
                  </a:lnTo>
                  <a:lnTo>
                    <a:pt x="7" y="3"/>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8" name="Freeform 77"/>
            <p:cNvSpPr>
              <a:spLocks/>
            </p:cNvSpPr>
            <p:nvPr/>
          </p:nvSpPr>
          <p:spPr bwMode="auto">
            <a:xfrm>
              <a:off x="2427" y="2304"/>
              <a:ext cx="312" cy="37"/>
            </a:xfrm>
            <a:custGeom>
              <a:avLst/>
              <a:gdLst>
                <a:gd name="T0" fmla="*/ 18 w 312"/>
                <a:gd name="T1" fmla="*/ 22 h 37"/>
                <a:gd name="T2" fmla="*/ 52 w 312"/>
                <a:gd name="T3" fmla="*/ 26 h 37"/>
                <a:gd name="T4" fmla="*/ 90 w 312"/>
                <a:gd name="T5" fmla="*/ 30 h 37"/>
                <a:gd name="T6" fmla="*/ 127 w 312"/>
                <a:gd name="T7" fmla="*/ 33 h 37"/>
                <a:gd name="T8" fmla="*/ 165 w 312"/>
                <a:gd name="T9" fmla="*/ 35 h 37"/>
                <a:gd name="T10" fmla="*/ 203 w 312"/>
                <a:gd name="T11" fmla="*/ 37 h 37"/>
                <a:gd name="T12" fmla="*/ 240 w 312"/>
                <a:gd name="T13" fmla="*/ 35 h 37"/>
                <a:gd name="T14" fmla="*/ 275 w 312"/>
                <a:gd name="T15" fmla="*/ 30 h 37"/>
                <a:gd name="T16" fmla="*/ 309 w 312"/>
                <a:gd name="T17" fmla="*/ 24 h 37"/>
                <a:gd name="T18" fmla="*/ 312 w 312"/>
                <a:gd name="T19" fmla="*/ 17 h 37"/>
                <a:gd name="T20" fmla="*/ 306 w 312"/>
                <a:gd name="T21" fmla="*/ 11 h 37"/>
                <a:gd name="T22" fmla="*/ 299 w 312"/>
                <a:gd name="T23" fmla="*/ 2 h 37"/>
                <a:gd name="T24" fmla="*/ 288 w 312"/>
                <a:gd name="T25" fmla="*/ 0 h 37"/>
                <a:gd name="T26" fmla="*/ 251 w 312"/>
                <a:gd name="T27" fmla="*/ 2 h 37"/>
                <a:gd name="T28" fmla="*/ 216 w 312"/>
                <a:gd name="T29" fmla="*/ 2 h 37"/>
                <a:gd name="T30" fmla="*/ 179 w 312"/>
                <a:gd name="T31" fmla="*/ 4 h 37"/>
                <a:gd name="T32" fmla="*/ 144 w 312"/>
                <a:gd name="T33" fmla="*/ 4 h 37"/>
                <a:gd name="T34" fmla="*/ 110 w 312"/>
                <a:gd name="T35" fmla="*/ 7 h 37"/>
                <a:gd name="T36" fmla="*/ 72 w 312"/>
                <a:gd name="T37" fmla="*/ 4 h 37"/>
                <a:gd name="T38" fmla="*/ 38 w 312"/>
                <a:gd name="T39" fmla="*/ 4 h 37"/>
                <a:gd name="T40" fmla="*/ 0 w 312"/>
                <a:gd name="T41" fmla="*/ 2 h 37"/>
                <a:gd name="T42" fmla="*/ 0 w 312"/>
                <a:gd name="T43" fmla="*/ 4 h 37"/>
                <a:gd name="T44" fmla="*/ 4 w 312"/>
                <a:gd name="T45" fmla="*/ 11 h 37"/>
                <a:gd name="T46" fmla="*/ 11 w 312"/>
                <a:gd name="T47" fmla="*/ 17 h 37"/>
                <a:gd name="T48" fmla="*/ 18 w 312"/>
                <a:gd name="T49" fmla="*/ 22 h 37"/>
                <a:gd name="T50" fmla="*/ 18 w 312"/>
                <a:gd name="T51" fmla="*/ 22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2" h="37">
                  <a:moveTo>
                    <a:pt x="18" y="22"/>
                  </a:moveTo>
                  <a:lnTo>
                    <a:pt x="52" y="26"/>
                  </a:lnTo>
                  <a:lnTo>
                    <a:pt x="90" y="30"/>
                  </a:lnTo>
                  <a:lnTo>
                    <a:pt x="127" y="33"/>
                  </a:lnTo>
                  <a:lnTo>
                    <a:pt x="165" y="35"/>
                  </a:lnTo>
                  <a:lnTo>
                    <a:pt x="203" y="37"/>
                  </a:lnTo>
                  <a:lnTo>
                    <a:pt x="240" y="35"/>
                  </a:lnTo>
                  <a:lnTo>
                    <a:pt x="275" y="30"/>
                  </a:lnTo>
                  <a:lnTo>
                    <a:pt x="309" y="24"/>
                  </a:lnTo>
                  <a:lnTo>
                    <a:pt x="312" y="17"/>
                  </a:lnTo>
                  <a:lnTo>
                    <a:pt x="306" y="11"/>
                  </a:lnTo>
                  <a:lnTo>
                    <a:pt x="299" y="2"/>
                  </a:lnTo>
                  <a:lnTo>
                    <a:pt x="288" y="0"/>
                  </a:lnTo>
                  <a:lnTo>
                    <a:pt x="251" y="2"/>
                  </a:lnTo>
                  <a:lnTo>
                    <a:pt x="216" y="2"/>
                  </a:lnTo>
                  <a:lnTo>
                    <a:pt x="179" y="4"/>
                  </a:lnTo>
                  <a:lnTo>
                    <a:pt x="144" y="4"/>
                  </a:lnTo>
                  <a:lnTo>
                    <a:pt x="110" y="7"/>
                  </a:lnTo>
                  <a:lnTo>
                    <a:pt x="72" y="4"/>
                  </a:lnTo>
                  <a:lnTo>
                    <a:pt x="38" y="4"/>
                  </a:lnTo>
                  <a:lnTo>
                    <a:pt x="0" y="2"/>
                  </a:lnTo>
                  <a:lnTo>
                    <a:pt x="0" y="4"/>
                  </a:lnTo>
                  <a:lnTo>
                    <a:pt x="4" y="11"/>
                  </a:lnTo>
                  <a:lnTo>
                    <a:pt x="11" y="17"/>
                  </a:lnTo>
                  <a:lnTo>
                    <a:pt x="1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78"/>
            <p:cNvSpPr>
              <a:spLocks/>
            </p:cNvSpPr>
            <p:nvPr/>
          </p:nvSpPr>
          <p:spPr bwMode="auto">
            <a:xfrm>
              <a:off x="2884" y="2308"/>
              <a:ext cx="27" cy="83"/>
            </a:xfrm>
            <a:custGeom>
              <a:avLst/>
              <a:gdLst>
                <a:gd name="T0" fmla="*/ 10 w 27"/>
                <a:gd name="T1" fmla="*/ 5 h 83"/>
                <a:gd name="T2" fmla="*/ 10 w 27"/>
                <a:gd name="T3" fmla="*/ 20 h 83"/>
                <a:gd name="T4" fmla="*/ 6 w 27"/>
                <a:gd name="T5" fmla="*/ 35 h 83"/>
                <a:gd name="T6" fmla="*/ 3 w 27"/>
                <a:gd name="T7" fmla="*/ 52 h 83"/>
                <a:gd name="T8" fmla="*/ 0 w 27"/>
                <a:gd name="T9" fmla="*/ 68 h 83"/>
                <a:gd name="T10" fmla="*/ 0 w 27"/>
                <a:gd name="T11" fmla="*/ 72 h 83"/>
                <a:gd name="T12" fmla="*/ 6 w 27"/>
                <a:gd name="T13" fmla="*/ 76 h 83"/>
                <a:gd name="T14" fmla="*/ 10 w 27"/>
                <a:gd name="T15" fmla="*/ 81 h 83"/>
                <a:gd name="T16" fmla="*/ 13 w 27"/>
                <a:gd name="T17" fmla="*/ 83 h 83"/>
                <a:gd name="T18" fmla="*/ 24 w 27"/>
                <a:gd name="T19" fmla="*/ 68 h 83"/>
                <a:gd name="T20" fmla="*/ 27 w 27"/>
                <a:gd name="T21" fmla="*/ 50 h 83"/>
                <a:gd name="T22" fmla="*/ 27 w 27"/>
                <a:gd name="T23" fmla="*/ 33 h 83"/>
                <a:gd name="T24" fmla="*/ 27 w 27"/>
                <a:gd name="T25" fmla="*/ 16 h 83"/>
                <a:gd name="T26" fmla="*/ 24 w 27"/>
                <a:gd name="T27" fmla="*/ 11 h 83"/>
                <a:gd name="T28" fmla="*/ 20 w 27"/>
                <a:gd name="T29" fmla="*/ 5 h 83"/>
                <a:gd name="T30" fmla="*/ 13 w 27"/>
                <a:gd name="T31" fmla="*/ 0 h 83"/>
                <a:gd name="T32" fmla="*/ 10 w 27"/>
                <a:gd name="T33" fmla="*/ 5 h 83"/>
                <a:gd name="T34" fmla="*/ 10 w 27"/>
                <a:gd name="T35" fmla="*/ 5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83">
                  <a:moveTo>
                    <a:pt x="10" y="5"/>
                  </a:moveTo>
                  <a:lnTo>
                    <a:pt x="10" y="20"/>
                  </a:lnTo>
                  <a:lnTo>
                    <a:pt x="6" y="35"/>
                  </a:lnTo>
                  <a:lnTo>
                    <a:pt x="3" y="52"/>
                  </a:lnTo>
                  <a:lnTo>
                    <a:pt x="0" y="68"/>
                  </a:lnTo>
                  <a:lnTo>
                    <a:pt x="0" y="72"/>
                  </a:lnTo>
                  <a:lnTo>
                    <a:pt x="6" y="76"/>
                  </a:lnTo>
                  <a:lnTo>
                    <a:pt x="10" y="81"/>
                  </a:lnTo>
                  <a:lnTo>
                    <a:pt x="13" y="83"/>
                  </a:lnTo>
                  <a:lnTo>
                    <a:pt x="24" y="68"/>
                  </a:lnTo>
                  <a:lnTo>
                    <a:pt x="27" y="50"/>
                  </a:lnTo>
                  <a:lnTo>
                    <a:pt x="27" y="33"/>
                  </a:lnTo>
                  <a:lnTo>
                    <a:pt x="27" y="16"/>
                  </a:lnTo>
                  <a:lnTo>
                    <a:pt x="24" y="11"/>
                  </a:lnTo>
                  <a:lnTo>
                    <a:pt x="20" y="5"/>
                  </a:lnTo>
                  <a:lnTo>
                    <a:pt x="13" y="0"/>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79"/>
            <p:cNvSpPr>
              <a:spLocks/>
            </p:cNvSpPr>
            <p:nvPr/>
          </p:nvSpPr>
          <p:spPr bwMode="auto">
            <a:xfrm>
              <a:off x="2908" y="2380"/>
              <a:ext cx="250" cy="28"/>
            </a:xfrm>
            <a:custGeom>
              <a:avLst/>
              <a:gdLst>
                <a:gd name="T0" fmla="*/ 20 w 250"/>
                <a:gd name="T1" fmla="*/ 20 h 28"/>
                <a:gd name="T2" fmla="*/ 48 w 250"/>
                <a:gd name="T3" fmla="*/ 22 h 28"/>
                <a:gd name="T4" fmla="*/ 78 w 250"/>
                <a:gd name="T5" fmla="*/ 26 h 28"/>
                <a:gd name="T6" fmla="*/ 106 w 250"/>
                <a:gd name="T7" fmla="*/ 26 h 28"/>
                <a:gd name="T8" fmla="*/ 137 w 250"/>
                <a:gd name="T9" fmla="*/ 28 h 28"/>
                <a:gd name="T10" fmla="*/ 164 w 250"/>
                <a:gd name="T11" fmla="*/ 28 h 28"/>
                <a:gd name="T12" fmla="*/ 192 w 250"/>
                <a:gd name="T13" fmla="*/ 28 h 28"/>
                <a:gd name="T14" fmla="*/ 222 w 250"/>
                <a:gd name="T15" fmla="*/ 26 h 28"/>
                <a:gd name="T16" fmla="*/ 250 w 250"/>
                <a:gd name="T17" fmla="*/ 24 h 28"/>
                <a:gd name="T18" fmla="*/ 250 w 250"/>
                <a:gd name="T19" fmla="*/ 22 h 28"/>
                <a:gd name="T20" fmla="*/ 246 w 250"/>
                <a:gd name="T21" fmla="*/ 17 h 28"/>
                <a:gd name="T22" fmla="*/ 240 w 250"/>
                <a:gd name="T23" fmla="*/ 13 h 28"/>
                <a:gd name="T24" fmla="*/ 233 w 250"/>
                <a:gd name="T25" fmla="*/ 11 h 28"/>
                <a:gd name="T26" fmla="*/ 205 w 250"/>
                <a:gd name="T27" fmla="*/ 9 h 28"/>
                <a:gd name="T28" fmla="*/ 178 w 250"/>
                <a:gd name="T29" fmla="*/ 7 h 28"/>
                <a:gd name="T30" fmla="*/ 147 w 250"/>
                <a:gd name="T31" fmla="*/ 7 h 28"/>
                <a:gd name="T32" fmla="*/ 120 w 250"/>
                <a:gd name="T33" fmla="*/ 4 h 28"/>
                <a:gd name="T34" fmla="*/ 92 w 250"/>
                <a:gd name="T35" fmla="*/ 4 h 28"/>
                <a:gd name="T36" fmla="*/ 65 w 250"/>
                <a:gd name="T37" fmla="*/ 4 h 28"/>
                <a:gd name="T38" fmla="*/ 34 w 250"/>
                <a:gd name="T39" fmla="*/ 2 h 28"/>
                <a:gd name="T40" fmla="*/ 6 w 250"/>
                <a:gd name="T41" fmla="*/ 0 h 28"/>
                <a:gd name="T42" fmla="*/ 0 w 250"/>
                <a:gd name="T43" fmla="*/ 2 h 28"/>
                <a:gd name="T44" fmla="*/ 3 w 250"/>
                <a:gd name="T45" fmla="*/ 9 h 28"/>
                <a:gd name="T46" fmla="*/ 10 w 250"/>
                <a:gd name="T47" fmla="*/ 15 h 28"/>
                <a:gd name="T48" fmla="*/ 20 w 250"/>
                <a:gd name="T49" fmla="*/ 20 h 28"/>
                <a:gd name="T50" fmla="*/ 20 w 250"/>
                <a:gd name="T51" fmla="*/ 2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28">
                  <a:moveTo>
                    <a:pt x="20" y="20"/>
                  </a:moveTo>
                  <a:lnTo>
                    <a:pt x="48" y="22"/>
                  </a:lnTo>
                  <a:lnTo>
                    <a:pt x="78" y="26"/>
                  </a:lnTo>
                  <a:lnTo>
                    <a:pt x="106" y="26"/>
                  </a:lnTo>
                  <a:lnTo>
                    <a:pt x="137" y="28"/>
                  </a:lnTo>
                  <a:lnTo>
                    <a:pt x="164" y="28"/>
                  </a:lnTo>
                  <a:lnTo>
                    <a:pt x="192" y="28"/>
                  </a:lnTo>
                  <a:lnTo>
                    <a:pt x="222" y="26"/>
                  </a:lnTo>
                  <a:lnTo>
                    <a:pt x="250" y="24"/>
                  </a:lnTo>
                  <a:lnTo>
                    <a:pt x="250" y="22"/>
                  </a:lnTo>
                  <a:lnTo>
                    <a:pt x="246" y="17"/>
                  </a:lnTo>
                  <a:lnTo>
                    <a:pt x="240" y="13"/>
                  </a:lnTo>
                  <a:lnTo>
                    <a:pt x="233" y="11"/>
                  </a:lnTo>
                  <a:lnTo>
                    <a:pt x="205" y="9"/>
                  </a:lnTo>
                  <a:lnTo>
                    <a:pt x="178" y="7"/>
                  </a:lnTo>
                  <a:lnTo>
                    <a:pt x="147" y="7"/>
                  </a:lnTo>
                  <a:lnTo>
                    <a:pt x="120" y="4"/>
                  </a:lnTo>
                  <a:lnTo>
                    <a:pt x="92" y="4"/>
                  </a:lnTo>
                  <a:lnTo>
                    <a:pt x="65" y="4"/>
                  </a:lnTo>
                  <a:lnTo>
                    <a:pt x="34" y="2"/>
                  </a:lnTo>
                  <a:lnTo>
                    <a:pt x="6" y="0"/>
                  </a:lnTo>
                  <a:lnTo>
                    <a:pt x="0" y="2"/>
                  </a:lnTo>
                  <a:lnTo>
                    <a:pt x="3" y="9"/>
                  </a:lnTo>
                  <a:lnTo>
                    <a:pt x="10" y="15"/>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80"/>
            <p:cNvSpPr>
              <a:spLocks/>
            </p:cNvSpPr>
            <p:nvPr/>
          </p:nvSpPr>
          <p:spPr bwMode="auto">
            <a:xfrm>
              <a:off x="3137" y="2304"/>
              <a:ext cx="38" cy="100"/>
            </a:xfrm>
            <a:custGeom>
              <a:avLst/>
              <a:gdLst>
                <a:gd name="T0" fmla="*/ 14 w 38"/>
                <a:gd name="T1" fmla="*/ 2 h 100"/>
                <a:gd name="T2" fmla="*/ 11 w 38"/>
                <a:gd name="T3" fmla="*/ 24 h 100"/>
                <a:gd name="T4" fmla="*/ 7 w 38"/>
                <a:gd name="T5" fmla="*/ 46 h 100"/>
                <a:gd name="T6" fmla="*/ 4 w 38"/>
                <a:gd name="T7" fmla="*/ 70 h 100"/>
                <a:gd name="T8" fmla="*/ 0 w 38"/>
                <a:gd name="T9" fmla="*/ 91 h 100"/>
                <a:gd name="T10" fmla="*/ 4 w 38"/>
                <a:gd name="T11" fmla="*/ 93 h 100"/>
                <a:gd name="T12" fmla="*/ 11 w 38"/>
                <a:gd name="T13" fmla="*/ 98 h 100"/>
                <a:gd name="T14" fmla="*/ 17 w 38"/>
                <a:gd name="T15" fmla="*/ 100 h 100"/>
                <a:gd name="T16" fmla="*/ 24 w 38"/>
                <a:gd name="T17" fmla="*/ 98 h 100"/>
                <a:gd name="T18" fmla="*/ 35 w 38"/>
                <a:gd name="T19" fmla="*/ 76 h 100"/>
                <a:gd name="T20" fmla="*/ 38 w 38"/>
                <a:gd name="T21" fmla="*/ 54 h 100"/>
                <a:gd name="T22" fmla="*/ 38 w 38"/>
                <a:gd name="T23" fmla="*/ 33 h 100"/>
                <a:gd name="T24" fmla="*/ 35 w 38"/>
                <a:gd name="T25" fmla="*/ 9 h 100"/>
                <a:gd name="T26" fmla="*/ 31 w 38"/>
                <a:gd name="T27" fmla="*/ 7 h 100"/>
                <a:gd name="T28" fmla="*/ 24 w 38"/>
                <a:gd name="T29" fmla="*/ 2 h 100"/>
                <a:gd name="T30" fmla="*/ 17 w 38"/>
                <a:gd name="T31" fmla="*/ 0 h 100"/>
                <a:gd name="T32" fmla="*/ 14 w 38"/>
                <a:gd name="T33" fmla="*/ 2 h 100"/>
                <a:gd name="T34" fmla="*/ 14 w 38"/>
                <a:gd name="T35" fmla="*/ 2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100">
                  <a:moveTo>
                    <a:pt x="14" y="2"/>
                  </a:moveTo>
                  <a:lnTo>
                    <a:pt x="11" y="24"/>
                  </a:lnTo>
                  <a:lnTo>
                    <a:pt x="7" y="46"/>
                  </a:lnTo>
                  <a:lnTo>
                    <a:pt x="4" y="70"/>
                  </a:lnTo>
                  <a:lnTo>
                    <a:pt x="0" y="91"/>
                  </a:lnTo>
                  <a:lnTo>
                    <a:pt x="4" y="93"/>
                  </a:lnTo>
                  <a:lnTo>
                    <a:pt x="11" y="98"/>
                  </a:lnTo>
                  <a:lnTo>
                    <a:pt x="17" y="100"/>
                  </a:lnTo>
                  <a:lnTo>
                    <a:pt x="24" y="98"/>
                  </a:lnTo>
                  <a:lnTo>
                    <a:pt x="35" y="76"/>
                  </a:lnTo>
                  <a:lnTo>
                    <a:pt x="38" y="54"/>
                  </a:lnTo>
                  <a:lnTo>
                    <a:pt x="38" y="33"/>
                  </a:lnTo>
                  <a:lnTo>
                    <a:pt x="35" y="9"/>
                  </a:lnTo>
                  <a:lnTo>
                    <a:pt x="31" y="7"/>
                  </a:lnTo>
                  <a:lnTo>
                    <a:pt x="24" y="2"/>
                  </a:lnTo>
                  <a:lnTo>
                    <a:pt x="17" y="0"/>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81"/>
            <p:cNvSpPr>
              <a:spLocks/>
            </p:cNvSpPr>
            <p:nvPr/>
          </p:nvSpPr>
          <p:spPr bwMode="auto">
            <a:xfrm>
              <a:off x="2880" y="2308"/>
              <a:ext cx="322" cy="31"/>
            </a:xfrm>
            <a:custGeom>
              <a:avLst/>
              <a:gdLst>
                <a:gd name="T0" fmla="*/ 28 w 322"/>
                <a:gd name="T1" fmla="*/ 18 h 31"/>
                <a:gd name="T2" fmla="*/ 65 w 322"/>
                <a:gd name="T3" fmla="*/ 20 h 31"/>
                <a:gd name="T4" fmla="*/ 100 w 322"/>
                <a:gd name="T5" fmla="*/ 24 h 31"/>
                <a:gd name="T6" fmla="*/ 137 w 322"/>
                <a:gd name="T7" fmla="*/ 26 h 31"/>
                <a:gd name="T8" fmla="*/ 175 w 322"/>
                <a:gd name="T9" fmla="*/ 29 h 31"/>
                <a:gd name="T10" fmla="*/ 213 w 322"/>
                <a:gd name="T11" fmla="*/ 31 h 31"/>
                <a:gd name="T12" fmla="*/ 250 w 322"/>
                <a:gd name="T13" fmla="*/ 31 h 31"/>
                <a:gd name="T14" fmla="*/ 285 w 322"/>
                <a:gd name="T15" fmla="*/ 29 h 31"/>
                <a:gd name="T16" fmla="*/ 322 w 322"/>
                <a:gd name="T17" fmla="*/ 26 h 31"/>
                <a:gd name="T18" fmla="*/ 322 w 322"/>
                <a:gd name="T19" fmla="*/ 22 h 31"/>
                <a:gd name="T20" fmla="*/ 316 w 322"/>
                <a:gd name="T21" fmla="*/ 18 h 31"/>
                <a:gd name="T22" fmla="*/ 305 w 322"/>
                <a:gd name="T23" fmla="*/ 13 h 31"/>
                <a:gd name="T24" fmla="*/ 295 w 322"/>
                <a:gd name="T25" fmla="*/ 9 h 31"/>
                <a:gd name="T26" fmla="*/ 257 w 322"/>
                <a:gd name="T27" fmla="*/ 7 h 31"/>
                <a:gd name="T28" fmla="*/ 223 w 322"/>
                <a:gd name="T29" fmla="*/ 7 h 31"/>
                <a:gd name="T30" fmla="*/ 185 w 322"/>
                <a:gd name="T31" fmla="*/ 5 h 31"/>
                <a:gd name="T32" fmla="*/ 151 w 322"/>
                <a:gd name="T33" fmla="*/ 5 h 31"/>
                <a:gd name="T34" fmla="*/ 113 w 322"/>
                <a:gd name="T35" fmla="*/ 5 h 31"/>
                <a:gd name="T36" fmla="*/ 79 w 322"/>
                <a:gd name="T37" fmla="*/ 3 h 31"/>
                <a:gd name="T38" fmla="*/ 41 w 322"/>
                <a:gd name="T39" fmla="*/ 3 h 31"/>
                <a:gd name="T40" fmla="*/ 4 w 322"/>
                <a:gd name="T41" fmla="*/ 0 h 31"/>
                <a:gd name="T42" fmla="*/ 0 w 322"/>
                <a:gd name="T43" fmla="*/ 3 h 31"/>
                <a:gd name="T44" fmla="*/ 7 w 322"/>
                <a:gd name="T45" fmla="*/ 9 h 31"/>
                <a:gd name="T46" fmla="*/ 17 w 322"/>
                <a:gd name="T47" fmla="*/ 16 h 31"/>
                <a:gd name="T48" fmla="*/ 28 w 322"/>
                <a:gd name="T49" fmla="*/ 18 h 31"/>
                <a:gd name="T50" fmla="*/ 28 w 322"/>
                <a:gd name="T51" fmla="*/ 18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2" h="31">
                  <a:moveTo>
                    <a:pt x="28" y="18"/>
                  </a:moveTo>
                  <a:lnTo>
                    <a:pt x="65" y="20"/>
                  </a:lnTo>
                  <a:lnTo>
                    <a:pt x="100" y="24"/>
                  </a:lnTo>
                  <a:lnTo>
                    <a:pt x="137" y="26"/>
                  </a:lnTo>
                  <a:lnTo>
                    <a:pt x="175" y="29"/>
                  </a:lnTo>
                  <a:lnTo>
                    <a:pt x="213" y="31"/>
                  </a:lnTo>
                  <a:lnTo>
                    <a:pt x="250" y="31"/>
                  </a:lnTo>
                  <a:lnTo>
                    <a:pt x="285" y="29"/>
                  </a:lnTo>
                  <a:lnTo>
                    <a:pt x="322" y="26"/>
                  </a:lnTo>
                  <a:lnTo>
                    <a:pt x="322" y="22"/>
                  </a:lnTo>
                  <a:lnTo>
                    <a:pt x="316" y="18"/>
                  </a:lnTo>
                  <a:lnTo>
                    <a:pt x="305" y="13"/>
                  </a:lnTo>
                  <a:lnTo>
                    <a:pt x="295" y="9"/>
                  </a:lnTo>
                  <a:lnTo>
                    <a:pt x="257" y="7"/>
                  </a:lnTo>
                  <a:lnTo>
                    <a:pt x="223" y="7"/>
                  </a:lnTo>
                  <a:lnTo>
                    <a:pt x="185" y="5"/>
                  </a:lnTo>
                  <a:lnTo>
                    <a:pt x="151" y="5"/>
                  </a:lnTo>
                  <a:lnTo>
                    <a:pt x="113" y="5"/>
                  </a:lnTo>
                  <a:lnTo>
                    <a:pt x="79" y="3"/>
                  </a:lnTo>
                  <a:lnTo>
                    <a:pt x="41" y="3"/>
                  </a:lnTo>
                  <a:lnTo>
                    <a:pt x="4" y="0"/>
                  </a:lnTo>
                  <a:lnTo>
                    <a:pt x="0" y="3"/>
                  </a:lnTo>
                  <a:lnTo>
                    <a:pt x="7" y="9"/>
                  </a:lnTo>
                  <a:lnTo>
                    <a:pt x="17" y="16"/>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Freeform 82"/>
            <p:cNvSpPr>
              <a:spLocks/>
            </p:cNvSpPr>
            <p:nvPr/>
          </p:nvSpPr>
          <p:spPr bwMode="auto">
            <a:xfrm>
              <a:off x="2777" y="344"/>
              <a:ext cx="103" cy="122"/>
            </a:xfrm>
            <a:custGeom>
              <a:avLst/>
              <a:gdLst>
                <a:gd name="T0" fmla="*/ 62 w 103"/>
                <a:gd name="T1" fmla="*/ 120 h 122"/>
                <a:gd name="T2" fmla="*/ 31 w 103"/>
                <a:gd name="T3" fmla="*/ 98 h 122"/>
                <a:gd name="T4" fmla="*/ 10 w 103"/>
                <a:gd name="T5" fmla="*/ 68 h 122"/>
                <a:gd name="T6" fmla="*/ 7 w 103"/>
                <a:gd name="T7" fmla="*/ 37 h 122"/>
                <a:gd name="T8" fmla="*/ 31 w 103"/>
                <a:gd name="T9" fmla="*/ 11 h 122"/>
                <a:gd name="T10" fmla="*/ 52 w 103"/>
                <a:gd name="T11" fmla="*/ 9 h 122"/>
                <a:gd name="T12" fmla="*/ 65 w 103"/>
                <a:gd name="T13" fmla="*/ 20 h 122"/>
                <a:gd name="T14" fmla="*/ 76 w 103"/>
                <a:gd name="T15" fmla="*/ 37 h 122"/>
                <a:gd name="T16" fmla="*/ 79 w 103"/>
                <a:gd name="T17" fmla="*/ 50 h 122"/>
                <a:gd name="T18" fmla="*/ 86 w 103"/>
                <a:gd name="T19" fmla="*/ 68 h 122"/>
                <a:gd name="T20" fmla="*/ 86 w 103"/>
                <a:gd name="T21" fmla="*/ 81 h 122"/>
                <a:gd name="T22" fmla="*/ 86 w 103"/>
                <a:gd name="T23" fmla="*/ 96 h 122"/>
                <a:gd name="T24" fmla="*/ 72 w 103"/>
                <a:gd name="T25" fmla="*/ 111 h 122"/>
                <a:gd name="T26" fmla="*/ 72 w 103"/>
                <a:gd name="T27" fmla="*/ 113 h 122"/>
                <a:gd name="T28" fmla="*/ 76 w 103"/>
                <a:gd name="T29" fmla="*/ 116 h 122"/>
                <a:gd name="T30" fmla="*/ 79 w 103"/>
                <a:gd name="T31" fmla="*/ 116 h 122"/>
                <a:gd name="T32" fmla="*/ 83 w 103"/>
                <a:gd name="T33" fmla="*/ 116 h 122"/>
                <a:gd name="T34" fmla="*/ 100 w 103"/>
                <a:gd name="T35" fmla="*/ 98 h 122"/>
                <a:gd name="T36" fmla="*/ 103 w 103"/>
                <a:gd name="T37" fmla="*/ 79 h 122"/>
                <a:gd name="T38" fmla="*/ 96 w 103"/>
                <a:gd name="T39" fmla="*/ 57 h 122"/>
                <a:gd name="T40" fmla="*/ 89 w 103"/>
                <a:gd name="T41" fmla="*/ 35 h 122"/>
                <a:gd name="T42" fmla="*/ 79 w 103"/>
                <a:gd name="T43" fmla="*/ 22 h 122"/>
                <a:gd name="T44" fmla="*/ 69 w 103"/>
                <a:gd name="T45" fmla="*/ 11 h 122"/>
                <a:gd name="T46" fmla="*/ 52 w 103"/>
                <a:gd name="T47" fmla="*/ 3 h 122"/>
                <a:gd name="T48" fmla="*/ 31 w 103"/>
                <a:gd name="T49" fmla="*/ 0 h 122"/>
                <a:gd name="T50" fmla="*/ 10 w 103"/>
                <a:gd name="T51" fmla="*/ 7 h 122"/>
                <a:gd name="T52" fmla="*/ 4 w 103"/>
                <a:gd name="T53" fmla="*/ 20 h 122"/>
                <a:gd name="T54" fmla="*/ 0 w 103"/>
                <a:gd name="T55" fmla="*/ 35 h 122"/>
                <a:gd name="T56" fmla="*/ 0 w 103"/>
                <a:gd name="T57" fmla="*/ 50 h 122"/>
                <a:gd name="T58" fmla="*/ 7 w 103"/>
                <a:gd name="T59" fmla="*/ 70 h 122"/>
                <a:gd name="T60" fmla="*/ 21 w 103"/>
                <a:gd name="T61" fmla="*/ 90 h 122"/>
                <a:gd name="T62" fmla="*/ 41 w 103"/>
                <a:gd name="T63" fmla="*/ 109 h 122"/>
                <a:gd name="T64" fmla="*/ 65 w 103"/>
                <a:gd name="T65" fmla="*/ 122 h 122"/>
                <a:gd name="T66" fmla="*/ 65 w 103"/>
                <a:gd name="T67" fmla="*/ 122 h 122"/>
                <a:gd name="T68" fmla="*/ 65 w 103"/>
                <a:gd name="T69" fmla="*/ 122 h 122"/>
                <a:gd name="T70" fmla="*/ 65 w 103"/>
                <a:gd name="T71" fmla="*/ 122 h 122"/>
                <a:gd name="T72" fmla="*/ 62 w 103"/>
                <a:gd name="T73" fmla="*/ 120 h 122"/>
                <a:gd name="T74" fmla="*/ 62 w 103"/>
                <a:gd name="T75" fmla="*/ 120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22">
                  <a:moveTo>
                    <a:pt x="62" y="120"/>
                  </a:moveTo>
                  <a:lnTo>
                    <a:pt x="31" y="98"/>
                  </a:lnTo>
                  <a:lnTo>
                    <a:pt x="10" y="68"/>
                  </a:lnTo>
                  <a:lnTo>
                    <a:pt x="7" y="37"/>
                  </a:lnTo>
                  <a:lnTo>
                    <a:pt x="31" y="11"/>
                  </a:lnTo>
                  <a:lnTo>
                    <a:pt x="52" y="9"/>
                  </a:lnTo>
                  <a:lnTo>
                    <a:pt x="65" y="20"/>
                  </a:lnTo>
                  <a:lnTo>
                    <a:pt x="76" y="37"/>
                  </a:lnTo>
                  <a:lnTo>
                    <a:pt x="79" y="50"/>
                  </a:lnTo>
                  <a:lnTo>
                    <a:pt x="86" y="68"/>
                  </a:lnTo>
                  <a:lnTo>
                    <a:pt x="86" y="81"/>
                  </a:lnTo>
                  <a:lnTo>
                    <a:pt x="86" y="96"/>
                  </a:lnTo>
                  <a:lnTo>
                    <a:pt x="72" y="111"/>
                  </a:lnTo>
                  <a:lnTo>
                    <a:pt x="72" y="113"/>
                  </a:lnTo>
                  <a:lnTo>
                    <a:pt x="76" y="116"/>
                  </a:lnTo>
                  <a:lnTo>
                    <a:pt x="79" y="116"/>
                  </a:lnTo>
                  <a:lnTo>
                    <a:pt x="83" y="116"/>
                  </a:lnTo>
                  <a:lnTo>
                    <a:pt x="100" y="98"/>
                  </a:lnTo>
                  <a:lnTo>
                    <a:pt x="103" y="79"/>
                  </a:lnTo>
                  <a:lnTo>
                    <a:pt x="96" y="57"/>
                  </a:lnTo>
                  <a:lnTo>
                    <a:pt x="89" y="35"/>
                  </a:lnTo>
                  <a:lnTo>
                    <a:pt x="79" y="22"/>
                  </a:lnTo>
                  <a:lnTo>
                    <a:pt x="69" y="11"/>
                  </a:lnTo>
                  <a:lnTo>
                    <a:pt x="52" y="3"/>
                  </a:lnTo>
                  <a:lnTo>
                    <a:pt x="31" y="0"/>
                  </a:lnTo>
                  <a:lnTo>
                    <a:pt x="10" y="7"/>
                  </a:lnTo>
                  <a:lnTo>
                    <a:pt x="4" y="20"/>
                  </a:lnTo>
                  <a:lnTo>
                    <a:pt x="0" y="35"/>
                  </a:lnTo>
                  <a:lnTo>
                    <a:pt x="0" y="50"/>
                  </a:lnTo>
                  <a:lnTo>
                    <a:pt x="7" y="70"/>
                  </a:lnTo>
                  <a:lnTo>
                    <a:pt x="21" y="90"/>
                  </a:lnTo>
                  <a:lnTo>
                    <a:pt x="41" y="109"/>
                  </a:lnTo>
                  <a:lnTo>
                    <a:pt x="65" y="122"/>
                  </a:lnTo>
                  <a:lnTo>
                    <a:pt x="62"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4" name="Freeform 83"/>
            <p:cNvSpPr>
              <a:spLocks/>
            </p:cNvSpPr>
            <p:nvPr/>
          </p:nvSpPr>
          <p:spPr bwMode="auto">
            <a:xfrm>
              <a:off x="2479" y="796"/>
              <a:ext cx="799" cy="165"/>
            </a:xfrm>
            <a:custGeom>
              <a:avLst/>
              <a:gdLst>
                <a:gd name="T0" fmla="*/ 562 w 799"/>
                <a:gd name="T1" fmla="*/ 126 h 165"/>
                <a:gd name="T2" fmla="*/ 463 w 799"/>
                <a:gd name="T3" fmla="*/ 137 h 165"/>
                <a:gd name="T4" fmla="*/ 367 w 799"/>
                <a:gd name="T5" fmla="*/ 144 h 165"/>
                <a:gd name="T6" fmla="*/ 267 w 799"/>
                <a:gd name="T7" fmla="*/ 144 h 165"/>
                <a:gd name="T8" fmla="*/ 199 w 799"/>
                <a:gd name="T9" fmla="*/ 139 h 165"/>
                <a:gd name="T10" fmla="*/ 140 w 799"/>
                <a:gd name="T11" fmla="*/ 133 h 165"/>
                <a:gd name="T12" fmla="*/ 75 w 799"/>
                <a:gd name="T13" fmla="*/ 118 h 165"/>
                <a:gd name="T14" fmla="*/ 44 w 799"/>
                <a:gd name="T15" fmla="*/ 102 h 165"/>
                <a:gd name="T16" fmla="*/ 79 w 799"/>
                <a:gd name="T17" fmla="*/ 85 h 165"/>
                <a:gd name="T18" fmla="*/ 134 w 799"/>
                <a:gd name="T19" fmla="*/ 74 h 165"/>
                <a:gd name="T20" fmla="*/ 192 w 799"/>
                <a:gd name="T21" fmla="*/ 65 h 165"/>
                <a:gd name="T22" fmla="*/ 254 w 799"/>
                <a:gd name="T23" fmla="*/ 57 h 165"/>
                <a:gd name="T24" fmla="*/ 329 w 799"/>
                <a:gd name="T25" fmla="*/ 48 h 165"/>
                <a:gd name="T26" fmla="*/ 422 w 799"/>
                <a:gd name="T27" fmla="*/ 44 h 165"/>
                <a:gd name="T28" fmla="*/ 514 w 799"/>
                <a:gd name="T29" fmla="*/ 44 h 165"/>
                <a:gd name="T30" fmla="*/ 607 w 799"/>
                <a:gd name="T31" fmla="*/ 46 h 165"/>
                <a:gd name="T32" fmla="*/ 699 w 799"/>
                <a:gd name="T33" fmla="*/ 52 h 165"/>
                <a:gd name="T34" fmla="*/ 730 w 799"/>
                <a:gd name="T35" fmla="*/ 68 h 165"/>
                <a:gd name="T36" fmla="*/ 710 w 799"/>
                <a:gd name="T37" fmla="*/ 87 h 165"/>
                <a:gd name="T38" fmla="*/ 669 w 799"/>
                <a:gd name="T39" fmla="*/ 111 h 165"/>
                <a:gd name="T40" fmla="*/ 651 w 799"/>
                <a:gd name="T41" fmla="*/ 126 h 165"/>
                <a:gd name="T42" fmla="*/ 662 w 799"/>
                <a:gd name="T43" fmla="*/ 135 h 165"/>
                <a:gd name="T44" fmla="*/ 693 w 799"/>
                <a:gd name="T45" fmla="*/ 133 h 165"/>
                <a:gd name="T46" fmla="*/ 747 w 799"/>
                <a:gd name="T47" fmla="*/ 122 h 165"/>
                <a:gd name="T48" fmla="*/ 789 w 799"/>
                <a:gd name="T49" fmla="*/ 102 h 165"/>
                <a:gd name="T50" fmla="*/ 795 w 799"/>
                <a:gd name="T51" fmla="*/ 74 h 165"/>
                <a:gd name="T52" fmla="*/ 758 w 799"/>
                <a:gd name="T53" fmla="*/ 42 h 165"/>
                <a:gd name="T54" fmla="*/ 699 w 799"/>
                <a:gd name="T55" fmla="*/ 20 h 165"/>
                <a:gd name="T56" fmla="*/ 631 w 799"/>
                <a:gd name="T57" fmla="*/ 7 h 165"/>
                <a:gd name="T58" fmla="*/ 549 w 799"/>
                <a:gd name="T59" fmla="*/ 0 h 165"/>
                <a:gd name="T60" fmla="*/ 466 w 799"/>
                <a:gd name="T61" fmla="*/ 0 h 165"/>
                <a:gd name="T62" fmla="*/ 384 w 799"/>
                <a:gd name="T63" fmla="*/ 5 h 165"/>
                <a:gd name="T64" fmla="*/ 305 w 799"/>
                <a:gd name="T65" fmla="*/ 13 h 165"/>
                <a:gd name="T66" fmla="*/ 236 w 799"/>
                <a:gd name="T67" fmla="*/ 20 h 165"/>
                <a:gd name="T68" fmla="*/ 168 w 799"/>
                <a:gd name="T69" fmla="*/ 31 h 165"/>
                <a:gd name="T70" fmla="*/ 82 w 799"/>
                <a:gd name="T71" fmla="*/ 46 h 165"/>
                <a:gd name="T72" fmla="*/ 14 w 799"/>
                <a:gd name="T73" fmla="*/ 70 h 165"/>
                <a:gd name="T74" fmla="*/ 3 w 799"/>
                <a:gd name="T75" fmla="*/ 105 h 165"/>
                <a:gd name="T76" fmla="*/ 48 w 799"/>
                <a:gd name="T77" fmla="*/ 137 h 165"/>
                <a:gd name="T78" fmla="*/ 99 w 799"/>
                <a:gd name="T79" fmla="*/ 150 h 165"/>
                <a:gd name="T80" fmla="*/ 154 w 799"/>
                <a:gd name="T81" fmla="*/ 157 h 165"/>
                <a:gd name="T82" fmla="*/ 209 w 799"/>
                <a:gd name="T83" fmla="*/ 161 h 165"/>
                <a:gd name="T84" fmla="*/ 281 w 799"/>
                <a:gd name="T85" fmla="*/ 165 h 165"/>
                <a:gd name="T86" fmla="*/ 381 w 799"/>
                <a:gd name="T87" fmla="*/ 161 h 165"/>
                <a:gd name="T88" fmla="*/ 480 w 799"/>
                <a:gd name="T89" fmla="*/ 150 h 165"/>
                <a:gd name="T90" fmla="*/ 576 w 799"/>
                <a:gd name="T91" fmla="*/ 135 h 165"/>
                <a:gd name="T92" fmla="*/ 624 w 799"/>
                <a:gd name="T93" fmla="*/ 124 h 165"/>
                <a:gd name="T94" fmla="*/ 617 w 799"/>
                <a:gd name="T95" fmla="*/ 118 h 165"/>
                <a:gd name="T96" fmla="*/ 614 w 799"/>
                <a:gd name="T97" fmla="*/ 118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165">
                  <a:moveTo>
                    <a:pt x="614" y="118"/>
                  </a:moveTo>
                  <a:lnTo>
                    <a:pt x="562" y="126"/>
                  </a:lnTo>
                  <a:lnTo>
                    <a:pt x="514" y="133"/>
                  </a:lnTo>
                  <a:lnTo>
                    <a:pt x="463" y="137"/>
                  </a:lnTo>
                  <a:lnTo>
                    <a:pt x="415" y="142"/>
                  </a:lnTo>
                  <a:lnTo>
                    <a:pt x="367" y="144"/>
                  </a:lnTo>
                  <a:lnTo>
                    <a:pt x="315" y="144"/>
                  </a:lnTo>
                  <a:lnTo>
                    <a:pt x="267" y="144"/>
                  </a:lnTo>
                  <a:lnTo>
                    <a:pt x="216" y="142"/>
                  </a:lnTo>
                  <a:lnTo>
                    <a:pt x="199" y="139"/>
                  </a:lnTo>
                  <a:lnTo>
                    <a:pt x="171" y="137"/>
                  </a:lnTo>
                  <a:lnTo>
                    <a:pt x="140" y="133"/>
                  </a:lnTo>
                  <a:lnTo>
                    <a:pt x="106" y="126"/>
                  </a:lnTo>
                  <a:lnTo>
                    <a:pt x="75" y="118"/>
                  </a:lnTo>
                  <a:lnTo>
                    <a:pt x="51" y="111"/>
                  </a:lnTo>
                  <a:lnTo>
                    <a:pt x="44" y="102"/>
                  </a:lnTo>
                  <a:lnTo>
                    <a:pt x="55" y="94"/>
                  </a:lnTo>
                  <a:lnTo>
                    <a:pt x="79" y="85"/>
                  </a:lnTo>
                  <a:lnTo>
                    <a:pt x="106" y="79"/>
                  </a:lnTo>
                  <a:lnTo>
                    <a:pt x="134" y="74"/>
                  </a:lnTo>
                  <a:lnTo>
                    <a:pt x="164" y="68"/>
                  </a:lnTo>
                  <a:lnTo>
                    <a:pt x="192" y="65"/>
                  </a:lnTo>
                  <a:lnTo>
                    <a:pt x="223" y="61"/>
                  </a:lnTo>
                  <a:lnTo>
                    <a:pt x="254" y="57"/>
                  </a:lnTo>
                  <a:lnTo>
                    <a:pt x="281" y="55"/>
                  </a:lnTo>
                  <a:lnTo>
                    <a:pt x="329" y="48"/>
                  </a:lnTo>
                  <a:lnTo>
                    <a:pt x="374" y="46"/>
                  </a:lnTo>
                  <a:lnTo>
                    <a:pt x="422" y="44"/>
                  </a:lnTo>
                  <a:lnTo>
                    <a:pt x="470" y="42"/>
                  </a:lnTo>
                  <a:lnTo>
                    <a:pt x="514" y="44"/>
                  </a:lnTo>
                  <a:lnTo>
                    <a:pt x="562" y="44"/>
                  </a:lnTo>
                  <a:lnTo>
                    <a:pt x="607" y="46"/>
                  </a:lnTo>
                  <a:lnTo>
                    <a:pt x="655" y="48"/>
                  </a:lnTo>
                  <a:lnTo>
                    <a:pt x="699" y="52"/>
                  </a:lnTo>
                  <a:lnTo>
                    <a:pt x="723" y="59"/>
                  </a:lnTo>
                  <a:lnTo>
                    <a:pt x="730" y="68"/>
                  </a:lnTo>
                  <a:lnTo>
                    <a:pt x="723" y="76"/>
                  </a:lnTo>
                  <a:lnTo>
                    <a:pt x="710" y="87"/>
                  </a:lnTo>
                  <a:lnTo>
                    <a:pt x="689" y="98"/>
                  </a:lnTo>
                  <a:lnTo>
                    <a:pt x="669" y="111"/>
                  </a:lnTo>
                  <a:lnTo>
                    <a:pt x="651" y="122"/>
                  </a:lnTo>
                  <a:lnTo>
                    <a:pt x="651" y="126"/>
                  </a:lnTo>
                  <a:lnTo>
                    <a:pt x="655" y="131"/>
                  </a:lnTo>
                  <a:lnTo>
                    <a:pt x="662" y="135"/>
                  </a:lnTo>
                  <a:lnTo>
                    <a:pt x="669" y="137"/>
                  </a:lnTo>
                  <a:lnTo>
                    <a:pt x="693" y="133"/>
                  </a:lnTo>
                  <a:lnTo>
                    <a:pt x="720" y="128"/>
                  </a:lnTo>
                  <a:lnTo>
                    <a:pt x="747" y="122"/>
                  </a:lnTo>
                  <a:lnTo>
                    <a:pt x="771" y="113"/>
                  </a:lnTo>
                  <a:lnTo>
                    <a:pt x="789" y="102"/>
                  </a:lnTo>
                  <a:lnTo>
                    <a:pt x="799" y="89"/>
                  </a:lnTo>
                  <a:lnTo>
                    <a:pt x="795" y="74"/>
                  </a:lnTo>
                  <a:lnTo>
                    <a:pt x="782" y="57"/>
                  </a:lnTo>
                  <a:lnTo>
                    <a:pt x="758" y="42"/>
                  </a:lnTo>
                  <a:lnTo>
                    <a:pt x="730" y="29"/>
                  </a:lnTo>
                  <a:lnTo>
                    <a:pt x="699" y="20"/>
                  </a:lnTo>
                  <a:lnTo>
                    <a:pt x="665" y="11"/>
                  </a:lnTo>
                  <a:lnTo>
                    <a:pt x="631" y="7"/>
                  </a:lnTo>
                  <a:lnTo>
                    <a:pt x="590" y="2"/>
                  </a:lnTo>
                  <a:lnTo>
                    <a:pt x="549" y="0"/>
                  </a:lnTo>
                  <a:lnTo>
                    <a:pt x="507" y="0"/>
                  </a:lnTo>
                  <a:lnTo>
                    <a:pt x="466" y="0"/>
                  </a:lnTo>
                  <a:lnTo>
                    <a:pt x="425" y="2"/>
                  </a:lnTo>
                  <a:lnTo>
                    <a:pt x="384" y="5"/>
                  </a:lnTo>
                  <a:lnTo>
                    <a:pt x="343" y="9"/>
                  </a:lnTo>
                  <a:lnTo>
                    <a:pt x="305" y="13"/>
                  </a:lnTo>
                  <a:lnTo>
                    <a:pt x="267" y="16"/>
                  </a:lnTo>
                  <a:lnTo>
                    <a:pt x="236" y="20"/>
                  </a:lnTo>
                  <a:lnTo>
                    <a:pt x="206" y="24"/>
                  </a:lnTo>
                  <a:lnTo>
                    <a:pt x="168" y="31"/>
                  </a:lnTo>
                  <a:lnTo>
                    <a:pt x="127" y="37"/>
                  </a:lnTo>
                  <a:lnTo>
                    <a:pt x="82" y="46"/>
                  </a:lnTo>
                  <a:lnTo>
                    <a:pt x="44" y="57"/>
                  </a:lnTo>
                  <a:lnTo>
                    <a:pt x="14" y="70"/>
                  </a:lnTo>
                  <a:lnTo>
                    <a:pt x="0" y="85"/>
                  </a:lnTo>
                  <a:lnTo>
                    <a:pt x="3" y="105"/>
                  </a:lnTo>
                  <a:lnTo>
                    <a:pt x="31" y="128"/>
                  </a:lnTo>
                  <a:lnTo>
                    <a:pt x="48" y="137"/>
                  </a:lnTo>
                  <a:lnTo>
                    <a:pt x="72" y="144"/>
                  </a:lnTo>
                  <a:lnTo>
                    <a:pt x="99" y="150"/>
                  </a:lnTo>
                  <a:lnTo>
                    <a:pt x="127" y="155"/>
                  </a:lnTo>
                  <a:lnTo>
                    <a:pt x="154" y="157"/>
                  </a:lnTo>
                  <a:lnTo>
                    <a:pt x="185" y="159"/>
                  </a:lnTo>
                  <a:lnTo>
                    <a:pt x="209" y="161"/>
                  </a:lnTo>
                  <a:lnTo>
                    <a:pt x="233" y="163"/>
                  </a:lnTo>
                  <a:lnTo>
                    <a:pt x="281" y="165"/>
                  </a:lnTo>
                  <a:lnTo>
                    <a:pt x="329" y="163"/>
                  </a:lnTo>
                  <a:lnTo>
                    <a:pt x="381" y="161"/>
                  </a:lnTo>
                  <a:lnTo>
                    <a:pt x="429" y="157"/>
                  </a:lnTo>
                  <a:lnTo>
                    <a:pt x="480" y="150"/>
                  </a:lnTo>
                  <a:lnTo>
                    <a:pt x="528" y="142"/>
                  </a:lnTo>
                  <a:lnTo>
                    <a:pt x="576" y="135"/>
                  </a:lnTo>
                  <a:lnTo>
                    <a:pt x="624" y="126"/>
                  </a:lnTo>
                  <a:lnTo>
                    <a:pt x="624" y="124"/>
                  </a:lnTo>
                  <a:lnTo>
                    <a:pt x="621" y="120"/>
                  </a:lnTo>
                  <a:lnTo>
                    <a:pt x="617" y="118"/>
                  </a:lnTo>
                  <a:lnTo>
                    <a:pt x="614" y="1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5" name="Freeform 84"/>
            <p:cNvSpPr>
              <a:spLocks/>
            </p:cNvSpPr>
            <p:nvPr/>
          </p:nvSpPr>
          <p:spPr bwMode="auto">
            <a:xfrm>
              <a:off x="2839" y="390"/>
              <a:ext cx="247" cy="419"/>
            </a:xfrm>
            <a:custGeom>
              <a:avLst/>
              <a:gdLst>
                <a:gd name="T0" fmla="*/ 237 w 247"/>
                <a:gd name="T1" fmla="*/ 404 h 419"/>
                <a:gd name="T2" fmla="*/ 165 w 247"/>
                <a:gd name="T3" fmla="*/ 365 h 419"/>
                <a:gd name="T4" fmla="*/ 127 w 247"/>
                <a:gd name="T5" fmla="*/ 328 h 419"/>
                <a:gd name="T6" fmla="*/ 113 w 247"/>
                <a:gd name="T7" fmla="*/ 291 h 419"/>
                <a:gd name="T8" fmla="*/ 120 w 247"/>
                <a:gd name="T9" fmla="*/ 254 h 419"/>
                <a:gd name="T10" fmla="*/ 130 w 247"/>
                <a:gd name="T11" fmla="*/ 219 h 419"/>
                <a:gd name="T12" fmla="*/ 144 w 247"/>
                <a:gd name="T13" fmla="*/ 183 h 419"/>
                <a:gd name="T14" fmla="*/ 151 w 247"/>
                <a:gd name="T15" fmla="*/ 146 h 419"/>
                <a:gd name="T16" fmla="*/ 137 w 247"/>
                <a:gd name="T17" fmla="*/ 107 h 419"/>
                <a:gd name="T18" fmla="*/ 127 w 247"/>
                <a:gd name="T19" fmla="*/ 89 h 419"/>
                <a:gd name="T20" fmla="*/ 113 w 247"/>
                <a:gd name="T21" fmla="*/ 74 h 419"/>
                <a:gd name="T22" fmla="*/ 103 w 247"/>
                <a:gd name="T23" fmla="*/ 59 h 419"/>
                <a:gd name="T24" fmla="*/ 86 w 247"/>
                <a:gd name="T25" fmla="*/ 46 h 419"/>
                <a:gd name="T26" fmla="*/ 69 w 247"/>
                <a:gd name="T27" fmla="*/ 33 h 419"/>
                <a:gd name="T28" fmla="*/ 51 w 247"/>
                <a:gd name="T29" fmla="*/ 22 h 419"/>
                <a:gd name="T30" fmla="*/ 27 w 247"/>
                <a:gd name="T31" fmla="*/ 11 h 419"/>
                <a:gd name="T32" fmla="*/ 3 w 247"/>
                <a:gd name="T33" fmla="*/ 0 h 419"/>
                <a:gd name="T34" fmla="*/ 0 w 247"/>
                <a:gd name="T35" fmla="*/ 0 h 419"/>
                <a:gd name="T36" fmla="*/ 3 w 247"/>
                <a:gd name="T37" fmla="*/ 7 h 419"/>
                <a:gd name="T38" fmla="*/ 7 w 247"/>
                <a:gd name="T39" fmla="*/ 13 h 419"/>
                <a:gd name="T40" fmla="*/ 14 w 247"/>
                <a:gd name="T41" fmla="*/ 17 h 419"/>
                <a:gd name="T42" fmla="*/ 62 w 247"/>
                <a:gd name="T43" fmla="*/ 50 h 419"/>
                <a:gd name="T44" fmla="*/ 89 w 247"/>
                <a:gd name="T45" fmla="*/ 85 h 419"/>
                <a:gd name="T46" fmla="*/ 103 w 247"/>
                <a:gd name="T47" fmla="*/ 124 h 419"/>
                <a:gd name="T48" fmla="*/ 106 w 247"/>
                <a:gd name="T49" fmla="*/ 161 h 419"/>
                <a:gd name="T50" fmla="*/ 103 w 247"/>
                <a:gd name="T51" fmla="*/ 200 h 419"/>
                <a:gd name="T52" fmla="*/ 99 w 247"/>
                <a:gd name="T53" fmla="*/ 241 h 419"/>
                <a:gd name="T54" fmla="*/ 103 w 247"/>
                <a:gd name="T55" fmla="*/ 282 h 419"/>
                <a:gd name="T56" fmla="*/ 113 w 247"/>
                <a:gd name="T57" fmla="*/ 322 h 419"/>
                <a:gd name="T58" fmla="*/ 120 w 247"/>
                <a:gd name="T59" fmla="*/ 337 h 419"/>
                <a:gd name="T60" fmla="*/ 134 w 247"/>
                <a:gd name="T61" fmla="*/ 352 h 419"/>
                <a:gd name="T62" fmla="*/ 147 w 247"/>
                <a:gd name="T63" fmla="*/ 365 h 419"/>
                <a:gd name="T64" fmla="*/ 161 w 247"/>
                <a:gd name="T65" fmla="*/ 378 h 419"/>
                <a:gd name="T66" fmla="*/ 182 w 247"/>
                <a:gd name="T67" fmla="*/ 391 h 419"/>
                <a:gd name="T68" fmla="*/ 202 w 247"/>
                <a:gd name="T69" fmla="*/ 402 h 419"/>
                <a:gd name="T70" fmla="*/ 223 w 247"/>
                <a:gd name="T71" fmla="*/ 411 h 419"/>
                <a:gd name="T72" fmla="*/ 247 w 247"/>
                <a:gd name="T73" fmla="*/ 419 h 419"/>
                <a:gd name="T74" fmla="*/ 247 w 247"/>
                <a:gd name="T75" fmla="*/ 417 h 419"/>
                <a:gd name="T76" fmla="*/ 243 w 247"/>
                <a:gd name="T77" fmla="*/ 413 h 419"/>
                <a:gd name="T78" fmla="*/ 240 w 247"/>
                <a:gd name="T79" fmla="*/ 408 h 419"/>
                <a:gd name="T80" fmla="*/ 237 w 247"/>
                <a:gd name="T81" fmla="*/ 404 h 419"/>
                <a:gd name="T82" fmla="*/ 237 w 247"/>
                <a:gd name="T83" fmla="*/ 404 h 4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7" h="419">
                  <a:moveTo>
                    <a:pt x="237" y="404"/>
                  </a:moveTo>
                  <a:lnTo>
                    <a:pt x="165" y="365"/>
                  </a:lnTo>
                  <a:lnTo>
                    <a:pt x="127" y="328"/>
                  </a:lnTo>
                  <a:lnTo>
                    <a:pt x="113" y="291"/>
                  </a:lnTo>
                  <a:lnTo>
                    <a:pt x="120" y="254"/>
                  </a:lnTo>
                  <a:lnTo>
                    <a:pt x="130" y="219"/>
                  </a:lnTo>
                  <a:lnTo>
                    <a:pt x="144" y="183"/>
                  </a:lnTo>
                  <a:lnTo>
                    <a:pt x="151" y="146"/>
                  </a:lnTo>
                  <a:lnTo>
                    <a:pt x="137" y="107"/>
                  </a:lnTo>
                  <a:lnTo>
                    <a:pt x="127" y="89"/>
                  </a:lnTo>
                  <a:lnTo>
                    <a:pt x="113" y="74"/>
                  </a:lnTo>
                  <a:lnTo>
                    <a:pt x="103" y="59"/>
                  </a:lnTo>
                  <a:lnTo>
                    <a:pt x="86" y="46"/>
                  </a:lnTo>
                  <a:lnTo>
                    <a:pt x="69" y="33"/>
                  </a:lnTo>
                  <a:lnTo>
                    <a:pt x="51" y="22"/>
                  </a:lnTo>
                  <a:lnTo>
                    <a:pt x="27" y="11"/>
                  </a:lnTo>
                  <a:lnTo>
                    <a:pt x="3" y="0"/>
                  </a:lnTo>
                  <a:lnTo>
                    <a:pt x="0" y="0"/>
                  </a:lnTo>
                  <a:lnTo>
                    <a:pt x="3" y="7"/>
                  </a:lnTo>
                  <a:lnTo>
                    <a:pt x="7" y="13"/>
                  </a:lnTo>
                  <a:lnTo>
                    <a:pt x="14" y="17"/>
                  </a:lnTo>
                  <a:lnTo>
                    <a:pt x="62" y="50"/>
                  </a:lnTo>
                  <a:lnTo>
                    <a:pt x="89" y="85"/>
                  </a:lnTo>
                  <a:lnTo>
                    <a:pt x="103" y="124"/>
                  </a:lnTo>
                  <a:lnTo>
                    <a:pt x="106" y="161"/>
                  </a:lnTo>
                  <a:lnTo>
                    <a:pt x="103" y="200"/>
                  </a:lnTo>
                  <a:lnTo>
                    <a:pt x="99" y="241"/>
                  </a:lnTo>
                  <a:lnTo>
                    <a:pt x="103" y="282"/>
                  </a:lnTo>
                  <a:lnTo>
                    <a:pt x="113" y="322"/>
                  </a:lnTo>
                  <a:lnTo>
                    <a:pt x="120" y="337"/>
                  </a:lnTo>
                  <a:lnTo>
                    <a:pt x="134" y="352"/>
                  </a:lnTo>
                  <a:lnTo>
                    <a:pt x="147" y="365"/>
                  </a:lnTo>
                  <a:lnTo>
                    <a:pt x="161" y="378"/>
                  </a:lnTo>
                  <a:lnTo>
                    <a:pt x="182" y="391"/>
                  </a:lnTo>
                  <a:lnTo>
                    <a:pt x="202" y="402"/>
                  </a:lnTo>
                  <a:lnTo>
                    <a:pt x="223" y="411"/>
                  </a:lnTo>
                  <a:lnTo>
                    <a:pt x="247" y="419"/>
                  </a:lnTo>
                  <a:lnTo>
                    <a:pt x="247" y="417"/>
                  </a:lnTo>
                  <a:lnTo>
                    <a:pt x="243" y="413"/>
                  </a:lnTo>
                  <a:lnTo>
                    <a:pt x="240" y="408"/>
                  </a:lnTo>
                  <a:lnTo>
                    <a:pt x="237" y="40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4" name="Title 1"/>
          <p:cNvSpPr txBox="1">
            <a:spLocks/>
          </p:cNvSpPr>
          <p:nvPr/>
        </p:nvSpPr>
        <p:spPr>
          <a:xfrm>
            <a:off x="639763" y="107950"/>
            <a:ext cx="8042275" cy="827088"/>
          </a:xfrm>
          <a:prstGeom prst="rect">
            <a:avLst/>
          </a:prstGeom>
        </p:spPr>
        <p:txBody>
          <a:bodyPr/>
          <a:lstStyle/>
          <a:p>
            <a:pPr algn="ctr" defTabSz="914400" eaLnBrk="0" hangingPunct="0">
              <a:defRPr/>
            </a:pPr>
            <a:r>
              <a:rPr lang="en-US" sz="4600" b="1" dirty="0">
                <a:solidFill>
                  <a:schemeClr val="accent1"/>
                </a:solidFill>
                <a:latin typeface="Century Gothic"/>
                <a:ea typeface="MS PGothic" pitchFamily="34" charset="-128"/>
                <a:cs typeface="Century Gothic"/>
              </a:rPr>
              <a:t>LAUSD                Students</a:t>
            </a:r>
          </a:p>
        </p:txBody>
      </p:sp>
      <p:graphicFrame>
        <p:nvGraphicFramePr>
          <p:cNvPr id="85" name="Content Placeholder 3"/>
          <p:cNvGraphicFramePr>
            <a:graphicFrameLocks/>
          </p:cNvGraphicFramePr>
          <p:nvPr>
            <p:extLst>
              <p:ext uri="{D42A27DB-BD31-4B8C-83A1-F6EECF244321}">
                <p14:modId xmlns:p14="http://schemas.microsoft.com/office/powerpoint/2010/main" val="1872135171"/>
              </p:ext>
            </p:extLst>
          </p:nvPr>
        </p:nvGraphicFramePr>
        <p:xfrm>
          <a:off x="497023" y="16002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581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graphicEl>
                                              <a:dgm id="{08BC13AF-A20B-4F4C-BD6F-9A5AC02EBD1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graphicEl>
                                              <a:dgm id="{F4581708-6DBB-AD44-B494-0F7F0AE60C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graphicEl>
                                              <a:dgm id="{B1F53A6C-75F2-6F43-B225-6C5F91ABA7D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graphicEl>
                                              <a:dgm id="{FF6D0C3B-CED8-DD46-BA0B-B9046650FB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graphicEl>
                                              <a:dgm id="{03022926-9093-814C-9E98-1E62810E62D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graphicEl>
                                              <a:dgm id="{220D7ACD-69CC-2E4D-BA9D-009AF06ADE2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graphicEl>
                                              <a:dgm id="{52ABA9FC-99E1-014B-A3AB-00E816CCEC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Shape 1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96838"/>
            <a:ext cx="639762" cy="50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Shape 131"/>
          <p:cNvSpPr txBox="1">
            <a:spLocks noChangeArrowheads="1"/>
          </p:cNvSpPr>
          <p:nvPr/>
        </p:nvSpPr>
        <p:spPr bwMode="auto">
          <a:xfrm>
            <a:off x="993775" y="1079500"/>
            <a:ext cx="815022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50" tIns="55525" rIns="111050" bIns="55525"/>
          <a:lstStyle>
            <a:lvl1pPr marL="342900" indent="-3429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English Learners (ELs) are held to the </a:t>
            </a:r>
            <a:r>
              <a:rPr lang="en-US" sz="1600" b="1" dirty="0">
                <a:solidFill>
                  <a:srgbClr val="595959"/>
                </a:solidFill>
                <a:latin typeface="Century Gothic" charset="0"/>
                <a:cs typeface="Century Gothic" charset="0"/>
                <a:sym typeface="Lustria" charset="0"/>
              </a:rPr>
              <a:t>same high expectations </a:t>
            </a:r>
            <a:r>
              <a:rPr lang="en-US" sz="1600" dirty="0">
                <a:solidFill>
                  <a:srgbClr val="595959"/>
                </a:solidFill>
                <a:latin typeface="Century Gothic" charset="0"/>
                <a:cs typeface="Century Gothic" charset="0"/>
                <a:sym typeface="Lustria" charset="0"/>
              </a:rPr>
              <a:t>of learning established for all students.</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develop full </a:t>
            </a:r>
            <a:r>
              <a:rPr lang="en-US" sz="1600" b="1" dirty="0">
                <a:solidFill>
                  <a:srgbClr val="595959"/>
                </a:solidFill>
                <a:latin typeface="Century Gothic" charset="0"/>
                <a:cs typeface="Century Gothic" charset="0"/>
                <a:sym typeface="Lustria" charset="0"/>
              </a:rPr>
              <a:t>receptive and productive </a:t>
            </a:r>
            <a:r>
              <a:rPr lang="en-US" sz="1600" dirty="0">
                <a:solidFill>
                  <a:srgbClr val="595959"/>
                </a:solidFill>
                <a:latin typeface="Century Gothic" charset="0"/>
                <a:cs typeface="Century Gothic" charset="0"/>
                <a:sym typeface="Lustria" charset="0"/>
              </a:rPr>
              <a:t>proficiencies in English in the domains of </a:t>
            </a:r>
            <a:r>
              <a:rPr lang="en-US" sz="1600" b="1" dirty="0">
                <a:solidFill>
                  <a:srgbClr val="595959"/>
                </a:solidFill>
                <a:latin typeface="Century Gothic" charset="0"/>
                <a:cs typeface="Century Gothic" charset="0"/>
                <a:sym typeface="Lustria" charset="0"/>
              </a:rPr>
              <a:t>listening, speaking, reading &amp; writing</a:t>
            </a:r>
            <a:r>
              <a:rPr lang="en-US" sz="1600" dirty="0">
                <a:solidFill>
                  <a:srgbClr val="595959"/>
                </a:solidFill>
                <a:latin typeface="Century Gothic" charset="0"/>
                <a:cs typeface="Century Gothic" charset="0"/>
                <a:sym typeface="Lustria" charset="0"/>
              </a:rPr>
              <a:t>.</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are </a:t>
            </a:r>
            <a:r>
              <a:rPr lang="en-US" sz="1600" b="1" dirty="0">
                <a:solidFill>
                  <a:srgbClr val="595959"/>
                </a:solidFill>
                <a:latin typeface="Century Gothic" charset="0"/>
                <a:cs typeface="Century Gothic" charset="0"/>
                <a:sym typeface="Lustria" charset="0"/>
              </a:rPr>
              <a:t>taught challenging academic content</a:t>
            </a:r>
            <a:r>
              <a:rPr lang="en-US" sz="1600" dirty="0">
                <a:solidFill>
                  <a:srgbClr val="595959"/>
                </a:solidFill>
                <a:latin typeface="Century Gothic" charset="0"/>
                <a:cs typeface="Century Gothic" charset="0"/>
                <a:sym typeface="Lustria" charset="0"/>
              </a:rPr>
              <a:t> that enables them to meet performance standards in all content areas.</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receive </a:t>
            </a:r>
            <a:r>
              <a:rPr lang="en-US" sz="1600" b="1" dirty="0">
                <a:solidFill>
                  <a:srgbClr val="595959"/>
                </a:solidFill>
                <a:latin typeface="Century Gothic" charset="0"/>
                <a:cs typeface="Century Gothic" charset="0"/>
                <a:sym typeface="Lustria" charset="0"/>
              </a:rPr>
              <a:t>instruction</a:t>
            </a:r>
            <a:r>
              <a:rPr lang="en-US" sz="1600" dirty="0">
                <a:solidFill>
                  <a:srgbClr val="595959"/>
                </a:solidFill>
                <a:latin typeface="Century Gothic" charset="0"/>
                <a:cs typeface="Century Gothic" charset="0"/>
                <a:sym typeface="Lustria" charset="0"/>
              </a:rPr>
              <a:t> that </a:t>
            </a:r>
            <a:r>
              <a:rPr lang="en-US" sz="1600" b="1" dirty="0">
                <a:solidFill>
                  <a:srgbClr val="595959"/>
                </a:solidFill>
                <a:latin typeface="Century Gothic" charset="0"/>
                <a:cs typeface="Century Gothic" charset="0"/>
                <a:sym typeface="Lustria" charset="0"/>
              </a:rPr>
              <a:t>builds </a:t>
            </a:r>
            <a:r>
              <a:rPr lang="en-US" sz="1600" dirty="0">
                <a:solidFill>
                  <a:srgbClr val="595959"/>
                </a:solidFill>
                <a:latin typeface="Century Gothic" charset="0"/>
                <a:cs typeface="Century Gothic" charset="0"/>
                <a:sym typeface="Lustria" charset="0"/>
              </a:rPr>
              <a:t>on their previous education and </a:t>
            </a:r>
            <a:r>
              <a:rPr lang="en-US" sz="1600" b="1" dirty="0">
                <a:solidFill>
                  <a:srgbClr val="595959"/>
                </a:solidFill>
                <a:latin typeface="Century Gothic" charset="0"/>
                <a:cs typeface="Century Gothic" charset="0"/>
                <a:sym typeface="Lustria" charset="0"/>
              </a:rPr>
              <a:t>cognitive abilities </a:t>
            </a:r>
            <a:r>
              <a:rPr lang="en-US" sz="1600" dirty="0">
                <a:solidFill>
                  <a:srgbClr val="595959"/>
                </a:solidFill>
                <a:latin typeface="Century Gothic" charset="0"/>
                <a:cs typeface="Century Gothic" charset="0"/>
                <a:sym typeface="Lustria" charset="0"/>
              </a:rPr>
              <a:t>and that </a:t>
            </a:r>
            <a:r>
              <a:rPr lang="en-US" sz="1600" b="1" dirty="0">
                <a:solidFill>
                  <a:srgbClr val="595959"/>
                </a:solidFill>
                <a:latin typeface="Century Gothic" charset="0"/>
                <a:cs typeface="Century Gothic" charset="0"/>
                <a:sym typeface="Lustria" charset="0"/>
              </a:rPr>
              <a:t>reflects their language proficiency levels</a:t>
            </a:r>
            <a:r>
              <a:rPr lang="en-US" sz="1600" dirty="0">
                <a:solidFill>
                  <a:srgbClr val="595959"/>
                </a:solidFill>
                <a:latin typeface="Century Gothic" charset="0"/>
                <a:cs typeface="Century Gothic" charset="0"/>
                <a:sym typeface="Lustria" charset="0"/>
              </a:rPr>
              <a:t>.</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ELs are </a:t>
            </a:r>
            <a:r>
              <a:rPr lang="en-US" sz="1600" b="1" dirty="0">
                <a:solidFill>
                  <a:srgbClr val="595959"/>
                </a:solidFill>
                <a:latin typeface="Century Gothic" charset="0"/>
                <a:cs typeface="Century Gothic" charset="0"/>
                <a:sym typeface="Lustria" charset="0"/>
              </a:rPr>
              <a:t>evaluated with appropriate and valid assessments </a:t>
            </a:r>
            <a:r>
              <a:rPr lang="en-US" sz="1600" dirty="0">
                <a:solidFill>
                  <a:srgbClr val="595959"/>
                </a:solidFill>
                <a:latin typeface="Century Gothic" charset="0"/>
                <a:cs typeface="Century Gothic" charset="0"/>
                <a:sym typeface="Lustria" charset="0"/>
              </a:rPr>
              <a:t>that are aligned to state and local standards and that </a:t>
            </a:r>
            <a:r>
              <a:rPr lang="en-US" sz="1600" b="1" dirty="0">
                <a:solidFill>
                  <a:srgbClr val="595959"/>
                </a:solidFill>
                <a:latin typeface="Century Gothic" charset="0"/>
                <a:cs typeface="Century Gothic" charset="0"/>
                <a:sym typeface="Lustria" charset="0"/>
              </a:rPr>
              <a:t>take into account the language development stages &amp; cultural backgrounds of the students</a:t>
            </a:r>
            <a:r>
              <a:rPr lang="en-US" sz="1600" dirty="0">
                <a:solidFill>
                  <a:srgbClr val="595959"/>
                </a:solidFill>
                <a:latin typeface="Century Gothic" charset="0"/>
                <a:cs typeface="Century Gothic" charset="0"/>
                <a:sym typeface="Lustria" charset="0"/>
              </a:rPr>
              <a:t>.</a:t>
            </a:r>
          </a:p>
          <a:p>
            <a:pPr eaLnBrk="1" hangingPunct="1">
              <a:spcBef>
                <a:spcPts val="2000"/>
              </a:spcBef>
              <a:buClr>
                <a:srgbClr val="6FB7D7"/>
              </a:buClr>
              <a:buSzPct val="110000"/>
              <a:buFont typeface="Lustria" charset="0"/>
              <a:buAutoNum type="arabicPeriod"/>
            </a:pPr>
            <a:r>
              <a:rPr lang="en-US" sz="1600" dirty="0">
                <a:solidFill>
                  <a:srgbClr val="595959"/>
                </a:solidFill>
                <a:latin typeface="Century Gothic" charset="0"/>
                <a:cs typeface="Century Gothic" charset="0"/>
                <a:sym typeface="Lustria" charset="0"/>
              </a:rPr>
              <a:t>The academic success of ELs is a </a:t>
            </a:r>
            <a:r>
              <a:rPr lang="en-US" sz="1600" b="1" dirty="0">
                <a:solidFill>
                  <a:srgbClr val="595959"/>
                </a:solidFill>
                <a:latin typeface="Century Gothic" charset="0"/>
                <a:cs typeface="Century Gothic" charset="0"/>
                <a:sym typeface="Lustria" charset="0"/>
              </a:rPr>
              <a:t>responsibility shared by all educators, the family and the community.</a:t>
            </a:r>
          </a:p>
        </p:txBody>
      </p:sp>
      <p:sp>
        <p:nvSpPr>
          <p:cNvPr id="34819" name="Shape 132"/>
          <p:cNvSpPr txBox="1">
            <a:spLocks noChangeArrowheads="1"/>
          </p:cNvSpPr>
          <p:nvPr/>
        </p:nvSpPr>
        <p:spPr bwMode="auto">
          <a:xfrm>
            <a:off x="0" y="6275388"/>
            <a:ext cx="30607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200" dirty="0">
                <a:solidFill>
                  <a:srgbClr val="000000"/>
                </a:solidFill>
                <a:latin typeface="Century Gothic" charset="0"/>
                <a:cs typeface="Century Gothic" charset="0"/>
                <a:sym typeface="Arial" charset="0"/>
              </a:rPr>
              <a:t>English Learner Master Plan, 2012, </a:t>
            </a:r>
          </a:p>
          <a:p>
            <a:pPr eaLnBrk="1" hangingPunct="1">
              <a:buClr>
                <a:srgbClr val="000000"/>
              </a:buClr>
              <a:buSzPct val="25000"/>
              <a:buFont typeface="Arial" charset="0"/>
              <a:buNone/>
            </a:pPr>
            <a:r>
              <a:rPr lang="en-US" sz="1200" dirty="0">
                <a:solidFill>
                  <a:srgbClr val="000000"/>
                </a:solidFill>
                <a:latin typeface="Century Gothic" charset="0"/>
                <a:cs typeface="Century Gothic" charset="0"/>
                <a:sym typeface="Arial" charset="0"/>
              </a:rPr>
              <a:t>Pages 2-3</a:t>
            </a:r>
          </a:p>
        </p:txBody>
      </p:sp>
      <p:sp>
        <p:nvSpPr>
          <p:cNvPr id="34820" name="Shape 133"/>
          <p:cNvSpPr txBox="1">
            <a:spLocks noChangeArrowheads="1"/>
          </p:cNvSpPr>
          <p:nvPr/>
        </p:nvSpPr>
        <p:spPr bwMode="auto">
          <a:xfrm>
            <a:off x="1354138" y="244475"/>
            <a:ext cx="70151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buClr>
                <a:srgbClr val="595959"/>
              </a:buClr>
              <a:buSzPct val="25000"/>
              <a:buFont typeface="Lustria" charset="0"/>
              <a:buNone/>
            </a:pPr>
            <a:r>
              <a:rPr lang="en-US" sz="2800" b="1" dirty="0">
                <a:solidFill>
                  <a:srgbClr val="595959"/>
                </a:solidFill>
                <a:latin typeface="Century Gothic" charset="0"/>
                <a:cs typeface="Century Gothic" charset="0"/>
                <a:sym typeface="Lustria" charset="0"/>
              </a:rPr>
              <a:t>Guiding Principles</a:t>
            </a:r>
          </a:p>
        </p:txBody>
      </p:sp>
      <p:sp>
        <p:nvSpPr>
          <p:cNvPr id="134" name="Shape 134"/>
          <p:cNvSpPr>
            <a:spLocks/>
          </p:cNvSpPr>
          <p:nvPr/>
        </p:nvSpPr>
        <p:spPr bwMode="auto">
          <a:xfrm>
            <a:off x="906463" y="896938"/>
            <a:ext cx="8150225" cy="941387"/>
          </a:xfrm>
          <a:custGeom>
            <a:avLst/>
            <a:gdLst>
              <a:gd name="T0" fmla="*/ 0 w 8150225"/>
              <a:gd name="T1" fmla="*/ 0 h 941402"/>
              <a:gd name="T2" fmla="*/ 8150225 w 8150225"/>
              <a:gd name="T3" fmla="*/ 0 h 941402"/>
              <a:gd name="T4" fmla="*/ 8150225 w 8150225"/>
              <a:gd name="T5" fmla="*/ 941207 h 941402"/>
              <a:gd name="T6" fmla="*/ 0 w 8150225"/>
              <a:gd name="T7" fmla="*/ 941207 h 941402"/>
              <a:gd name="T8" fmla="*/ 0 w 8150225"/>
              <a:gd name="T9" fmla="*/ 0 h 941402"/>
              <a:gd name="T10" fmla="*/ 117675 w 8150225"/>
              <a:gd name="T11" fmla="*/ 117649 h 941402"/>
              <a:gd name="T12" fmla="*/ 117675 w 8150225"/>
              <a:gd name="T13" fmla="*/ 823558 h 941402"/>
              <a:gd name="T14" fmla="*/ 8032550 w 8150225"/>
              <a:gd name="T15" fmla="*/ 823558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75000"/>
              <a:lumOff val="25000"/>
            </a:schemeClr>
          </a:solidFill>
          <a:ln w="6350" cmpd="sng">
            <a:solidFill>
              <a:srgbClr val="287A9E"/>
            </a:solidFill>
            <a:miter lim="800000"/>
            <a:headEnd/>
            <a:tailEnd/>
          </a:ln>
        </p:spPr>
        <p:txBody>
          <a:bodyPr lIns="91425" tIns="45700" rIns="91425" bIns="45700" anchor="ctr"/>
          <a:lstStyle/>
          <a:p>
            <a:endParaRPr lang="en-US" dirty="0"/>
          </a:p>
        </p:txBody>
      </p:sp>
      <p:sp>
        <p:nvSpPr>
          <p:cNvPr id="135" name="Shape 135"/>
          <p:cNvSpPr>
            <a:spLocks/>
          </p:cNvSpPr>
          <p:nvPr/>
        </p:nvSpPr>
        <p:spPr bwMode="auto">
          <a:xfrm>
            <a:off x="931863" y="4862513"/>
            <a:ext cx="8150225" cy="941387"/>
          </a:xfrm>
          <a:custGeom>
            <a:avLst/>
            <a:gdLst>
              <a:gd name="T0" fmla="*/ 0 w 8150225"/>
              <a:gd name="T1" fmla="*/ 0 h 941402"/>
              <a:gd name="T2" fmla="*/ 8150225 w 8150225"/>
              <a:gd name="T3" fmla="*/ 0 h 941402"/>
              <a:gd name="T4" fmla="*/ 8150225 w 8150225"/>
              <a:gd name="T5" fmla="*/ 941220 h 941402"/>
              <a:gd name="T6" fmla="*/ 0 w 8150225"/>
              <a:gd name="T7" fmla="*/ 941220 h 941402"/>
              <a:gd name="T8" fmla="*/ 0 w 8150225"/>
              <a:gd name="T9" fmla="*/ 0 h 941402"/>
              <a:gd name="T10" fmla="*/ 117675 w 8150225"/>
              <a:gd name="T11" fmla="*/ 117649 h 941402"/>
              <a:gd name="T12" fmla="*/ 117675 w 8150225"/>
              <a:gd name="T13" fmla="*/ 823571 h 941402"/>
              <a:gd name="T14" fmla="*/ 8032550 w 8150225"/>
              <a:gd name="T15" fmla="*/ 823571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75000"/>
              <a:lumOff val="25000"/>
            </a:schemeClr>
          </a:solidFill>
          <a:ln w="6350" cmpd="sng">
            <a:solidFill>
              <a:srgbClr val="287A9E"/>
            </a:solidFill>
            <a:miter lim="800000"/>
            <a:headEnd/>
            <a:tailEnd/>
          </a:ln>
        </p:spPr>
        <p:txBody>
          <a:bodyPr lIns="91425" tIns="45700" rIns="91425" bIns="45700" anchor="ctr"/>
          <a:lstStyle/>
          <a:p>
            <a:endParaRPr lang="en-US" dirty="0"/>
          </a:p>
        </p:txBody>
      </p:sp>
    </p:spTree>
    <p:extLst>
      <p:ext uri="{BB962C8B-B14F-4D97-AF65-F5344CB8AC3E}">
        <p14:creationId xmlns:p14="http://schemas.microsoft.com/office/powerpoint/2010/main" val="16920085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8"/>
          <p:cNvSpPr>
            <a:spLocks noGrp="1"/>
          </p:cNvSpPr>
          <p:nvPr>
            <p:ph type="title"/>
          </p:nvPr>
        </p:nvSpPr>
        <p:spPr>
          <a:xfrm>
            <a:off x="479425" y="114300"/>
            <a:ext cx="8229600" cy="817563"/>
          </a:xfrm>
        </p:spPr>
        <p:txBody>
          <a:bodyPr/>
          <a:lstStyle/>
          <a:p>
            <a:pPr eaLnBrk="1" hangingPunct="1"/>
            <a:r>
              <a:rPr lang="en-US" b="1" dirty="0">
                <a:latin typeface="Century Gothic" charset="0"/>
                <a:ea typeface="MS PGothic" charset="0"/>
                <a:cs typeface="Century Gothic" charset="0"/>
              </a:rPr>
              <a:t>District Instructional Priorities</a:t>
            </a:r>
          </a:p>
        </p:txBody>
      </p:sp>
      <p:sp>
        <p:nvSpPr>
          <p:cNvPr id="36866" name="Content Placeholder 4"/>
          <p:cNvSpPr>
            <a:spLocks noGrp="1"/>
          </p:cNvSpPr>
          <p:nvPr>
            <p:ph idx="4294967295"/>
          </p:nvPr>
        </p:nvSpPr>
        <p:spPr>
          <a:xfrm>
            <a:off x="0" y="2286000"/>
            <a:ext cx="8229600" cy="3992563"/>
          </a:xfrm>
        </p:spPr>
        <p:txBody>
          <a:bodyPr/>
          <a:lstStyle/>
          <a:p>
            <a:pPr eaLnBrk="1" hangingPunct="1"/>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endParaRPr lang="en-US" dirty="0">
              <a:latin typeface="Calibri" charset="0"/>
              <a:ea typeface="MS PGothic" charset="0"/>
            </a:endParaRPr>
          </a:p>
        </p:txBody>
      </p:sp>
      <p:pic>
        <p:nvPicPr>
          <p:cNvPr id="21508" name="Picture 12" descr="3 men puzzle-pieces.jpg"/>
          <p:cNvPicPr>
            <a:picLocks noChangeAspect="1"/>
          </p:cNvPicPr>
          <p:nvPr/>
        </p:nvPicPr>
        <p:blipFill rotWithShape="1">
          <a:blip r:embed="rId3" cstate="print">
            <a:extLst/>
          </a:blip>
          <a:srcRect l="4403"/>
          <a:stretch/>
        </p:blipFill>
        <p:spPr bwMode="auto">
          <a:xfrm>
            <a:off x="806274" y="1045196"/>
            <a:ext cx="7606746" cy="5330438"/>
          </a:xfrm>
          <a:prstGeom prst="rect">
            <a:avLst/>
          </a:prstGeom>
          <a:solidFill>
            <a:srgbClr val="FFFFFF">
              <a:shade val="85000"/>
            </a:srgbClr>
          </a:solidFill>
          <a:ln w="3175" cap="sq" cmpd="sng">
            <a:solidFill>
              <a:srgbClr val="FF404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8" name="TextBox 13"/>
          <p:cNvSpPr txBox="1">
            <a:spLocks noChangeArrowheads="1"/>
          </p:cNvSpPr>
          <p:nvPr/>
        </p:nvSpPr>
        <p:spPr bwMode="auto">
          <a:xfrm>
            <a:off x="2825750" y="5233988"/>
            <a:ext cx="187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dirty="0">
                <a:latin typeface="Century Gothic" charset="0"/>
                <a:cs typeface="Century Gothic" charset="0"/>
              </a:rPr>
              <a:t>Common Core</a:t>
            </a:r>
          </a:p>
          <a:p>
            <a:pPr algn="ctr" eaLnBrk="1" hangingPunct="1"/>
            <a:r>
              <a:rPr lang="en-US" b="1" dirty="0">
                <a:latin typeface="Century Gothic" charset="0"/>
                <a:cs typeface="Century Gothic" charset="0"/>
              </a:rPr>
              <a:t>(The What)</a:t>
            </a:r>
          </a:p>
        </p:txBody>
      </p:sp>
      <p:sp>
        <p:nvSpPr>
          <p:cNvPr id="36869" name="TextBox 14"/>
          <p:cNvSpPr txBox="1">
            <a:spLocks noChangeArrowheads="1"/>
          </p:cNvSpPr>
          <p:nvPr/>
        </p:nvSpPr>
        <p:spPr bwMode="auto">
          <a:xfrm>
            <a:off x="4767263" y="952500"/>
            <a:ext cx="2438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dirty="0">
                <a:solidFill>
                  <a:srgbClr val="000000"/>
                </a:solidFill>
                <a:latin typeface="Century Gothic" charset="0"/>
                <a:cs typeface="Century Gothic" charset="0"/>
              </a:rPr>
              <a:t>Master Plan</a:t>
            </a:r>
          </a:p>
          <a:p>
            <a:pPr algn="ctr" eaLnBrk="1" hangingPunct="1"/>
            <a:r>
              <a:rPr lang="en-US" b="1" dirty="0">
                <a:solidFill>
                  <a:srgbClr val="000000"/>
                </a:solidFill>
                <a:latin typeface="Century Gothic" charset="0"/>
                <a:cs typeface="Century Gothic" charset="0"/>
              </a:rPr>
              <a:t>(The Who)</a:t>
            </a:r>
          </a:p>
        </p:txBody>
      </p:sp>
      <p:sp>
        <p:nvSpPr>
          <p:cNvPr id="36870" name="TextBox 15"/>
          <p:cNvSpPr txBox="1">
            <a:spLocks noChangeArrowheads="1"/>
          </p:cNvSpPr>
          <p:nvPr/>
        </p:nvSpPr>
        <p:spPr bwMode="auto">
          <a:xfrm>
            <a:off x="6602413" y="4437063"/>
            <a:ext cx="21066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ctr" eaLnBrk="1" hangingPunct="1"/>
            <a:r>
              <a:rPr lang="en-US" b="1" dirty="0">
                <a:latin typeface="Century Gothic" charset="0"/>
                <a:cs typeface="Century Gothic" charset="0"/>
              </a:rPr>
              <a:t>TGDC</a:t>
            </a:r>
            <a:br>
              <a:rPr lang="en-US" b="1" dirty="0">
                <a:latin typeface="Century Gothic" charset="0"/>
                <a:cs typeface="Century Gothic" charset="0"/>
              </a:rPr>
            </a:br>
            <a:r>
              <a:rPr lang="en-US" b="1" dirty="0">
                <a:latin typeface="Century Gothic" charset="0"/>
                <a:cs typeface="Century Gothic" charset="0"/>
              </a:rPr>
              <a:t>Teaching &amp;</a:t>
            </a:r>
          </a:p>
          <a:p>
            <a:pPr algn="ctr" eaLnBrk="1" hangingPunct="1"/>
            <a:r>
              <a:rPr lang="en-US" b="1" dirty="0">
                <a:latin typeface="Century Gothic" charset="0"/>
                <a:cs typeface="Century Gothic" charset="0"/>
              </a:rPr>
              <a:t> Learning</a:t>
            </a:r>
          </a:p>
          <a:p>
            <a:pPr algn="ctr" eaLnBrk="1" hangingPunct="1"/>
            <a:r>
              <a:rPr lang="en-US" b="1" dirty="0">
                <a:latin typeface="Century Gothic" charset="0"/>
                <a:cs typeface="Century Gothic" charset="0"/>
              </a:rPr>
              <a:t>Framework</a:t>
            </a:r>
          </a:p>
          <a:p>
            <a:pPr algn="ctr" eaLnBrk="1" hangingPunct="1"/>
            <a:r>
              <a:rPr lang="en-US" b="1" dirty="0">
                <a:latin typeface="Century Gothic" charset="0"/>
                <a:cs typeface="Century Gothic" charset="0"/>
              </a:rPr>
              <a:t>(The How)</a:t>
            </a:r>
          </a:p>
        </p:txBody>
      </p:sp>
      <p:cxnSp>
        <p:nvCxnSpPr>
          <p:cNvPr id="9" name="Straight Arrow Connector 8"/>
          <p:cNvCxnSpPr/>
          <p:nvPr/>
        </p:nvCxnSpPr>
        <p:spPr>
          <a:xfrm rot="16200000" flipV="1">
            <a:off x="2978150" y="4592638"/>
            <a:ext cx="1066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4502150" y="1784350"/>
            <a:ext cx="914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373813" y="3798888"/>
            <a:ext cx="723900" cy="714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833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Shape 1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8575" b="14555"/>
          <a:stretch>
            <a:fillRect/>
          </a:stretch>
        </p:blipFill>
        <p:spPr bwMode="auto">
          <a:xfrm>
            <a:off x="1108075" y="-358775"/>
            <a:ext cx="7050088"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Shape 115"/>
          <p:cNvGrpSpPr>
            <a:grpSpLocks/>
          </p:cNvGrpSpPr>
          <p:nvPr/>
        </p:nvGrpSpPr>
        <p:grpSpPr bwMode="auto">
          <a:xfrm>
            <a:off x="590550" y="585788"/>
            <a:ext cx="1085850" cy="384175"/>
            <a:chOff x="590550" y="585787"/>
            <a:chExt cx="1085850" cy="384174"/>
          </a:xfrm>
        </p:grpSpPr>
        <p:pic>
          <p:nvPicPr>
            <p:cNvPr id="38922" name="Shape 11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585787"/>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Shape 117"/>
            <p:cNvSpPr txBox="1">
              <a:spLocks noChangeArrowheads="1"/>
            </p:cNvSpPr>
            <p:nvPr/>
          </p:nvSpPr>
          <p:spPr bwMode="auto">
            <a:xfrm>
              <a:off x="666750" y="696912"/>
              <a:ext cx="8763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solidFill>
                  <a:srgbClr val="000000"/>
                </a:solidFill>
                <a:latin typeface="Arial" charset="0"/>
                <a:sym typeface="Arial" charset="0"/>
              </a:endParaRPr>
            </a:p>
          </p:txBody>
        </p:sp>
      </p:grpSp>
      <p:grpSp>
        <p:nvGrpSpPr>
          <p:cNvPr id="38915" name="Shape 118"/>
          <p:cNvGrpSpPr>
            <a:grpSpLocks/>
          </p:cNvGrpSpPr>
          <p:nvPr/>
        </p:nvGrpSpPr>
        <p:grpSpPr bwMode="auto">
          <a:xfrm>
            <a:off x="590550" y="841375"/>
            <a:ext cx="1085850" cy="384175"/>
            <a:chOff x="590550" y="841375"/>
            <a:chExt cx="1085850" cy="384174"/>
          </a:xfrm>
        </p:grpSpPr>
        <p:pic>
          <p:nvPicPr>
            <p:cNvPr id="38920"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841375"/>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Shape 120"/>
            <p:cNvSpPr txBox="1">
              <a:spLocks noChangeArrowheads="1"/>
            </p:cNvSpPr>
            <p:nvPr/>
          </p:nvSpPr>
          <p:spPr bwMode="auto">
            <a:xfrm>
              <a:off x="666750" y="954087"/>
              <a:ext cx="8763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solidFill>
                  <a:srgbClr val="000000"/>
                </a:solidFill>
                <a:latin typeface="Arial" charset="0"/>
                <a:sym typeface="Arial" charset="0"/>
              </a:endParaRPr>
            </a:p>
          </p:txBody>
        </p:sp>
      </p:grpSp>
      <p:grpSp>
        <p:nvGrpSpPr>
          <p:cNvPr id="38916" name="Shape 121"/>
          <p:cNvGrpSpPr>
            <a:grpSpLocks/>
          </p:cNvGrpSpPr>
          <p:nvPr/>
        </p:nvGrpSpPr>
        <p:grpSpPr bwMode="auto">
          <a:xfrm>
            <a:off x="590550" y="1878013"/>
            <a:ext cx="1085850" cy="384175"/>
            <a:chOff x="590550" y="1878011"/>
            <a:chExt cx="1085850" cy="384174"/>
          </a:xfrm>
        </p:grpSpPr>
        <p:pic>
          <p:nvPicPr>
            <p:cNvPr id="38918" name="Shape 12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1878011"/>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Shape 123"/>
            <p:cNvSpPr txBox="1">
              <a:spLocks noChangeArrowheads="1"/>
            </p:cNvSpPr>
            <p:nvPr/>
          </p:nvSpPr>
          <p:spPr bwMode="auto">
            <a:xfrm>
              <a:off x="666750" y="1989136"/>
              <a:ext cx="8763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dirty="0">
                <a:solidFill>
                  <a:srgbClr val="000000"/>
                </a:solidFill>
                <a:latin typeface="Arial" charset="0"/>
                <a:sym typeface="Arial" charset="0"/>
              </a:endParaRPr>
            </a:p>
          </p:txBody>
        </p:sp>
      </p:grpSp>
      <p:sp>
        <p:nvSpPr>
          <p:cNvPr id="38917" name="Shape 124"/>
          <p:cNvSpPr txBox="1">
            <a:spLocks noChangeArrowheads="1"/>
          </p:cNvSpPr>
          <p:nvPr/>
        </p:nvSpPr>
        <p:spPr bwMode="auto">
          <a:xfrm>
            <a:off x="1598613" y="30163"/>
            <a:ext cx="6186487" cy="276225"/>
          </a:xfrm>
          <a:prstGeom prst="rect">
            <a:avLst/>
          </a:prstGeom>
          <a:solidFill>
            <a:srgbClr val="2F97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200" b="1" dirty="0">
                <a:solidFill>
                  <a:srgbClr val="000000"/>
                </a:solidFill>
                <a:latin typeface="Arial" charset="0"/>
                <a:sym typeface="Arial" charset="0"/>
              </a:rPr>
              <a:t>LAUSD TEACHING AND LEARNING FRAMEWORK 2014-2015 FOCUS ELEMENTS </a:t>
            </a:r>
          </a:p>
        </p:txBody>
      </p:sp>
    </p:spTree>
    <p:extLst>
      <p:ext uri="{BB962C8B-B14F-4D97-AF65-F5344CB8AC3E}">
        <p14:creationId xmlns:p14="http://schemas.microsoft.com/office/powerpoint/2010/main" val="23150111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107950"/>
            <a:ext cx="8853713" cy="1119188"/>
          </a:xfrm>
        </p:spPr>
        <p:txBody>
          <a:bodyPr rtlCol="0">
            <a:noAutofit/>
          </a:bodyPr>
          <a:lstStyle/>
          <a:p>
            <a:pPr fontAlgn="auto">
              <a:spcAft>
                <a:spcPts val="0"/>
              </a:spcAft>
              <a:defRPr/>
            </a:pPr>
            <a:r>
              <a:rPr lang="en-US" sz="3200" b="1" dirty="0" smtClean="0">
                <a:latin typeface="Century Gothic"/>
                <a:ea typeface="+mj-ea"/>
                <a:cs typeface="Century Gothic"/>
              </a:rPr>
              <a:t>CA Legislative Process for Development </a:t>
            </a:r>
            <a:r>
              <a:rPr lang="en-US" sz="3200" b="1" dirty="0">
                <a:latin typeface="Century Gothic"/>
                <a:ea typeface="+mj-ea"/>
                <a:cs typeface="Century Gothic"/>
              </a:rPr>
              <a:t>&amp;</a:t>
            </a:r>
            <a:r>
              <a:rPr lang="en-US" sz="3200" b="1" dirty="0" smtClean="0">
                <a:latin typeface="Century Gothic"/>
                <a:ea typeface="+mj-ea"/>
                <a:cs typeface="Century Gothic"/>
              </a:rPr>
              <a:t> Validation of the New CA ELD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330586"/>
              </p:ext>
            </p:extLst>
          </p:nvPr>
        </p:nvGraphicFramePr>
        <p:xfrm>
          <a:off x="163286" y="1227137"/>
          <a:ext cx="8853713" cy="563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3287" y="6124222"/>
            <a:ext cx="4606270" cy="523220"/>
          </a:xfrm>
          <a:prstGeom prst="rect">
            <a:avLst/>
          </a:prstGeom>
          <a:solidFill>
            <a:schemeClr val="bg1"/>
          </a:solidFill>
          <a:ln>
            <a:noFill/>
          </a:ln>
        </p:spPr>
        <p:txBody>
          <a:bodyPr wrap="square" rtlCol="0">
            <a:spAutoFit/>
          </a:bodyPr>
          <a:lstStyle/>
          <a:p>
            <a:r>
              <a:rPr lang="en-US" sz="1400" b="1" dirty="0">
                <a:hlinkClick r:id="rId8"/>
              </a:rPr>
              <a:t>http://www.cde.ca.gov/sp/el/er/</a:t>
            </a:r>
            <a:r>
              <a:rPr lang="en-US" sz="1400" b="1" dirty="0" smtClean="0">
                <a:hlinkClick r:id="rId8"/>
              </a:rPr>
              <a:t>eldstandards.asp</a:t>
            </a:r>
            <a:endParaRPr lang="en-US" sz="1400" b="1" dirty="0" smtClean="0"/>
          </a:p>
          <a:p>
            <a:endParaRPr lang="en-US" sz="1400" b="1" dirty="0"/>
          </a:p>
        </p:txBody>
      </p:sp>
    </p:spTree>
    <p:extLst>
      <p:ext uri="{BB962C8B-B14F-4D97-AF65-F5344CB8AC3E}">
        <p14:creationId xmlns:p14="http://schemas.microsoft.com/office/powerpoint/2010/main" val="4215958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MED THeme">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MMED THeme.thmx</Template>
  <TotalTime>10842</TotalTime>
  <Words>5903</Words>
  <Application>Microsoft Macintosh PowerPoint</Application>
  <PresentationFormat>On-screen Show (4:3)</PresentationFormat>
  <Paragraphs>639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MMED THeme</vt:lpstr>
      <vt:lpstr>PowerPoint Presentation</vt:lpstr>
      <vt:lpstr>Chalk Talk: CA ELD Standards </vt:lpstr>
      <vt:lpstr>ELD Transition Sessions</vt:lpstr>
      <vt:lpstr>Objectives</vt:lpstr>
      <vt:lpstr>PowerPoint Presentation</vt:lpstr>
      <vt:lpstr>PowerPoint Presentation</vt:lpstr>
      <vt:lpstr>District Instructional Priorities</vt:lpstr>
      <vt:lpstr>PowerPoint Presentation</vt:lpstr>
      <vt:lpstr>CA Legislative Process for Development &amp; Validation of the New CA ELD Standards</vt:lpstr>
      <vt:lpstr>Phase-In Plan for ELD Standards  </vt:lpstr>
      <vt:lpstr>PowerPoint Presentation</vt:lpstr>
      <vt:lpstr>PowerPoint Presentation</vt:lpstr>
      <vt:lpstr>ELA/Literacy CCSS</vt:lpstr>
      <vt:lpstr>Math CCSS</vt:lpstr>
      <vt:lpstr>Next Generation Science Standards</vt:lpstr>
      <vt:lpstr>Why? </vt:lpstr>
      <vt:lpstr>Purpose of The New ELD Standards</vt:lpstr>
      <vt:lpstr>Appendix D</vt:lpstr>
      <vt:lpstr>Key Conceptual Shifts in  2012 CA ELD Standards</vt:lpstr>
      <vt:lpstr>CA ELD Standards Overview</vt:lpstr>
      <vt:lpstr>Layout of the CA ELD Standards</vt:lpstr>
      <vt:lpstr>ELD Standards Layout </vt:lpstr>
      <vt:lpstr>ELD Standards Layout </vt:lpstr>
      <vt:lpstr>PowerPoint Presentation</vt:lpstr>
      <vt:lpstr>PowerPoint Presentation</vt:lpstr>
      <vt:lpstr>Deeper Understanding of Section 2</vt:lpstr>
      <vt:lpstr>Checking for Understanding </vt:lpstr>
      <vt:lpstr>Key Conceptual Shifts in  2012 CA ELD Standards</vt:lpstr>
      <vt:lpstr>Key Conceptual Shifts in  2012 CA ELD Standards</vt:lpstr>
      <vt:lpstr>Objectives</vt:lpstr>
      <vt:lpstr>3 – 2 – 1 </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LAUSD User</dc:creator>
  <cp:keywords/>
  <dc:description/>
  <cp:lastModifiedBy>CARLA GUTIERREZ</cp:lastModifiedBy>
  <cp:revision>659</cp:revision>
  <cp:lastPrinted>2014-08-20T17:28:19Z</cp:lastPrinted>
  <dcterms:created xsi:type="dcterms:W3CDTF">2013-09-24T12:16:48Z</dcterms:created>
  <dcterms:modified xsi:type="dcterms:W3CDTF">2014-08-20T17:57:49Z</dcterms:modified>
  <cp:category/>
</cp:coreProperties>
</file>